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14"/>
  </p:notesMasterIdLst>
  <p:sldIdLst>
    <p:sldId id="267" r:id="rId2"/>
    <p:sldId id="257" r:id="rId3"/>
    <p:sldId id="258" r:id="rId4"/>
    <p:sldId id="268" r:id="rId5"/>
    <p:sldId id="263" r:id="rId6"/>
    <p:sldId id="269" r:id="rId7"/>
    <p:sldId id="265" r:id="rId8"/>
    <p:sldId id="266" r:id="rId9"/>
    <p:sldId id="270" r:id="rId10"/>
    <p:sldId id="264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01B1A-59FB-41AB-8DBA-1C8821B088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B3CB96-22C0-4ED5-8586-6FB51DCE2C63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97F84B50-6246-4ADA-A805-7DC759902A80}" type="parTrans" cxnId="{240877B2-8E0C-4D00-AB45-49AB850D6181}">
      <dgm:prSet/>
      <dgm:spPr/>
      <dgm:t>
        <a:bodyPr/>
        <a:lstStyle/>
        <a:p>
          <a:endParaRPr lang="ru-RU"/>
        </a:p>
      </dgm:t>
    </dgm:pt>
    <dgm:pt modelId="{892B28CE-F637-4F48-B717-78A57A1E0D31}" type="sibTrans" cxnId="{240877B2-8E0C-4D00-AB45-49AB850D6181}">
      <dgm:prSet/>
      <dgm:spPr/>
      <dgm:t>
        <a:bodyPr/>
        <a:lstStyle/>
        <a:p>
          <a:endParaRPr lang="ru-RU"/>
        </a:p>
      </dgm:t>
    </dgm:pt>
    <dgm:pt modelId="{B3C41F8A-D547-4044-8446-651C4C921081}">
      <dgm:prSet phldrT="[Текст]"/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Kimyoviy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reaksiyalarning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issiqlik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effekti</a:t>
          </a:r>
          <a:endParaRPr lang="ru-RU" dirty="0">
            <a:solidFill>
              <a:srgbClr val="0070C0"/>
            </a:solidFill>
          </a:endParaRPr>
        </a:p>
      </dgm:t>
    </dgm:pt>
    <dgm:pt modelId="{AC986F18-2E73-430B-A4D4-42FC847B4192}" type="parTrans" cxnId="{D2642FE4-951A-4C31-A82A-839EAC120F6F}">
      <dgm:prSet/>
      <dgm:spPr/>
      <dgm:t>
        <a:bodyPr/>
        <a:lstStyle/>
        <a:p>
          <a:endParaRPr lang="ru-RU"/>
        </a:p>
      </dgm:t>
    </dgm:pt>
    <dgm:pt modelId="{AC52D337-AC64-4CBA-8E9A-338F2F873A1F}" type="sibTrans" cxnId="{D2642FE4-951A-4C31-A82A-839EAC120F6F}">
      <dgm:prSet/>
      <dgm:spPr/>
      <dgm:t>
        <a:bodyPr/>
        <a:lstStyle/>
        <a:p>
          <a:endParaRPr lang="ru-RU"/>
        </a:p>
      </dgm:t>
    </dgm:pt>
    <dgm:pt modelId="{FB2463DD-19F6-4DA6-B571-F578CE3F8366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01322FA2-9D28-4662-8C28-15143ACABAEC}" type="parTrans" cxnId="{1E9664D2-448F-4E96-A574-9D4CD812C628}">
      <dgm:prSet/>
      <dgm:spPr/>
      <dgm:t>
        <a:bodyPr/>
        <a:lstStyle/>
        <a:p>
          <a:endParaRPr lang="ru-RU"/>
        </a:p>
      </dgm:t>
    </dgm:pt>
    <dgm:pt modelId="{B9134AD1-D424-4136-BB9E-24ABB1B6EB5C}" type="sibTrans" cxnId="{1E9664D2-448F-4E96-A574-9D4CD812C628}">
      <dgm:prSet/>
      <dgm:spPr/>
      <dgm:t>
        <a:bodyPr/>
        <a:lstStyle/>
        <a:p>
          <a:endParaRPr lang="ru-RU"/>
        </a:p>
      </dgm:t>
    </dgm:pt>
    <dgm:pt modelId="{36EEE6C4-89B5-497A-8662-44DD2D213ED3}">
      <dgm:prSet phldrT="[Текст]"/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Termodinamikaning</a:t>
          </a:r>
          <a:r>
            <a:rPr lang="en-US" dirty="0" smtClean="0">
              <a:solidFill>
                <a:srgbClr val="0070C0"/>
              </a:solidFill>
            </a:rPr>
            <a:t> I </a:t>
          </a:r>
          <a:r>
            <a:rPr lang="en-US" dirty="0" err="1" smtClean="0">
              <a:solidFill>
                <a:srgbClr val="0070C0"/>
              </a:solidFill>
            </a:rPr>
            <a:t>qonuni</a:t>
          </a:r>
          <a:endParaRPr lang="ru-RU" dirty="0">
            <a:solidFill>
              <a:srgbClr val="0070C0"/>
            </a:solidFill>
          </a:endParaRPr>
        </a:p>
      </dgm:t>
    </dgm:pt>
    <dgm:pt modelId="{731FBE7B-93F5-46FC-A4C0-399F3FFB0AD4}" type="parTrans" cxnId="{4C9C6438-C6BA-44D8-BED3-77644485C532}">
      <dgm:prSet/>
      <dgm:spPr/>
      <dgm:t>
        <a:bodyPr/>
        <a:lstStyle/>
        <a:p>
          <a:endParaRPr lang="ru-RU"/>
        </a:p>
      </dgm:t>
    </dgm:pt>
    <dgm:pt modelId="{A8D363F0-6F2F-4F9B-BE63-8B4746C80481}" type="sibTrans" cxnId="{4C9C6438-C6BA-44D8-BED3-77644485C532}">
      <dgm:prSet/>
      <dgm:spPr/>
      <dgm:t>
        <a:bodyPr/>
        <a:lstStyle/>
        <a:p>
          <a:endParaRPr lang="ru-RU"/>
        </a:p>
      </dgm:t>
    </dgm:pt>
    <dgm:pt modelId="{721EDC4B-14C5-4CB2-9F5E-CCA019D2968A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100E4137-BFB3-4202-A376-D591A15D343F}" type="parTrans" cxnId="{2864F384-5593-4B7D-9C65-C139FCE274C0}">
      <dgm:prSet/>
      <dgm:spPr/>
      <dgm:t>
        <a:bodyPr/>
        <a:lstStyle/>
        <a:p>
          <a:endParaRPr lang="ru-RU"/>
        </a:p>
      </dgm:t>
    </dgm:pt>
    <dgm:pt modelId="{A9DBBBC0-0976-46AF-BC39-0721C8388164}" type="sibTrans" cxnId="{2864F384-5593-4B7D-9C65-C139FCE274C0}">
      <dgm:prSet/>
      <dgm:spPr/>
      <dgm:t>
        <a:bodyPr/>
        <a:lstStyle/>
        <a:p>
          <a:endParaRPr lang="ru-RU"/>
        </a:p>
      </dgm:t>
    </dgm:pt>
    <dgm:pt modelId="{9A8373C5-7AC1-4CCD-922E-53EECFA7065A}">
      <dgm:prSet phldrT="[Текст]"/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Termokimyo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qonunlari</a:t>
          </a:r>
          <a:r>
            <a:rPr lang="en-US" dirty="0" smtClean="0">
              <a:solidFill>
                <a:srgbClr val="0070C0"/>
              </a:solidFill>
            </a:rPr>
            <a:t>.</a:t>
          </a:r>
          <a:endParaRPr lang="ru-RU" dirty="0"/>
        </a:p>
      </dgm:t>
    </dgm:pt>
    <dgm:pt modelId="{A72E0BFB-5CFF-40D6-A04C-19B2C1666151}" type="parTrans" cxnId="{DC62FAA3-B205-47B7-9E26-35543358D7CE}">
      <dgm:prSet/>
      <dgm:spPr/>
      <dgm:t>
        <a:bodyPr/>
        <a:lstStyle/>
        <a:p>
          <a:endParaRPr lang="ru-RU"/>
        </a:p>
      </dgm:t>
    </dgm:pt>
    <dgm:pt modelId="{1BC3CD06-1784-4B80-8940-AF4EE422C1F6}" type="sibTrans" cxnId="{DC62FAA3-B205-47B7-9E26-35543358D7CE}">
      <dgm:prSet/>
      <dgm:spPr/>
      <dgm:t>
        <a:bodyPr/>
        <a:lstStyle/>
        <a:p>
          <a:endParaRPr lang="ru-RU"/>
        </a:p>
      </dgm:t>
    </dgm:pt>
    <dgm:pt modelId="{18B931EB-7CDB-4EFC-B84D-70D8BAF163E5}" type="pres">
      <dgm:prSet presAssocID="{70301B1A-59FB-41AB-8DBA-1C8821B088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6E183-A12C-400E-9F8C-297B4A1A4539}" type="pres">
      <dgm:prSet presAssocID="{E8B3CB96-22C0-4ED5-8586-6FB51DCE2C63}" presName="composite" presStyleCnt="0"/>
      <dgm:spPr/>
    </dgm:pt>
    <dgm:pt modelId="{737F95B8-96DA-4598-B93A-D32946B72920}" type="pres">
      <dgm:prSet presAssocID="{E8B3CB96-22C0-4ED5-8586-6FB51DCE2C63}" presName="parentText" presStyleLbl="alignNode1" presStyleIdx="0" presStyleCnt="3" custLinFactNeighborX="1366" custLinFactNeighborY="23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6CDBE-D285-4250-9F96-2F6C5623EDCD}" type="pres">
      <dgm:prSet presAssocID="{E8B3CB96-22C0-4ED5-8586-6FB51DCE2C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8C8AC-5B0A-41A8-B987-16C75015486A}" type="pres">
      <dgm:prSet presAssocID="{892B28CE-F637-4F48-B717-78A57A1E0D31}" presName="sp" presStyleCnt="0"/>
      <dgm:spPr/>
    </dgm:pt>
    <dgm:pt modelId="{8546D997-540E-4E8A-83FD-E7F526193B50}" type="pres">
      <dgm:prSet presAssocID="{FB2463DD-19F6-4DA6-B571-F578CE3F8366}" presName="composite" presStyleCnt="0"/>
      <dgm:spPr/>
    </dgm:pt>
    <dgm:pt modelId="{2294BC15-19E2-427B-A4B4-10420E08998B}" type="pres">
      <dgm:prSet presAssocID="{FB2463DD-19F6-4DA6-B571-F578CE3F83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65771-7F2A-4070-86A8-BAB3A7E6F3A1}" type="pres">
      <dgm:prSet presAssocID="{FB2463DD-19F6-4DA6-B571-F578CE3F83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05F7C-A8A6-4D19-8636-E2242E8CDAC9}" type="pres">
      <dgm:prSet presAssocID="{B9134AD1-D424-4136-BB9E-24ABB1B6EB5C}" presName="sp" presStyleCnt="0"/>
      <dgm:spPr/>
    </dgm:pt>
    <dgm:pt modelId="{3B89B8D5-1D5D-4520-892A-44E748D18593}" type="pres">
      <dgm:prSet presAssocID="{721EDC4B-14C5-4CB2-9F5E-CCA019D2968A}" presName="composite" presStyleCnt="0"/>
      <dgm:spPr/>
    </dgm:pt>
    <dgm:pt modelId="{E81D74A3-A8BF-48AC-810C-96ED9DD1EE3F}" type="pres">
      <dgm:prSet presAssocID="{721EDC4B-14C5-4CB2-9F5E-CCA019D296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16FF7-D00F-4F47-A548-7686A11D164B}" type="pres">
      <dgm:prSet presAssocID="{721EDC4B-14C5-4CB2-9F5E-CCA019D296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671CD-D221-402F-9F31-CD5E5B88D3CA}" type="presOf" srcId="{B3C41F8A-D547-4044-8446-651C4C921081}" destId="{85A6CDBE-D285-4250-9F96-2F6C5623EDCD}" srcOrd="0" destOrd="0" presId="urn:microsoft.com/office/officeart/2005/8/layout/chevron2"/>
    <dgm:cxn modelId="{4C9C6438-C6BA-44D8-BED3-77644485C532}" srcId="{FB2463DD-19F6-4DA6-B571-F578CE3F8366}" destId="{36EEE6C4-89B5-497A-8662-44DD2D213ED3}" srcOrd="0" destOrd="0" parTransId="{731FBE7B-93F5-46FC-A4C0-399F3FFB0AD4}" sibTransId="{A8D363F0-6F2F-4F9B-BE63-8B4746C80481}"/>
    <dgm:cxn modelId="{240877B2-8E0C-4D00-AB45-49AB850D6181}" srcId="{70301B1A-59FB-41AB-8DBA-1C8821B088FF}" destId="{E8B3CB96-22C0-4ED5-8586-6FB51DCE2C63}" srcOrd="0" destOrd="0" parTransId="{97F84B50-6246-4ADA-A805-7DC759902A80}" sibTransId="{892B28CE-F637-4F48-B717-78A57A1E0D31}"/>
    <dgm:cxn modelId="{DC62FAA3-B205-47B7-9E26-35543358D7CE}" srcId="{721EDC4B-14C5-4CB2-9F5E-CCA019D2968A}" destId="{9A8373C5-7AC1-4CCD-922E-53EECFA7065A}" srcOrd="0" destOrd="0" parTransId="{A72E0BFB-5CFF-40D6-A04C-19B2C1666151}" sibTransId="{1BC3CD06-1784-4B80-8940-AF4EE422C1F6}"/>
    <dgm:cxn modelId="{988BF156-375B-4F44-AA3E-6AE4AC6F9F00}" type="presOf" srcId="{70301B1A-59FB-41AB-8DBA-1C8821B088FF}" destId="{18B931EB-7CDB-4EFC-B84D-70D8BAF163E5}" srcOrd="0" destOrd="0" presId="urn:microsoft.com/office/officeart/2005/8/layout/chevron2"/>
    <dgm:cxn modelId="{CD526462-4FB9-449D-A2F8-43CF460D420F}" type="presOf" srcId="{E8B3CB96-22C0-4ED5-8586-6FB51DCE2C63}" destId="{737F95B8-96DA-4598-B93A-D32946B72920}" srcOrd="0" destOrd="0" presId="urn:microsoft.com/office/officeart/2005/8/layout/chevron2"/>
    <dgm:cxn modelId="{155659D4-B763-400A-A12A-5A098E065F00}" type="presOf" srcId="{721EDC4B-14C5-4CB2-9F5E-CCA019D2968A}" destId="{E81D74A3-A8BF-48AC-810C-96ED9DD1EE3F}" srcOrd="0" destOrd="0" presId="urn:microsoft.com/office/officeart/2005/8/layout/chevron2"/>
    <dgm:cxn modelId="{1E9664D2-448F-4E96-A574-9D4CD812C628}" srcId="{70301B1A-59FB-41AB-8DBA-1C8821B088FF}" destId="{FB2463DD-19F6-4DA6-B571-F578CE3F8366}" srcOrd="1" destOrd="0" parTransId="{01322FA2-9D28-4662-8C28-15143ACABAEC}" sibTransId="{B9134AD1-D424-4136-BB9E-24ABB1B6EB5C}"/>
    <dgm:cxn modelId="{D2642FE4-951A-4C31-A82A-839EAC120F6F}" srcId="{E8B3CB96-22C0-4ED5-8586-6FB51DCE2C63}" destId="{B3C41F8A-D547-4044-8446-651C4C921081}" srcOrd="0" destOrd="0" parTransId="{AC986F18-2E73-430B-A4D4-42FC847B4192}" sibTransId="{AC52D337-AC64-4CBA-8E9A-338F2F873A1F}"/>
    <dgm:cxn modelId="{E52EF423-E672-4D9E-98B9-42AC9022C512}" type="presOf" srcId="{36EEE6C4-89B5-497A-8662-44DD2D213ED3}" destId="{2A965771-7F2A-4070-86A8-BAB3A7E6F3A1}" srcOrd="0" destOrd="0" presId="urn:microsoft.com/office/officeart/2005/8/layout/chevron2"/>
    <dgm:cxn modelId="{2ED05992-2AB6-4433-B23B-B8275732BC5A}" type="presOf" srcId="{9A8373C5-7AC1-4CCD-922E-53EECFA7065A}" destId="{12616FF7-D00F-4F47-A548-7686A11D164B}" srcOrd="0" destOrd="0" presId="urn:microsoft.com/office/officeart/2005/8/layout/chevron2"/>
    <dgm:cxn modelId="{83311124-DE95-4E79-A816-D7CAFF815141}" type="presOf" srcId="{FB2463DD-19F6-4DA6-B571-F578CE3F8366}" destId="{2294BC15-19E2-427B-A4B4-10420E08998B}" srcOrd="0" destOrd="0" presId="urn:microsoft.com/office/officeart/2005/8/layout/chevron2"/>
    <dgm:cxn modelId="{2864F384-5593-4B7D-9C65-C139FCE274C0}" srcId="{70301B1A-59FB-41AB-8DBA-1C8821B088FF}" destId="{721EDC4B-14C5-4CB2-9F5E-CCA019D2968A}" srcOrd="2" destOrd="0" parTransId="{100E4137-BFB3-4202-A376-D591A15D343F}" sibTransId="{A9DBBBC0-0976-46AF-BC39-0721C8388164}"/>
    <dgm:cxn modelId="{4AEF5868-5979-4091-8FCE-ADFBB94BD860}" type="presParOf" srcId="{18B931EB-7CDB-4EFC-B84D-70D8BAF163E5}" destId="{2E76E183-A12C-400E-9F8C-297B4A1A4539}" srcOrd="0" destOrd="0" presId="urn:microsoft.com/office/officeart/2005/8/layout/chevron2"/>
    <dgm:cxn modelId="{33B5A10A-E750-46BB-9810-C555AE3A2B21}" type="presParOf" srcId="{2E76E183-A12C-400E-9F8C-297B4A1A4539}" destId="{737F95B8-96DA-4598-B93A-D32946B72920}" srcOrd="0" destOrd="0" presId="urn:microsoft.com/office/officeart/2005/8/layout/chevron2"/>
    <dgm:cxn modelId="{32E95CFD-F7BE-457B-A49D-EB00B48C40D5}" type="presParOf" srcId="{2E76E183-A12C-400E-9F8C-297B4A1A4539}" destId="{85A6CDBE-D285-4250-9F96-2F6C5623EDCD}" srcOrd="1" destOrd="0" presId="urn:microsoft.com/office/officeart/2005/8/layout/chevron2"/>
    <dgm:cxn modelId="{DD324EBB-1F44-43E5-B4A9-FDF640D4D683}" type="presParOf" srcId="{18B931EB-7CDB-4EFC-B84D-70D8BAF163E5}" destId="{F128C8AC-5B0A-41A8-B987-16C75015486A}" srcOrd="1" destOrd="0" presId="urn:microsoft.com/office/officeart/2005/8/layout/chevron2"/>
    <dgm:cxn modelId="{74EECC1E-8BE0-4942-B74C-7DCD75B7BCDC}" type="presParOf" srcId="{18B931EB-7CDB-4EFC-B84D-70D8BAF163E5}" destId="{8546D997-540E-4E8A-83FD-E7F526193B50}" srcOrd="2" destOrd="0" presId="urn:microsoft.com/office/officeart/2005/8/layout/chevron2"/>
    <dgm:cxn modelId="{EDF8200E-0F3D-4F2C-966C-7D0087748F13}" type="presParOf" srcId="{8546D997-540E-4E8A-83FD-E7F526193B50}" destId="{2294BC15-19E2-427B-A4B4-10420E08998B}" srcOrd="0" destOrd="0" presId="urn:microsoft.com/office/officeart/2005/8/layout/chevron2"/>
    <dgm:cxn modelId="{BDCA5642-423B-4B93-8A9D-094B17C9AB75}" type="presParOf" srcId="{8546D997-540E-4E8A-83FD-E7F526193B50}" destId="{2A965771-7F2A-4070-86A8-BAB3A7E6F3A1}" srcOrd="1" destOrd="0" presId="urn:microsoft.com/office/officeart/2005/8/layout/chevron2"/>
    <dgm:cxn modelId="{78C07B47-5E62-4963-B8C3-0C7C295C2DE3}" type="presParOf" srcId="{18B931EB-7CDB-4EFC-B84D-70D8BAF163E5}" destId="{A1F05F7C-A8A6-4D19-8636-E2242E8CDAC9}" srcOrd="3" destOrd="0" presId="urn:microsoft.com/office/officeart/2005/8/layout/chevron2"/>
    <dgm:cxn modelId="{81C7A4C8-1634-43C2-9EAA-86042CD6D005}" type="presParOf" srcId="{18B931EB-7CDB-4EFC-B84D-70D8BAF163E5}" destId="{3B89B8D5-1D5D-4520-892A-44E748D18593}" srcOrd="4" destOrd="0" presId="urn:microsoft.com/office/officeart/2005/8/layout/chevron2"/>
    <dgm:cxn modelId="{FD4C8C5E-9D4A-499B-9104-7A6463142A71}" type="presParOf" srcId="{3B89B8D5-1D5D-4520-892A-44E748D18593}" destId="{E81D74A3-A8BF-48AC-810C-96ED9DD1EE3F}" srcOrd="0" destOrd="0" presId="urn:microsoft.com/office/officeart/2005/8/layout/chevron2"/>
    <dgm:cxn modelId="{9E407355-6552-45E8-B80D-F1BF0C45681C}" type="presParOf" srcId="{3B89B8D5-1D5D-4520-892A-44E748D18593}" destId="{12616FF7-D00F-4F47-A548-7686A11D16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F95B8-96DA-4598-B93A-D32946B72920}">
      <dsp:nvSpPr>
        <dsp:cNvPr id="0" name=""/>
        <dsp:cNvSpPr/>
      </dsp:nvSpPr>
      <dsp:spPr>
        <a:xfrm rot="5400000">
          <a:off x="-268398" y="334024"/>
          <a:ext cx="1911154" cy="13378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1</a:t>
          </a:r>
          <a:endParaRPr lang="ru-RU" sz="3700" kern="1200" dirty="0"/>
        </a:p>
      </dsp:txBody>
      <dsp:txXfrm rot="-5400000">
        <a:off x="18275" y="716255"/>
        <a:ext cx="1337808" cy="573346"/>
      </dsp:txXfrm>
    </dsp:sp>
    <dsp:sp modelId="{85A6CDBE-D285-4250-9F96-2F6C5623EDCD}">
      <dsp:nvSpPr>
        <dsp:cNvPr id="0" name=""/>
        <dsp:cNvSpPr/>
      </dsp:nvSpPr>
      <dsp:spPr>
        <a:xfrm rot="5400000">
          <a:off x="4111778" y="-2772315"/>
          <a:ext cx="1242250" cy="6790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err="1" smtClean="0">
              <a:solidFill>
                <a:srgbClr val="0070C0"/>
              </a:solidFill>
            </a:rPr>
            <a:t>Kimyoviy</a:t>
          </a:r>
          <a:r>
            <a:rPr lang="en-US" sz="3800" kern="1200" dirty="0" smtClean="0">
              <a:solidFill>
                <a:srgbClr val="0070C0"/>
              </a:solidFill>
            </a:rPr>
            <a:t> </a:t>
          </a:r>
          <a:r>
            <a:rPr lang="en-US" sz="3800" kern="1200" dirty="0" err="1" smtClean="0">
              <a:solidFill>
                <a:srgbClr val="0070C0"/>
              </a:solidFill>
            </a:rPr>
            <a:t>reaksiyalarning</a:t>
          </a:r>
          <a:r>
            <a:rPr lang="en-US" sz="3800" kern="1200" dirty="0" smtClean="0">
              <a:solidFill>
                <a:srgbClr val="0070C0"/>
              </a:solidFill>
            </a:rPr>
            <a:t> </a:t>
          </a:r>
          <a:r>
            <a:rPr lang="en-US" sz="3800" kern="1200" dirty="0" err="1" smtClean="0">
              <a:solidFill>
                <a:srgbClr val="0070C0"/>
              </a:solidFill>
            </a:rPr>
            <a:t>issiqlik</a:t>
          </a:r>
          <a:r>
            <a:rPr lang="en-US" sz="3800" kern="1200" dirty="0" smtClean="0">
              <a:solidFill>
                <a:srgbClr val="0070C0"/>
              </a:solidFill>
            </a:rPr>
            <a:t> </a:t>
          </a:r>
          <a:r>
            <a:rPr lang="en-US" sz="3800" kern="1200" dirty="0" err="1" smtClean="0">
              <a:solidFill>
                <a:srgbClr val="0070C0"/>
              </a:solidFill>
            </a:rPr>
            <a:t>effekti</a:t>
          </a:r>
          <a:endParaRPr lang="ru-RU" sz="3800" kern="1200" dirty="0">
            <a:solidFill>
              <a:srgbClr val="0070C0"/>
            </a:solidFill>
          </a:endParaRPr>
        </a:p>
      </dsp:txBody>
      <dsp:txXfrm rot="-5400000">
        <a:off x="1337808" y="62297"/>
        <a:ext cx="6729549" cy="1120966"/>
      </dsp:txXfrm>
    </dsp:sp>
    <dsp:sp modelId="{2294BC15-19E2-427B-A4B4-10420E08998B}">
      <dsp:nvSpPr>
        <dsp:cNvPr id="0" name=""/>
        <dsp:cNvSpPr/>
      </dsp:nvSpPr>
      <dsp:spPr>
        <a:xfrm rot="5400000">
          <a:off x="-286673" y="2008280"/>
          <a:ext cx="1911154" cy="13378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2</a:t>
          </a:r>
          <a:endParaRPr lang="ru-RU" sz="3700" kern="1200" dirty="0"/>
        </a:p>
      </dsp:txBody>
      <dsp:txXfrm rot="-5400000">
        <a:off x="0" y="2390511"/>
        <a:ext cx="1337808" cy="573346"/>
      </dsp:txXfrm>
    </dsp:sp>
    <dsp:sp modelId="{2A965771-7F2A-4070-86A8-BAB3A7E6F3A1}">
      <dsp:nvSpPr>
        <dsp:cNvPr id="0" name=""/>
        <dsp:cNvSpPr/>
      </dsp:nvSpPr>
      <dsp:spPr>
        <a:xfrm rot="5400000">
          <a:off x="4111778" y="-1052362"/>
          <a:ext cx="1242250" cy="6790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err="1" smtClean="0">
              <a:solidFill>
                <a:srgbClr val="0070C0"/>
              </a:solidFill>
            </a:rPr>
            <a:t>Termodinamikaning</a:t>
          </a:r>
          <a:r>
            <a:rPr lang="en-US" sz="3800" kern="1200" dirty="0" smtClean="0">
              <a:solidFill>
                <a:srgbClr val="0070C0"/>
              </a:solidFill>
            </a:rPr>
            <a:t> I </a:t>
          </a:r>
          <a:r>
            <a:rPr lang="en-US" sz="3800" kern="1200" dirty="0" err="1" smtClean="0">
              <a:solidFill>
                <a:srgbClr val="0070C0"/>
              </a:solidFill>
            </a:rPr>
            <a:t>qonuni</a:t>
          </a:r>
          <a:endParaRPr lang="ru-RU" sz="3800" kern="1200" dirty="0">
            <a:solidFill>
              <a:srgbClr val="0070C0"/>
            </a:solidFill>
          </a:endParaRPr>
        </a:p>
      </dsp:txBody>
      <dsp:txXfrm rot="-5400000">
        <a:off x="1337808" y="1782250"/>
        <a:ext cx="6729549" cy="1120966"/>
      </dsp:txXfrm>
    </dsp:sp>
    <dsp:sp modelId="{E81D74A3-A8BF-48AC-810C-96ED9DD1EE3F}">
      <dsp:nvSpPr>
        <dsp:cNvPr id="0" name=""/>
        <dsp:cNvSpPr/>
      </dsp:nvSpPr>
      <dsp:spPr>
        <a:xfrm rot="5400000">
          <a:off x="-286673" y="3728233"/>
          <a:ext cx="1911154" cy="13378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3</a:t>
          </a:r>
          <a:endParaRPr lang="ru-RU" sz="3700" kern="1200" dirty="0"/>
        </a:p>
      </dsp:txBody>
      <dsp:txXfrm rot="-5400000">
        <a:off x="0" y="4110464"/>
        <a:ext cx="1337808" cy="573346"/>
      </dsp:txXfrm>
    </dsp:sp>
    <dsp:sp modelId="{12616FF7-D00F-4F47-A548-7686A11D164B}">
      <dsp:nvSpPr>
        <dsp:cNvPr id="0" name=""/>
        <dsp:cNvSpPr/>
      </dsp:nvSpPr>
      <dsp:spPr>
        <a:xfrm rot="5400000">
          <a:off x="4111778" y="667589"/>
          <a:ext cx="1242250" cy="6790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err="1" smtClean="0">
              <a:solidFill>
                <a:srgbClr val="0070C0"/>
              </a:solidFill>
            </a:rPr>
            <a:t>Termokimyo</a:t>
          </a:r>
          <a:r>
            <a:rPr lang="en-US" sz="3800" kern="1200" dirty="0" smtClean="0">
              <a:solidFill>
                <a:srgbClr val="0070C0"/>
              </a:solidFill>
            </a:rPr>
            <a:t> </a:t>
          </a:r>
          <a:r>
            <a:rPr lang="en-US" sz="3800" kern="1200" dirty="0" err="1" smtClean="0">
              <a:solidFill>
                <a:srgbClr val="0070C0"/>
              </a:solidFill>
            </a:rPr>
            <a:t>qonunlari</a:t>
          </a:r>
          <a:r>
            <a:rPr lang="en-US" sz="3800" kern="1200" dirty="0" smtClean="0">
              <a:solidFill>
                <a:srgbClr val="0070C0"/>
              </a:solidFill>
            </a:rPr>
            <a:t>.</a:t>
          </a:r>
          <a:endParaRPr lang="ru-RU" sz="3800" kern="1200" dirty="0"/>
        </a:p>
      </dsp:txBody>
      <dsp:txXfrm rot="-5400000">
        <a:off x="1337808" y="3502201"/>
        <a:ext cx="6729549" cy="1120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E94EE-AA9E-4C95-B20C-83596C2704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8F330-457C-4A72-A6C9-B263ECE2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7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zir.org/energiya-almashinuvi-atf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zir.org/viloyat-hokimligi-apparatida-olti-yonalish-boyicha-kotibiyatla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1225-1A7D-4F33-9C36-5640B893C8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5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reaksiyalar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ko'pincha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energiya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turlarini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yutish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F330-457C-4A72-A6C9-B263ECE282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3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reaksiya</a:t>
            </a:r>
            <a:r>
              <a:rPr lang="en-US" dirty="0" smtClean="0"/>
              <a:t> </a:t>
            </a:r>
            <a:r>
              <a:rPr lang="en-US" dirty="0" err="1" smtClean="0"/>
              <a:t>natijasida</a:t>
            </a:r>
            <a:r>
              <a:rPr lang="en-US" dirty="0" smtClean="0"/>
              <a:t> </a:t>
            </a:r>
            <a:r>
              <a:rPr lang="en-US" dirty="0" err="1" smtClean="0"/>
              <a:t>reaksiyaga</a:t>
            </a:r>
            <a:r>
              <a:rPr lang="en-US" dirty="0" smtClean="0"/>
              <a:t> </a:t>
            </a:r>
            <a:r>
              <a:rPr lang="en-US" dirty="0" err="1" smtClean="0"/>
              <a:t>kirishuvchi</a:t>
            </a:r>
            <a:r>
              <a:rPr lang="en-US" dirty="0" smtClean="0"/>
              <a:t> </a:t>
            </a:r>
            <a:r>
              <a:rPr lang="en-US" dirty="0" err="1" smtClean="0"/>
              <a:t>moddalarning</a:t>
            </a:r>
            <a:r>
              <a:rPr lang="en-US" dirty="0" smtClean="0"/>
              <a:t> </a:t>
            </a:r>
            <a:r>
              <a:rPr lang="en-US" dirty="0" err="1" smtClean="0"/>
              <a:t>energiya</a:t>
            </a:r>
            <a:r>
              <a:rPr lang="en-US" dirty="0" smtClean="0"/>
              <a:t> </a:t>
            </a:r>
            <a:r>
              <a:rPr lang="en-US" dirty="0" err="1" smtClean="0"/>
              <a:t>zapasi</a:t>
            </a:r>
            <a:r>
              <a:rPr lang="en-US" dirty="0" smtClean="0"/>
              <a:t> </a:t>
            </a:r>
            <a:r>
              <a:rPr lang="en-US" dirty="0" err="1" smtClean="0"/>
              <a:t>o'zgaradi</a:t>
            </a:r>
            <a:r>
              <a:rPr lang="en-US" dirty="0" smtClean="0"/>
              <a:t>. </a:t>
            </a:r>
            <a:r>
              <a:rPr lang="en-US" dirty="0" err="1" smtClean="0"/>
              <a:t>Ekzotermik</a:t>
            </a:r>
            <a:r>
              <a:rPr lang="en-US" dirty="0" smtClean="0"/>
              <a:t> </a:t>
            </a:r>
            <a:r>
              <a:rPr lang="en-US" dirty="0" err="1" smtClean="0"/>
              <a:t>reaksiyalarda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bo'lgan</a:t>
            </a:r>
            <a:r>
              <a:rPr lang="en-US" dirty="0" smtClean="0"/>
              <a:t> </a:t>
            </a:r>
            <a:r>
              <a:rPr lang="en-US" dirty="0" err="1" smtClean="0"/>
              <a:t>moddalarning</a:t>
            </a:r>
            <a:r>
              <a:rPr lang="en-US" dirty="0" smtClean="0"/>
              <a:t> </a:t>
            </a:r>
            <a:r>
              <a:rPr lang="en-US" dirty="0" err="1" smtClean="0"/>
              <a:t>energiya</a:t>
            </a:r>
            <a:r>
              <a:rPr lang="en-US" dirty="0" smtClean="0"/>
              <a:t> </a:t>
            </a:r>
            <a:r>
              <a:rPr lang="en-US" dirty="0" err="1" smtClean="0"/>
              <a:t>zapasi</a:t>
            </a:r>
            <a:r>
              <a:rPr lang="en-US" dirty="0" smtClean="0"/>
              <a:t> </a:t>
            </a:r>
            <a:r>
              <a:rPr lang="en-US" dirty="0" err="1" smtClean="0"/>
              <a:t>boshlang'ich</a:t>
            </a:r>
            <a:r>
              <a:rPr lang="en-US" dirty="0" smtClean="0"/>
              <a:t> </a:t>
            </a:r>
            <a:r>
              <a:rPr lang="en-US" dirty="0" err="1" smtClean="0"/>
              <a:t>moddalarnikidan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, </a:t>
            </a:r>
            <a:r>
              <a:rPr lang="en-US" dirty="0" err="1" smtClean="0"/>
              <a:t>endotermik</a:t>
            </a:r>
            <a:r>
              <a:rPr lang="en-US" dirty="0" smtClean="0"/>
              <a:t> </a:t>
            </a:r>
            <a:r>
              <a:rPr lang="en-US" dirty="0" err="1" smtClean="0"/>
              <a:t>reaksiyada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ko'p</a:t>
            </a:r>
            <a:r>
              <a:rPr lang="en-US" dirty="0" smtClean="0"/>
              <a:t> </a:t>
            </a:r>
            <a:r>
              <a:rPr lang="en-US" dirty="0" err="1" smtClean="0"/>
              <a:t>bo'ladi</a:t>
            </a:r>
            <a:r>
              <a:rPr lang="en-US" dirty="0" smtClean="0"/>
              <a:t>.</a:t>
            </a:r>
            <a:r>
              <a:rPr lang="en-US" sz="1200" dirty="0" smtClean="0"/>
              <a:t> </a:t>
            </a:r>
            <a:r>
              <a:rPr lang="en-US" sz="1200" dirty="0" err="1" smtClean="0"/>
              <a:t>Issiqlik</a:t>
            </a:r>
            <a:r>
              <a:rPr lang="en-US" sz="1200" dirty="0" smtClean="0"/>
              <a:t> </a:t>
            </a:r>
            <a:r>
              <a:rPr lang="en-US" sz="1200" dirty="0" err="1" smtClean="0"/>
              <a:t>chiqarish</a:t>
            </a:r>
            <a:r>
              <a:rPr lang="en-US" sz="1200" dirty="0" smtClean="0"/>
              <a:t> </a:t>
            </a:r>
            <a:r>
              <a:rPr lang="en-US" sz="1200" dirty="0" err="1" smtClean="0"/>
              <a:t>bilan</a:t>
            </a:r>
            <a:r>
              <a:rPr lang="en-US" sz="1200" dirty="0" smtClean="0"/>
              <a:t> </a:t>
            </a:r>
            <a:r>
              <a:rPr lang="en-US" sz="1200" dirty="0" err="1" smtClean="0"/>
              <a:t>sodir</a:t>
            </a:r>
            <a:r>
              <a:rPr lang="en-US" sz="1200" dirty="0" smtClean="0"/>
              <a:t> </a:t>
            </a:r>
            <a:r>
              <a:rPr lang="en-US" sz="1200" dirty="0" err="1" smtClean="0"/>
              <a:t>bo'ladigan</a:t>
            </a:r>
            <a:r>
              <a:rPr lang="en-US" sz="1200" dirty="0" smtClean="0"/>
              <a:t>  </a:t>
            </a:r>
            <a:r>
              <a:rPr lang="en-US" sz="1200" i="1" dirty="0" err="1" smtClean="0">
                <a:solidFill>
                  <a:srgbClr val="002060"/>
                </a:solidFill>
              </a:rPr>
              <a:t>ekzotermik</a:t>
            </a:r>
            <a:r>
              <a:rPr lang="en-US" sz="1200" dirty="0" smtClean="0"/>
              <a:t> </a:t>
            </a:r>
            <a:r>
              <a:rPr lang="en-US" sz="1200" dirty="0" err="1" smtClean="0"/>
              <a:t>reaksiyalar</a:t>
            </a:r>
            <a:r>
              <a:rPr lang="en-US" sz="1200" dirty="0" smtClean="0"/>
              <a:t>, </a:t>
            </a:r>
            <a:r>
              <a:rPr lang="en-US" sz="1200" dirty="0" err="1" smtClean="0"/>
              <a:t>Issiqlik</a:t>
            </a:r>
            <a:r>
              <a:rPr lang="en-US" sz="1200" dirty="0" smtClean="0"/>
              <a:t> </a:t>
            </a:r>
            <a:r>
              <a:rPr lang="en-US" sz="1200" dirty="0" err="1" smtClean="0"/>
              <a:t>yutilish</a:t>
            </a:r>
            <a:r>
              <a:rPr lang="en-US" sz="1200" dirty="0" smtClean="0"/>
              <a:t> </a:t>
            </a:r>
            <a:r>
              <a:rPr lang="en-US" sz="1200" dirty="0" err="1" smtClean="0"/>
              <a:t>bilan</a:t>
            </a:r>
            <a:r>
              <a:rPr lang="en-US" sz="1200" dirty="0" smtClean="0"/>
              <a:t> </a:t>
            </a:r>
            <a:r>
              <a:rPr lang="en-US" sz="1200" dirty="0" err="1" smtClean="0"/>
              <a:t>sodir</a:t>
            </a:r>
            <a:r>
              <a:rPr lang="en-US" sz="1200" dirty="0" smtClean="0"/>
              <a:t> </a:t>
            </a:r>
            <a:r>
              <a:rPr lang="en-US" sz="1200" dirty="0" err="1" smtClean="0"/>
              <a:t>bo'ladigan</a:t>
            </a:r>
            <a:r>
              <a:rPr lang="en-US" sz="1200" dirty="0" smtClean="0"/>
              <a:t>  </a:t>
            </a:r>
            <a:r>
              <a:rPr lang="en-US" sz="1200" i="1" dirty="0" err="1" smtClean="0">
                <a:solidFill>
                  <a:srgbClr val="002060"/>
                </a:solidFill>
              </a:rPr>
              <a:t>endotermik</a:t>
            </a:r>
            <a:r>
              <a:rPr lang="en-US" sz="1200" dirty="0" smtClean="0"/>
              <a:t> </a:t>
            </a:r>
            <a:r>
              <a:rPr lang="en-US" sz="1200" dirty="0" err="1" smtClean="0"/>
              <a:t>reaksiyalar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birikma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bo'lishida</a:t>
            </a:r>
            <a:r>
              <a:rPr lang="en-US" dirty="0" smtClean="0"/>
              <a:t> </a:t>
            </a:r>
            <a:r>
              <a:rPr lang="en-US" dirty="0" err="1" smtClean="0"/>
              <a:t>qancha</a:t>
            </a:r>
            <a:r>
              <a:rPr lang="en-US" dirty="0" smtClean="0"/>
              <a:t> </a:t>
            </a:r>
            <a:r>
              <a:rPr lang="en-US" dirty="0" err="1" smtClean="0"/>
              <a:t>ko'p</a:t>
            </a:r>
            <a:r>
              <a:rPr lang="en-US" dirty="0" smtClean="0"/>
              <a:t> </a:t>
            </a:r>
            <a:r>
              <a:rPr lang="en-US" u="sng" dirty="0" err="1" smtClean="0">
                <a:hlinkClick r:id="rId3"/>
              </a:rPr>
              <a:t>energiya</a:t>
            </a:r>
            <a:r>
              <a:rPr lang="en-US" u="sng" dirty="0" smtClean="0">
                <a:hlinkClick r:id="rId3"/>
              </a:rPr>
              <a:t> </a:t>
            </a:r>
            <a:r>
              <a:rPr lang="en-US" u="sng" dirty="0" err="1" smtClean="0">
                <a:hlinkClick r:id="rId3"/>
              </a:rPr>
              <a:t>ajralib</a:t>
            </a:r>
            <a:r>
              <a:rPr lang="en-US" u="sng" dirty="0" smtClean="0">
                <a:hlinkClick r:id="rId3"/>
              </a:rPr>
              <a:t> </a:t>
            </a:r>
            <a:r>
              <a:rPr lang="en-US" u="sng" dirty="0" err="1" smtClean="0">
                <a:hlinkClick r:id="rId3"/>
              </a:rPr>
              <a:t>chiqsa</a:t>
            </a:r>
            <a:r>
              <a:rPr lang="en-US" dirty="0" smtClean="0"/>
              <a:t>,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mahsulotlar</a:t>
            </a:r>
            <a:r>
              <a:rPr lang="en-US" dirty="0" smtClean="0"/>
              <a:t> </a:t>
            </a:r>
            <a:r>
              <a:rPr lang="en-US" dirty="0" err="1" smtClean="0"/>
              <a:t>shuncha</a:t>
            </a:r>
            <a:r>
              <a:rPr lang="en-US" dirty="0" smtClean="0"/>
              <a:t> </a:t>
            </a:r>
            <a:r>
              <a:rPr lang="en-US" dirty="0" err="1" smtClean="0"/>
              <a:t>barqaror</a:t>
            </a:r>
            <a:r>
              <a:rPr lang="en-US" dirty="0" smtClean="0"/>
              <a:t> </a:t>
            </a:r>
            <a:r>
              <a:rPr lang="en-US" dirty="0" err="1" smtClean="0"/>
              <a:t>bo'lishi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. </a:t>
            </a:r>
            <a:r>
              <a:rPr lang="en-US" dirty="0" err="1" smtClean="0"/>
              <a:t>Aksincha</a:t>
            </a:r>
            <a:r>
              <a:rPr lang="en-US" dirty="0" smtClean="0"/>
              <a:t>, </a:t>
            </a:r>
            <a:r>
              <a:rPr lang="en-US" dirty="0" err="1" smtClean="0"/>
              <a:t>endotermik</a:t>
            </a:r>
            <a:r>
              <a:rPr lang="en-US" dirty="0" smtClean="0"/>
              <a:t> </a:t>
            </a:r>
            <a:r>
              <a:rPr lang="en-US" dirty="0" err="1" smtClean="0"/>
              <a:t>reaksiya</a:t>
            </a:r>
            <a:r>
              <a:rPr lang="en-US" dirty="0" smtClean="0"/>
              <a:t> </a:t>
            </a:r>
            <a:r>
              <a:rPr lang="en-US" dirty="0" err="1" smtClean="0"/>
              <a:t>natijasida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bo'lgan</a:t>
            </a:r>
            <a:r>
              <a:rPr lang="en-US" dirty="0" smtClean="0"/>
              <a:t> </a:t>
            </a:r>
            <a:r>
              <a:rPr lang="en-US" dirty="0" err="1" smtClean="0"/>
              <a:t>moddalar</a:t>
            </a:r>
            <a:r>
              <a:rPr lang="en-US" dirty="0" smtClean="0"/>
              <a:t> </a:t>
            </a:r>
            <a:r>
              <a:rPr lang="en-US" dirty="0" err="1" smtClean="0"/>
              <a:t>o'zining</a:t>
            </a:r>
            <a:r>
              <a:rPr lang="en-US" dirty="0" smtClean="0"/>
              <a:t> </a:t>
            </a:r>
            <a:r>
              <a:rPr lang="en-US" dirty="0" err="1" smtClean="0"/>
              <a:t>beqarorligi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ajralib</a:t>
            </a:r>
            <a:r>
              <a:rPr lang="en-US" dirty="0" smtClean="0"/>
              <a:t> </a:t>
            </a:r>
            <a:r>
              <a:rPr lang="en-US" dirty="0" err="1" smtClean="0"/>
              <a:t>turadi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oson</a:t>
            </a:r>
            <a:r>
              <a:rPr lang="en-US" dirty="0" smtClean="0"/>
              <a:t> </a:t>
            </a:r>
            <a:r>
              <a:rPr lang="en-US" dirty="0" err="1" smtClean="0"/>
              <a:t>parchalanadi</a:t>
            </a:r>
            <a:r>
              <a:rPr lang="en-US" dirty="0" smtClean="0"/>
              <a:t>. </a:t>
            </a:r>
            <a:r>
              <a:rPr lang="en-US" dirty="0" err="1" smtClean="0"/>
              <a:t>Reaksiyaning</a:t>
            </a:r>
            <a:r>
              <a:rPr lang="en-US" dirty="0" smtClean="0"/>
              <a:t> </a:t>
            </a:r>
            <a:r>
              <a:rPr lang="en-US" dirty="0" err="1" smtClean="0"/>
              <a:t>issiqlik</a:t>
            </a:r>
            <a:r>
              <a:rPr lang="en-US" dirty="0" smtClean="0"/>
              <a:t> </a:t>
            </a:r>
            <a:r>
              <a:rPr lang="en-US" dirty="0" err="1" smtClean="0"/>
              <a:t>effekti</a:t>
            </a:r>
            <a:r>
              <a:rPr lang="en-US" dirty="0" smtClean="0"/>
              <a:t> </a:t>
            </a:r>
            <a:r>
              <a:rPr lang="en-US" dirty="0" err="1" smtClean="0"/>
              <a:t>ya'ni</a:t>
            </a:r>
            <a:r>
              <a:rPr lang="en-US" dirty="0" smtClean="0"/>
              <a:t> </a:t>
            </a:r>
            <a:r>
              <a:rPr lang="en-US" dirty="0" err="1" smtClean="0"/>
              <a:t>ajralib</a:t>
            </a:r>
            <a:r>
              <a:rPr lang="en-US" dirty="0" smtClean="0"/>
              <a:t> </a:t>
            </a:r>
            <a:r>
              <a:rPr lang="en-US" dirty="0" err="1" smtClean="0"/>
              <a:t>chiqayotgan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yutilayotgan</a:t>
            </a:r>
            <a:r>
              <a:rPr lang="en-US" dirty="0" smtClean="0"/>
              <a:t> </a:t>
            </a:r>
            <a:r>
              <a:rPr lang="en-US" dirty="0" err="1" smtClean="0"/>
              <a:t>issiqlik</a:t>
            </a:r>
            <a:r>
              <a:rPr lang="en-US" dirty="0" smtClean="0"/>
              <a:t> </a:t>
            </a:r>
            <a:r>
              <a:rPr lang="en-US" dirty="0" err="1" smtClean="0"/>
              <a:t>miqdori</a:t>
            </a:r>
            <a:r>
              <a:rPr lang="en-US" dirty="0" smtClean="0"/>
              <a:t> </a:t>
            </a:r>
            <a:r>
              <a:rPr lang="en-US" dirty="0" err="1" smtClean="0"/>
              <a:t>ko'rsatilgan</a:t>
            </a:r>
            <a:r>
              <a:rPr lang="en-US" dirty="0" smtClean="0"/>
              <a:t>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tenglamalar</a:t>
            </a:r>
            <a:r>
              <a:rPr lang="en-US" dirty="0" smtClean="0"/>
              <a:t> </a:t>
            </a:r>
            <a:r>
              <a:rPr lang="en-US" b="1" i="1" dirty="0" err="1" smtClean="0"/>
              <a:t>termokimyoviy</a:t>
            </a:r>
            <a:r>
              <a:rPr lang="en-US" b="1" i="1" dirty="0" smtClean="0"/>
              <a:t> </a:t>
            </a:r>
            <a:r>
              <a:rPr lang="en-US" b="1" i="1" dirty="0" err="1" smtClean="0"/>
              <a:t>tenglama</a:t>
            </a:r>
            <a:r>
              <a:rPr lang="en-US" i="1" dirty="0" smtClean="0"/>
              <a:t> </a:t>
            </a:r>
            <a:r>
              <a:rPr lang="en-US" dirty="0" err="1" smtClean="0"/>
              <a:t>deyiladi</a:t>
            </a:r>
            <a:r>
              <a:rPr lang="en-US" dirty="0" smtClean="0"/>
              <a:t>. Bu </a:t>
            </a:r>
            <a:r>
              <a:rPr lang="en-US" dirty="0" err="1" smtClean="0"/>
              <a:t>tenglamalar</a:t>
            </a:r>
            <a:r>
              <a:rPr lang="en-US" dirty="0" smtClean="0"/>
              <a:t> </a:t>
            </a:r>
            <a:r>
              <a:rPr lang="en-US" dirty="0" err="1" smtClean="0"/>
              <a:t>massalar</a:t>
            </a:r>
            <a:r>
              <a:rPr lang="en-US" dirty="0" smtClean="0"/>
              <a:t> </a:t>
            </a:r>
            <a:r>
              <a:rPr lang="en-US" dirty="0" err="1" smtClean="0"/>
              <a:t>saqlashi</a:t>
            </a:r>
            <a:r>
              <a:rPr lang="en-US" dirty="0" smtClean="0"/>
              <a:t> </a:t>
            </a:r>
            <a:r>
              <a:rPr lang="en-US" dirty="0" err="1" smtClean="0"/>
              <a:t>qonuni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energiyaning</a:t>
            </a:r>
            <a:r>
              <a:rPr lang="en-US" dirty="0" smtClean="0"/>
              <a:t> </a:t>
            </a:r>
            <a:r>
              <a:rPr lang="en-US" dirty="0" err="1" smtClean="0"/>
              <a:t>saqlanish</a:t>
            </a:r>
            <a:r>
              <a:rPr lang="en-US" dirty="0" smtClean="0"/>
              <a:t> </a:t>
            </a:r>
            <a:r>
              <a:rPr lang="en-US" dirty="0" err="1" smtClean="0"/>
              <a:t>qonuni</a:t>
            </a:r>
            <a:r>
              <a:rPr lang="en-US" dirty="0" smtClean="0"/>
              <a:t> </a:t>
            </a:r>
            <a:r>
              <a:rPr lang="en-US" dirty="0" err="1" smtClean="0"/>
              <a:t>asosida</a:t>
            </a:r>
            <a:r>
              <a:rPr lang="en-US" dirty="0" smtClean="0"/>
              <a:t> </a:t>
            </a:r>
            <a:r>
              <a:rPr lang="en-US" dirty="0" err="1" smtClean="0"/>
              <a:t>tuziladi</a:t>
            </a:r>
            <a:r>
              <a:rPr lang="en-US" dirty="0" smtClean="0"/>
              <a:t>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F330-457C-4A72-A6C9-B263ECE282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6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Kimyoning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reaksiyalarning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effektlari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miqdorini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o'rganadigan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bo'limi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termokimyo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soha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termodinamikaning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qismini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o'zgarmas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bosim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o'zgarmas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hajm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(Q</a:t>
            </a:r>
            <a:r>
              <a:rPr lang="en-US" sz="11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tushunchalarini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to'la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tushunish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termodinamikaning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qonunidan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foydalanamiz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muhitdan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ajralgan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faraz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modda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guruhi</a:t>
            </a:r>
            <a:r>
              <a:rPr lang="en-US" sz="11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1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termodinamikada</a:t>
            </a:r>
            <a:r>
              <a:rPr lang="en-US" sz="11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en-US" sz="11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11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yuritiladi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Sistemaning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energiyasi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deganda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moddaning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energiya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tutumini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tushunish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moddalardan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birikma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bo'lganida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chiqadigan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yutiladigan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birikmaning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5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105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bo'lish</a:t>
            </a:r>
            <a:r>
              <a:rPr lang="en-US" sz="105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issiqligi</a:t>
            </a:r>
            <a:r>
              <a:rPr lang="en-US" sz="105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F330-457C-4A72-A6C9-B263ECE282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8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Barcha</a:t>
            </a:r>
            <a:r>
              <a:rPr lang="en-US" dirty="0" smtClean="0"/>
              <a:t> </a:t>
            </a:r>
            <a:r>
              <a:rPr lang="en-US" dirty="0" err="1" smtClean="0"/>
              <a:t>termodinamik</a:t>
            </a:r>
            <a:r>
              <a:rPr lang="en-US" dirty="0" smtClean="0"/>
              <a:t> </a:t>
            </a:r>
            <a:r>
              <a:rPr lang="en-US" dirty="0" err="1" smtClean="0"/>
              <a:t>hisoblar</a:t>
            </a:r>
            <a:r>
              <a:rPr lang="en-US" dirty="0" smtClean="0"/>
              <a:t> </a:t>
            </a:r>
            <a:r>
              <a:rPr lang="en-US" dirty="0" err="1" smtClean="0"/>
              <a:t>termokimyo</a:t>
            </a:r>
            <a:r>
              <a:rPr lang="en-US" dirty="0" smtClean="0"/>
              <a:t> </a:t>
            </a:r>
            <a:r>
              <a:rPr lang="en-US" dirty="0" err="1" smtClean="0"/>
              <a:t>qonunlariga</a:t>
            </a:r>
            <a:r>
              <a:rPr lang="en-US" dirty="0" smtClean="0"/>
              <a:t> </a:t>
            </a:r>
            <a:r>
              <a:rPr lang="en-US" dirty="0" err="1" smtClean="0"/>
              <a:t>asoslangan</a:t>
            </a:r>
            <a:r>
              <a:rPr lang="en-US" dirty="0" smtClean="0"/>
              <a:t>. </a:t>
            </a:r>
            <a:r>
              <a:rPr lang="en-US" dirty="0" err="1" smtClean="0"/>
              <a:t>Termokimyoga</a:t>
            </a:r>
            <a:r>
              <a:rPr lang="en-US" dirty="0" smtClean="0"/>
              <a:t> </a:t>
            </a:r>
            <a:r>
              <a:rPr lang="en-US" dirty="0" err="1" smtClean="0"/>
              <a:t>oid</a:t>
            </a:r>
            <a:r>
              <a:rPr lang="en-US" dirty="0" smtClean="0"/>
              <a:t> </a:t>
            </a:r>
            <a:r>
              <a:rPr lang="en-US" dirty="0" err="1" smtClean="0"/>
              <a:t>ikkita</a:t>
            </a:r>
            <a:r>
              <a:rPr lang="en-US" dirty="0" smtClean="0"/>
              <a:t> </a:t>
            </a:r>
            <a:r>
              <a:rPr lang="en-US" dirty="0" err="1" smtClean="0"/>
              <a:t>qonun</a:t>
            </a:r>
            <a:r>
              <a:rPr lang="en-US" dirty="0" smtClean="0"/>
              <a:t> </a:t>
            </a:r>
            <a:r>
              <a:rPr lang="en-US" dirty="0" err="1" smtClean="0"/>
              <a:t>kashf</a:t>
            </a:r>
            <a:r>
              <a:rPr lang="en-US" dirty="0" smtClean="0"/>
              <a:t> </a:t>
            </a:r>
            <a:r>
              <a:rPr lang="en-US" dirty="0" err="1" smtClean="0"/>
              <a:t>etilgan</a:t>
            </a:r>
            <a:r>
              <a:rPr lang="en-US" dirty="0" smtClean="0"/>
              <a:t> </a:t>
            </a:r>
            <a:r>
              <a:rPr lang="en-US" dirty="0" err="1" smtClean="0"/>
              <a:t>bo'lib</a:t>
            </a:r>
            <a:r>
              <a:rPr lang="en-US" dirty="0" smtClean="0"/>
              <a:t>,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dirty="0" err="1" smtClean="0"/>
              <a:t>Lavuazye</a:t>
            </a:r>
            <a:r>
              <a:rPr lang="en-US" dirty="0" smtClean="0"/>
              <a:t>–</a:t>
            </a:r>
            <a:r>
              <a:rPr lang="en-US" dirty="0" err="1" smtClean="0"/>
              <a:t>Laplas</a:t>
            </a:r>
            <a:r>
              <a:rPr lang="en-US" dirty="0" smtClean="0"/>
              <a:t> </a:t>
            </a:r>
            <a:r>
              <a:rPr lang="en-US" dirty="0" err="1" smtClean="0"/>
              <a:t>qonuni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ikkinchisi</a:t>
            </a:r>
            <a:r>
              <a:rPr lang="en-US" dirty="0" smtClean="0"/>
              <a:t> </a:t>
            </a:r>
            <a:r>
              <a:rPr lang="en-US" dirty="0" err="1" smtClean="0"/>
              <a:t>Gess</a:t>
            </a:r>
            <a:r>
              <a:rPr lang="en-US" dirty="0" smtClean="0"/>
              <a:t> </a:t>
            </a:r>
            <a:r>
              <a:rPr lang="en-US" dirty="0" err="1" smtClean="0"/>
              <a:t>qonunidir</a:t>
            </a:r>
            <a:r>
              <a:rPr lang="en-US" dirty="0" smtClean="0"/>
              <a:t>. Bu </a:t>
            </a:r>
            <a:r>
              <a:rPr lang="en-US" dirty="0" err="1" smtClean="0"/>
              <a:t>qonunlar</a:t>
            </a:r>
            <a:r>
              <a:rPr lang="en-US" dirty="0" smtClean="0"/>
              <a:t> </a:t>
            </a:r>
            <a:r>
              <a:rPr lang="en-US" dirty="0" err="1" smtClean="0"/>
              <a:t>energiyaning</a:t>
            </a:r>
            <a:r>
              <a:rPr lang="en-US" dirty="0" smtClean="0"/>
              <a:t> </a:t>
            </a:r>
            <a:r>
              <a:rPr lang="en-US" dirty="0" err="1" smtClean="0"/>
              <a:t>saqlanish</a:t>
            </a:r>
            <a:r>
              <a:rPr lang="en-US" dirty="0" smtClean="0"/>
              <a:t> </a:t>
            </a:r>
            <a:r>
              <a:rPr lang="en-US" dirty="0" err="1" smtClean="0"/>
              <a:t>qonunidan</a:t>
            </a:r>
            <a:r>
              <a:rPr lang="en-US" dirty="0" smtClean="0"/>
              <a:t> </a:t>
            </a:r>
            <a:r>
              <a:rPr lang="en-US" dirty="0" err="1" smtClean="0"/>
              <a:t>kelib</a:t>
            </a:r>
            <a:r>
              <a:rPr lang="en-US" dirty="0" smtClean="0"/>
              <a:t> </a:t>
            </a:r>
            <a:r>
              <a:rPr lang="en-US" dirty="0" err="1" smtClean="0"/>
              <a:t>chiqadi</a:t>
            </a:r>
            <a:r>
              <a:rPr lang="en-US" dirty="0" smtClean="0"/>
              <a:t>. 1784 </a:t>
            </a:r>
            <a:r>
              <a:rPr lang="en-US" dirty="0" err="1" smtClean="0"/>
              <a:t>yilda</a:t>
            </a:r>
            <a:r>
              <a:rPr lang="en-US" dirty="0" smtClean="0"/>
              <a:t> </a:t>
            </a:r>
            <a:r>
              <a:rPr lang="en-US" dirty="0" err="1" smtClean="0"/>
              <a:t>Lavuazye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Laplas</a:t>
            </a:r>
            <a:r>
              <a:rPr lang="en-US" dirty="0" smtClean="0"/>
              <a:t> </a:t>
            </a:r>
            <a:r>
              <a:rPr lang="en-US" dirty="0" err="1" smtClean="0"/>
              <a:t>kashf</a:t>
            </a:r>
            <a:r>
              <a:rPr lang="en-US" dirty="0" smtClean="0"/>
              <a:t> </a:t>
            </a:r>
            <a:r>
              <a:rPr lang="en-US" dirty="0" err="1" smtClean="0"/>
              <a:t>etgan</a:t>
            </a:r>
            <a:r>
              <a:rPr lang="en-US" dirty="0" smtClean="0"/>
              <a:t> </a:t>
            </a:r>
            <a:r>
              <a:rPr lang="en-US" dirty="0" err="1" smtClean="0"/>
              <a:t>birinchi</a:t>
            </a:r>
            <a:r>
              <a:rPr lang="en-US" dirty="0" smtClean="0"/>
              <a:t> </a:t>
            </a:r>
            <a:r>
              <a:rPr lang="en-US" dirty="0" err="1" smtClean="0"/>
              <a:t>qonun</a:t>
            </a:r>
            <a:r>
              <a:rPr lang="en-US" dirty="0" smtClean="0"/>
              <a:t> </a:t>
            </a:r>
            <a:r>
              <a:rPr lang="en-US" dirty="0" err="1" smtClean="0"/>
              <a:t>quyidagicha</a:t>
            </a:r>
            <a:r>
              <a:rPr lang="en-US" dirty="0" smtClean="0"/>
              <a:t> </a:t>
            </a:r>
            <a:r>
              <a:rPr lang="en-US" dirty="0" err="1" smtClean="0"/>
              <a:t>ta'riflanadi</a:t>
            </a:r>
            <a:r>
              <a:rPr lang="en-US" dirty="0" smtClean="0"/>
              <a:t>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F330-457C-4A72-A6C9-B263ECE282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2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1840 </a:t>
            </a:r>
            <a:r>
              <a:rPr lang="en-US" dirty="0" err="1" smtClean="0"/>
              <a:t>yilda</a:t>
            </a:r>
            <a:r>
              <a:rPr lang="en-US" dirty="0" smtClean="0"/>
              <a:t> </a:t>
            </a:r>
            <a:r>
              <a:rPr lang="en-US" dirty="0" err="1" smtClean="0"/>
              <a:t>G.I.Gess</a:t>
            </a:r>
            <a:r>
              <a:rPr lang="en-US" dirty="0" smtClean="0"/>
              <a:t> </a:t>
            </a:r>
            <a:r>
              <a:rPr lang="en-US" dirty="0" err="1" smtClean="0"/>
              <a:t>termokimyoning</a:t>
            </a:r>
            <a:r>
              <a:rPr lang="en-US" dirty="0" smtClean="0"/>
              <a:t> </a:t>
            </a:r>
            <a:r>
              <a:rPr lang="en-US" dirty="0" err="1" smtClean="0"/>
              <a:t>ikkinchi</a:t>
            </a:r>
            <a:r>
              <a:rPr lang="en-US" dirty="0" smtClean="0"/>
              <a:t> </a:t>
            </a:r>
            <a:r>
              <a:rPr lang="en-US" dirty="0" err="1" smtClean="0"/>
              <a:t>qonunini</a:t>
            </a:r>
            <a:r>
              <a:rPr lang="en-US" dirty="0" smtClean="0"/>
              <a:t> </a:t>
            </a:r>
            <a:r>
              <a:rPr lang="en-US" dirty="0" err="1" smtClean="0"/>
              <a:t>tajriba</a:t>
            </a:r>
            <a:r>
              <a:rPr lang="en-US" dirty="0" smtClean="0"/>
              <a:t> </a:t>
            </a:r>
            <a:r>
              <a:rPr lang="en-US" dirty="0" err="1" smtClean="0"/>
              <a:t>asosida</a:t>
            </a:r>
            <a:r>
              <a:rPr lang="en-US" dirty="0" smtClean="0"/>
              <a:t> </a:t>
            </a:r>
            <a:r>
              <a:rPr lang="en-US" dirty="0" err="1" smtClean="0"/>
              <a:t>kashf</a:t>
            </a:r>
            <a:r>
              <a:rPr lang="en-US" dirty="0" smtClean="0"/>
              <a:t> </a:t>
            </a:r>
            <a:r>
              <a:rPr lang="en-US" dirty="0" err="1" smtClean="0"/>
              <a:t>etdi</a:t>
            </a:r>
            <a:r>
              <a:rPr lang="en-US" dirty="0" smtClean="0"/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bo'lishi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393,5 kJ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Termodinamika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nuqtai-nazardan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entalpiyasi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yuritiladi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effektiga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teskari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ishoralidir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F330-457C-4A72-A6C9-B263ECE282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7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Yuqoridagi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reaksiyalarda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bosqichlarning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entalpiyalari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yig'indisi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jarayonning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entalpiyasiga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entalpiyasini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reaksiya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mahsulotlarining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bo'lish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entalpiyalari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yig'indisidan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moddalarning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bo'lish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entalpiyalari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yig'indisini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ayirib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tashlash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F330-457C-4A72-A6C9-B263ECE282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3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Suyuqlik</a:t>
            </a:r>
            <a:r>
              <a:rPr lang="en-US" dirty="0" smtClean="0"/>
              <a:t> </a:t>
            </a:r>
            <a:r>
              <a:rPr lang="en-US" dirty="0" err="1" smtClean="0"/>
              <a:t>bug`ga</a:t>
            </a:r>
            <a:r>
              <a:rPr lang="en-US" dirty="0" smtClean="0"/>
              <a:t> </a:t>
            </a:r>
            <a:r>
              <a:rPr lang="en-US" dirty="0" err="1" smtClean="0"/>
              <a:t>o`tganda</a:t>
            </a:r>
            <a:r>
              <a:rPr lang="en-US" dirty="0" smtClean="0"/>
              <a:t> </a:t>
            </a:r>
            <a:r>
              <a:rPr lang="en-US" dirty="0" err="1" smtClean="0"/>
              <a:t>entropiya</a:t>
            </a:r>
            <a:r>
              <a:rPr lang="en-US" dirty="0" smtClean="0"/>
              <a:t> </a:t>
            </a:r>
            <a:r>
              <a:rPr lang="en-US" dirty="0" err="1" smtClean="0"/>
              <a:t>ortadi</a:t>
            </a:r>
            <a:r>
              <a:rPr lang="en-US" dirty="0" smtClean="0"/>
              <a:t>, bug` </a:t>
            </a:r>
            <a:r>
              <a:rPr lang="en-US" dirty="0" err="1" smtClean="0"/>
              <a:t>kondensatlanib</a:t>
            </a:r>
            <a:r>
              <a:rPr lang="en-US" dirty="0" smtClean="0"/>
              <a:t> </a:t>
            </a:r>
            <a:r>
              <a:rPr lang="en-US" dirty="0" err="1" smtClean="0"/>
              <a:t>suyuq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kristall</a:t>
            </a:r>
            <a:r>
              <a:rPr lang="en-US" dirty="0" smtClean="0"/>
              <a:t> </a:t>
            </a:r>
            <a:r>
              <a:rPr lang="en-US" dirty="0" err="1" smtClean="0"/>
              <a:t>holatga</a:t>
            </a:r>
            <a:r>
              <a:rPr lang="en-US" dirty="0" smtClean="0"/>
              <a:t> </a:t>
            </a:r>
            <a:r>
              <a:rPr lang="en-US" dirty="0" err="1" smtClean="0"/>
              <a:t>o`tsa</a:t>
            </a:r>
            <a:r>
              <a:rPr lang="en-US" dirty="0" smtClean="0"/>
              <a:t> </a:t>
            </a:r>
            <a:r>
              <a:rPr lang="en-US" dirty="0" err="1" smtClean="0"/>
              <a:t>entropiya</a:t>
            </a:r>
            <a:r>
              <a:rPr lang="en-US" dirty="0" smtClean="0"/>
              <a:t> </a:t>
            </a:r>
            <a:r>
              <a:rPr lang="en-US" dirty="0" err="1" smtClean="0"/>
              <a:t>kamayadi</a:t>
            </a:r>
            <a:r>
              <a:rPr lang="en-US" dirty="0" smtClean="0"/>
              <a:t>. </a:t>
            </a:r>
            <a:r>
              <a:rPr lang="en-US" dirty="0" err="1" smtClean="0"/>
              <a:t>Shuningdek</a:t>
            </a:r>
            <a:r>
              <a:rPr lang="en-US" dirty="0" smtClean="0"/>
              <a:t>,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jarayonlarda</a:t>
            </a:r>
            <a:r>
              <a:rPr lang="en-US" dirty="0" smtClean="0"/>
              <a:t> ham </a:t>
            </a:r>
            <a:r>
              <a:rPr lang="en-US" dirty="0" err="1" smtClean="0"/>
              <a:t>entropiya</a:t>
            </a:r>
            <a:r>
              <a:rPr lang="en-US" dirty="0" smtClean="0"/>
              <a:t> </a:t>
            </a:r>
            <a:r>
              <a:rPr lang="en-US" dirty="0" err="1" smtClean="0"/>
              <a:t>ortishi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kamayishi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F330-457C-4A72-A6C9-B263ECE282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2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Agar </a:t>
            </a:r>
            <a:r>
              <a:rPr lang="en-US" dirty="0" err="1" smtClean="0"/>
              <a:t>modda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holatdan</a:t>
            </a:r>
            <a:r>
              <a:rPr lang="en-US" dirty="0" smtClean="0"/>
              <a:t> </a:t>
            </a:r>
            <a:r>
              <a:rPr lang="en-US" dirty="0" err="1" smtClean="0"/>
              <a:t>ikkinchi</a:t>
            </a:r>
            <a:r>
              <a:rPr lang="en-US" dirty="0" smtClean="0"/>
              <a:t> </a:t>
            </a:r>
            <a:r>
              <a:rPr lang="en-US" dirty="0" err="1" smtClean="0"/>
              <a:t>holatga</a:t>
            </a:r>
            <a:r>
              <a:rPr lang="en-US" dirty="0" smtClean="0"/>
              <a:t> </a:t>
            </a:r>
            <a:r>
              <a:rPr lang="en-US" dirty="0" err="1" smtClean="0"/>
              <a:t>o`tganda</a:t>
            </a:r>
            <a:r>
              <a:rPr lang="en-US" dirty="0" smtClean="0"/>
              <a:t> </a:t>
            </a:r>
            <a:r>
              <a:rPr lang="en-US" dirty="0" err="1" smtClean="0"/>
              <a:t>uning</a:t>
            </a:r>
            <a:r>
              <a:rPr lang="en-US" dirty="0" smtClean="0"/>
              <a:t> </a:t>
            </a:r>
            <a:r>
              <a:rPr lang="en-US" dirty="0" err="1" smtClean="0"/>
              <a:t>energiya</a:t>
            </a:r>
            <a:r>
              <a:rPr lang="en-US" dirty="0" smtClean="0"/>
              <a:t> </a:t>
            </a:r>
            <a:r>
              <a:rPr lang="en-US" dirty="0" err="1" smtClean="0"/>
              <a:t>zapasi</a:t>
            </a:r>
            <a:r>
              <a:rPr lang="en-US" dirty="0" smtClean="0"/>
              <a:t> </a:t>
            </a:r>
            <a:r>
              <a:rPr lang="en-US" dirty="0" err="1" smtClean="0"/>
              <a:t>o`zgarmasa</a:t>
            </a:r>
            <a:r>
              <a:rPr lang="en-US" dirty="0" smtClean="0"/>
              <a:t> (</a:t>
            </a:r>
            <a:r>
              <a:rPr lang="en-US" dirty="0" err="1" smtClean="0"/>
              <a:t>ya’ni</a:t>
            </a:r>
            <a:r>
              <a:rPr lang="en-US" dirty="0" smtClean="0"/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 </a:t>
            </a:r>
            <a:r>
              <a:rPr lang="en-US" altLang="ru-RU" dirty="0" smtClean="0">
                <a:sym typeface="Symbol" panose="05050102010706020507" pitchFamily="18" charset="2"/>
              </a:rPr>
              <a:t>H=</a:t>
            </a:r>
            <a:r>
              <a:rPr lang="en-US" dirty="0" smtClean="0"/>
              <a:t> 0 </a:t>
            </a:r>
            <a:r>
              <a:rPr lang="en-US" dirty="0" err="1" smtClean="0"/>
              <a:t>bo`lsa</a:t>
            </a:r>
            <a:r>
              <a:rPr lang="en-US" dirty="0" smtClean="0"/>
              <a:t>), </a:t>
            </a:r>
            <a:r>
              <a:rPr lang="en-US" dirty="0" err="1" smtClean="0"/>
              <a:t>unday</a:t>
            </a:r>
            <a:r>
              <a:rPr lang="en-US" dirty="0" smtClean="0"/>
              <a:t> </a:t>
            </a:r>
            <a:r>
              <a:rPr lang="en-US" dirty="0" err="1" smtClean="0"/>
              <a:t>jarayon</a:t>
            </a:r>
            <a:r>
              <a:rPr lang="en-US" dirty="0" smtClean="0"/>
              <a:t> </a:t>
            </a:r>
            <a:r>
              <a:rPr lang="en-US" dirty="0" err="1" smtClean="0"/>
              <a:t>entropiya</a:t>
            </a:r>
            <a:r>
              <a:rPr lang="en-US" dirty="0" smtClean="0"/>
              <a:t> </a:t>
            </a:r>
            <a:r>
              <a:rPr lang="en-US" dirty="0" err="1" smtClean="0"/>
              <a:t>o`zgarishiga</a:t>
            </a:r>
            <a:r>
              <a:rPr lang="en-US" dirty="0" smtClean="0"/>
              <a:t> </a:t>
            </a:r>
            <a:r>
              <a:rPr lang="en-US" dirty="0" err="1" smtClean="0"/>
              <a:t>bog`liq</a:t>
            </a:r>
            <a:r>
              <a:rPr lang="en-US" dirty="0" smtClean="0"/>
              <a:t> </a:t>
            </a:r>
            <a:r>
              <a:rPr lang="en-US" dirty="0" err="1" smtClean="0"/>
              <a:t>bo’ladi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entropiya</a:t>
            </a:r>
            <a:r>
              <a:rPr lang="en-US" dirty="0" smtClean="0"/>
              <a:t> </a:t>
            </a:r>
            <a:r>
              <a:rPr lang="en-US" dirty="0" err="1" smtClean="0"/>
              <a:t>ortadigan</a:t>
            </a:r>
            <a:r>
              <a:rPr lang="en-US" dirty="0" smtClean="0"/>
              <a:t> </a:t>
            </a:r>
            <a:r>
              <a:rPr lang="en-US" dirty="0" err="1" smtClean="0"/>
              <a:t>tomonga</a:t>
            </a:r>
            <a:r>
              <a:rPr lang="en-US" dirty="0" smtClean="0"/>
              <a:t> </a:t>
            </a:r>
            <a:r>
              <a:rPr lang="en-US" dirty="0" err="1" smtClean="0"/>
              <a:t>yo`naladi</a:t>
            </a:r>
            <a:r>
              <a:rPr lang="en-US" dirty="0" smtClean="0"/>
              <a:t> ( </a:t>
            </a:r>
            <a:r>
              <a:rPr lang="en-US" dirty="0" err="1" smtClean="0"/>
              <a:t>Ya’ni</a:t>
            </a:r>
            <a:r>
              <a:rPr lang="en-US" dirty="0" smtClean="0"/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dirty="0" smtClean="0"/>
              <a:t>S &gt; 0 </a:t>
            </a:r>
            <a:r>
              <a:rPr lang="en-US" dirty="0" err="1" smtClean="0"/>
              <a:t>bo’ladi</a:t>
            </a:r>
            <a:r>
              <a:rPr lang="en-US" dirty="0" smtClean="0"/>
              <a:t> ).</a:t>
            </a:r>
          </a:p>
          <a:p>
            <a:r>
              <a:rPr lang="en-US" dirty="0" smtClean="0"/>
              <a:t>Agar </a:t>
            </a:r>
            <a:r>
              <a:rPr lang="en-US" dirty="0" err="1" smtClean="0"/>
              <a:t>sistemaning</a:t>
            </a:r>
            <a:r>
              <a:rPr lang="en-US" dirty="0" smtClean="0"/>
              <a:t> </a:t>
            </a:r>
            <a:r>
              <a:rPr lang="en-US" dirty="0" err="1" smtClean="0"/>
              <a:t>tartibsizlik</a:t>
            </a:r>
            <a:r>
              <a:rPr lang="en-US" dirty="0" smtClean="0"/>
              <a:t> </a:t>
            </a:r>
            <a:r>
              <a:rPr lang="en-US" dirty="0" err="1" smtClean="0"/>
              <a:t>darajasi</a:t>
            </a:r>
            <a:r>
              <a:rPr lang="en-US" dirty="0" smtClean="0"/>
              <a:t> </a:t>
            </a:r>
            <a:r>
              <a:rPr lang="en-US" dirty="0" err="1" smtClean="0"/>
              <a:t>o`zgarmasa</a:t>
            </a:r>
            <a:r>
              <a:rPr lang="en-US" dirty="0" smtClean="0"/>
              <a:t> (</a:t>
            </a:r>
            <a:r>
              <a:rPr lang="en-US" dirty="0" err="1" smtClean="0"/>
              <a:t>ya’ni</a:t>
            </a:r>
            <a:r>
              <a:rPr lang="en-US" dirty="0" smtClean="0"/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dirty="0" smtClean="0"/>
              <a:t>S=0), </a:t>
            </a:r>
            <a:r>
              <a:rPr lang="en-US" dirty="0" err="1" smtClean="0"/>
              <a:t>jarayonning</a:t>
            </a:r>
            <a:r>
              <a:rPr lang="en-US" dirty="0" smtClean="0"/>
              <a:t> </a:t>
            </a:r>
            <a:r>
              <a:rPr lang="en-US" dirty="0" err="1" smtClean="0"/>
              <a:t>yo`nalishi</a:t>
            </a:r>
            <a:r>
              <a:rPr lang="en-US" dirty="0" smtClean="0"/>
              <a:t> </a:t>
            </a:r>
            <a:r>
              <a:rPr lang="en-US" dirty="0" err="1" smtClean="0"/>
              <a:t>entalpiya</a:t>
            </a:r>
            <a:r>
              <a:rPr lang="en-US" dirty="0" smtClean="0"/>
              <a:t> </a:t>
            </a:r>
            <a:r>
              <a:rPr lang="en-US" dirty="0" err="1" smtClean="0"/>
              <a:t>kamayish</a:t>
            </a:r>
            <a:r>
              <a:rPr lang="en-US" dirty="0" smtClean="0"/>
              <a:t> </a:t>
            </a:r>
            <a:r>
              <a:rPr lang="en-US" dirty="0" err="1" smtClean="0"/>
              <a:t>tomon</a:t>
            </a:r>
            <a:r>
              <a:rPr lang="en-US" dirty="0" smtClean="0"/>
              <a:t> (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dirty="0" smtClean="0"/>
              <a:t>H&lt;0 ) </a:t>
            </a:r>
            <a:r>
              <a:rPr lang="en-US" dirty="0" err="1" smtClean="0"/>
              <a:t>bo’ladi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F330-457C-4A72-A6C9-B263ECE282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0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7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7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7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0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3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7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0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2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zir.org/standartlashtirish-uning-maqsad-va-vazifalari-reja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zir.org/kimyoviy-reaksiyalarning-issiqlik-effekti-termokimyo-v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ozir.org/a-kristall-panjara-tugunlarida-molekula-tutadi-b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33304" y="5223555"/>
            <a:ext cx="3631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alt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6" y="655404"/>
            <a:ext cx="10966895" cy="15883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8302" y="2841246"/>
            <a:ext cx="92101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" dirty="0" smtClean="0">
                <a:solidFill>
                  <a:srgbClr val="0070C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UMUMIY VA ANORGANIK KIMYO</a:t>
            </a:r>
            <a:endParaRPr lang="en-US" sz="4000" b="1" spc="15" dirty="0">
              <a:solidFill>
                <a:srgbClr val="0070C0"/>
              </a:solidFill>
              <a:latin typeface="Algerian" panose="04020705040A02060702" pitchFamily="82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Ma`ruza</a:t>
            </a:r>
            <a:r>
              <a:rPr lang="ru-RU" sz="3600" b="1" spc="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spc="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en-US" sz="3600" b="1" spc="15" dirty="0" smtClean="0">
                <a:solidFill>
                  <a:srgbClr val="0070C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6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Termokimyoviy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reaksiyalar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jarayonlar.Gess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qonunining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qo`llanilishi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3600" b="1" dirty="0" smtClean="0"/>
              <a:t> </a:t>
            </a:r>
            <a:endParaRPr lang="ru-RU" sz="3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6268" y="5843843"/>
            <a:ext cx="22381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SHAHRISABZ -20</a:t>
            </a:r>
            <a:r>
              <a:rPr lang="uz-Cyrl-UZ" b="1" dirty="0" smtClean="0">
                <a:solidFill>
                  <a:srgbClr val="0070C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3</a:t>
            </a:r>
            <a:endParaRPr lang="ru-RU" dirty="0">
              <a:solidFill>
                <a:srgbClr val="0070C0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858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49" y="1353979"/>
            <a:ext cx="111728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Entropiya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muvozanat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holatida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harakatlanganligini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ifodalovchi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kamayadi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ko`mir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 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g )</a:t>
            </a:r>
          </a:p>
          <a:p>
            <a:endParaRPr lang="en-US" dirty="0"/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Qattiq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jismlarda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o`zgaradi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Entropiyaning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o`zgarishi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nazariyasiga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mikroholatlar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quyidagicha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bog`lanish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/>
              <a:t>S=R/N· </a:t>
            </a:r>
            <a:r>
              <a:rPr lang="en-US" sz="4000" b="1" dirty="0" err="1" smtClean="0"/>
              <a:t>lnW</a:t>
            </a:r>
            <a:endParaRPr lang="en-US" sz="4000" b="1" dirty="0" smtClean="0"/>
          </a:p>
          <a:p>
            <a:r>
              <a:rPr lang="en-US" sz="2000" dirty="0" smtClean="0"/>
              <a:t> </a:t>
            </a:r>
            <a:endParaRPr lang="en-US" sz="2000" dirty="0"/>
          </a:p>
          <a:p>
            <a:pPr algn="ctr"/>
            <a:r>
              <a:rPr lang="en-US" sz="2000" dirty="0"/>
              <a:t>N - Avogadro </a:t>
            </a:r>
            <a:r>
              <a:rPr lang="en-US" sz="2000" dirty="0" err="1"/>
              <a:t>soni</a:t>
            </a:r>
            <a:r>
              <a:rPr lang="en-US" sz="2000" dirty="0"/>
              <a:t>; R - universal </a:t>
            </a:r>
            <a:r>
              <a:rPr lang="en-US" sz="2000" dirty="0" err="1"/>
              <a:t>gaz</a:t>
            </a:r>
            <a:r>
              <a:rPr lang="en-US" sz="2000" dirty="0"/>
              <a:t> </a:t>
            </a:r>
            <a:r>
              <a:rPr lang="en-US" sz="2000" dirty="0" err="1"/>
              <a:t>doimiysi</a:t>
            </a:r>
            <a:r>
              <a:rPr lang="en-US" sz="2000" dirty="0"/>
              <a:t>;</a:t>
            </a:r>
          </a:p>
          <a:p>
            <a:pPr algn="ctr"/>
            <a:r>
              <a:rPr lang="en-US" sz="2000" dirty="0"/>
              <a:t>W - </a:t>
            </a:r>
            <a:r>
              <a:rPr lang="en-US" sz="2000" dirty="0" err="1" smtClean="0"/>
              <a:t>mikroholatlar</a:t>
            </a:r>
            <a:r>
              <a:rPr lang="en-US" sz="2000" dirty="0" smtClean="0"/>
              <a:t> </a:t>
            </a:r>
            <a:r>
              <a:rPr lang="en-US" sz="2000" dirty="0" err="1"/>
              <a:t>soni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alt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en-US" alt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1300" y="359628"/>
            <a:ext cx="7210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</a:t>
            </a:r>
            <a:r>
              <a:rPr lang="en-US" sz="3200" b="1" dirty="0" err="1" smtClean="0">
                <a:solidFill>
                  <a:srgbClr val="0070C0"/>
                </a:solidFill>
              </a:rPr>
              <a:t>ermodinamikaning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ikkinchi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qonuni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5" y="434770"/>
            <a:ext cx="115919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harakatlantiruvchi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oshishi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o`zining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zapasini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kamaytirishga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o`zidan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entalpiya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o`zgarishi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tartibsizligi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o`zining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holatiga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o`tishga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Bu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haroratga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o`zgarishi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bog`liq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vaqtning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o`zida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entalpiya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o`zgarishi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hollarda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o`zgarmas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bosimlarda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harakatlantiruvchi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izobar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potensialining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o`zgarishi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G&lt;0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o`lsa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o`z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o`zicha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boradigan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jarayon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ym typeface="Symbol" panose="05050102010706020507" pitchFamily="18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G&gt;0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bo`lsa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sharoitda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borishi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bo`lmagan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jarayondir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ym typeface="Symbol" panose="05050102010706020507" pitchFamily="18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=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baseline="-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r>
              <a:rPr lang="en-US" altLang="ru-RU" sz="2000" baseline="-30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maxs</a:t>
            </a:r>
            <a:r>
              <a:rPr lang="en-US" altLang="ru-RU" sz="2000" baseline="-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 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baseline="-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dast.modda</a:t>
            </a:r>
            <a:endParaRPr lang="ru-RU" altLang="ru-RU" sz="2000" dirty="0">
              <a:sym typeface="Symbol" panose="05050102010706020507" pitchFamily="18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0 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 </a:t>
            </a:r>
            <a:r>
              <a:rPr lang="en-US" altLang="ru-RU" sz="200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3"/>
              </a:rPr>
              <a:t>standart</a:t>
            </a:r>
            <a:r>
              <a:rPr lang="en-US" altLang="ru-RU" sz="2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3"/>
              </a:rPr>
              <a:t> </a:t>
            </a:r>
            <a:r>
              <a:rPr lang="en-US" altLang="ru-RU" sz="200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3"/>
              </a:rPr>
              <a:t>izobar</a:t>
            </a:r>
            <a:r>
              <a:rPr lang="en-US" altLang="ru-RU" sz="2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3"/>
              </a:rPr>
              <a:t> </a:t>
            </a:r>
            <a:r>
              <a:rPr lang="en-US" altLang="ru-RU" sz="200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3"/>
              </a:rPr>
              <a:t>potensial</a:t>
            </a:r>
            <a:endParaRPr lang="ru-RU" altLang="ru-RU" sz="2000" dirty="0">
              <a:sym typeface="Symbol" panose="05050102010706020507" pitchFamily="18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=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baseline="-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max.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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r>
              <a:rPr lang="en-US" altLang="ru-RU" sz="2000" baseline="-30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dast.modda</a:t>
            </a:r>
            <a:r>
              <a:rPr lang="en-US" altLang="ru-RU" sz="2000" baseline="-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ru-RU" sz="2000" dirty="0">
              <a:solidFill>
                <a:srgbClr val="000000"/>
              </a:solidFill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US" altLang="ru-RU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=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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US" altLang="ru-RU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max.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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US" altLang="ru-RU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r>
              <a:rPr lang="en-US" altLang="ru-RU" sz="2000" baseline="-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dast.modda</a:t>
            </a:r>
            <a:r>
              <a:rPr lang="en-US" altLang="ru-RU" sz="20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G =0 </a:t>
            </a:r>
            <a:r>
              <a:rPr lang="en-US" altLang="ru-RU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muvozanat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</a:t>
            </a:r>
            <a:r>
              <a:rPr lang="en-US" altLang="ru-RU" sz="20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olatida</a:t>
            </a:r>
            <a:r>
              <a:rPr lang="en-US" alt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H =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Т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b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T=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H/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0" t="31159" r="23797" b="55021"/>
          <a:stretch/>
        </p:blipFill>
        <p:spPr>
          <a:xfrm>
            <a:off x="4060715" y="2961507"/>
            <a:ext cx="3972911" cy="531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 b="11131"/>
          <a:stretch/>
        </p:blipFill>
        <p:spPr>
          <a:xfrm>
            <a:off x="273926" y="4014952"/>
            <a:ext cx="2385191" cy="26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453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E`TIBORINGIZ UCHUN RAHMAT!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26893" r="6748" b="16420"/>
          <a:stretch/>
        </p:blipFill>
        <p:spPr>
          <a:xfrm>
            <a:off x="4505174" y="1804607"/>
            <a:ext cx="3601596" cy="40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0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807" y="462013"/>
            <a:ext cx="10515600" cy="86355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lgerian" panose="04020705040A02060702" pitchFamily="82" charset="0"/>
              </a:rPr>
              <a:t>Reja</a:t>
            </a:r>
            <a:r>
              <a:rPr lang="en-US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: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1514225"/>
              </p:ext>
            </p:extLst>
          </p:nvPr>
        </p:nvGraphicFramePr>
        <p:xfrm>
          <a:off x="2032000" y="1325563"/>
          <a:ext cx="8128000" cy="535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8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418" y="365125"/>
            <a:ext cx="9746381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+mn-lt"/>
              </a:rPr>
              <a:t>Kimyoviy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reaksiyalarning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issiqlik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effekti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o'zgarmas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bosimda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borilsa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yutilgan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o'zgarmas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bosimdagi</a:t>
            </a:r>
            <a:r>
              <a:rPr lang="en-US" sz="32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issiqlik</a:t>
            </a:r>
            <a:r>
              <a:rPr lang="en-US" sz="32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effekti</a:t>
            </a:r>
            <a:r>
              <a:rPr lang="en-US" sz="32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o'zgarmas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borilganda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o'zgarmas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ajmdagi</a:t>
            </a:r>
            <a:r>
              <a:rPr lang="en-US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issiqlik</a:t>
            </a:r>
            <a:r>
              <a:rPr lang="en-US" sz="32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effekti</a:t>
            </a:r>
            <a:r>
              <a:rPr lang="en-US" sz="32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yuritiladi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9" y="4761186"/>
            <a:ext cx="8040413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0310" y="346841"/>
            <a:ext cx="2936741" cy="1093076"/>
          </a:xfrm>
        </p:spPr>
        <p:txBody>
          <a:bodyPr>
            <a:noAutofit/>
          </a:bodyPr>
          <a:lstStyle/>
          <a:p>
            <a:r>
              <a:rPr lang="en-US" sz="2800" dirty="0" smtClean="0"/>
              <a:t> 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kzotermik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123090"/>
            <a:ext cx="5157787" cy="4066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>
                <a:solidFill>
                  <a:srgbClr val="333333"/>
                </a:solidFill>
                <a:latin typeface="Source Sans Pro"/>
              </a:rPr>
              <a:t>    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2H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(g)   + O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(g)   = 2H 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O (s)  + 571,6 kJ</a:t>
            </a:r>
            <a:endParaRPr lang="pt-BR" sz="2000" dirty="0" smtClean="0">
              <a:solidFill>
                <a:srgbClr val="333333"/>
              </a:solidFill>
              <a:latin typeface="Source Sans Pro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     H 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(g)  + 1/2O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(g)   = H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O(s)  + 285,8 kJ</a:t>
            </a:r>
            <a:endParaRPr lang="pt-BR" sz="2000" dirty="0" smtClean="0">
              <a:solidFill>
                <a:srgbClr val="333333"/>
              </a:solidFill>
              <a:latin typeface="Source Sans Pro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     H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 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(g)  + 1/2O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(g)  = H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O (g)  + 241 kJ</a:t>
            </a:r>
            <a:endParaRPr lang="pt-BR" sz="2000" dirty="0" smtClean="0">
              <a:solidFill>
                <a:srgbClr val="333333"/>
              </a:solidFill>
              <a:latin typeface="Source Sans Pro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    </a:t>
            </a:r>
            <a:r>
              <a:rPr lang="en-US" sz="2000" dirty="0"/>
              <a:t> CH</a:t>
            </a:r>
            <a:r>
              <a:rPr lang="en-US" sz="2000" baseline="-25000" dirty="0"/>
              <a:t>4</a:t>
            </a:r>
            <a:r>
              <a:rPr lang="ru-RU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2O</a:t>
            </a:r>
            <a:r>
              <a:rPr lang="en-US" sz="2000" baseline="-25000" dirty="0"/>
              <a:t>2</a:t>
            </a:r>
            <a:r>
              <a:rPr lang="ru-RU" sz="2000" dirty="0">
                <a:sym typeface="Symbol" panose="05050102010706020507" pitchFamily="18" charset="2"/>
              </a:rPr>
              <a:t>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ru-RU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2H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ru-RU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212,44 </a:t>
            </a:r>
            <a:r>
              <a:rPr lang="en-US" sz="2000" dirty="0" err="1" smtClean="0"/>
              <a:t>kkal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 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57336" y="659717"/>
            <a:ext cx="5618747" cy="727648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Endotermik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1613" y="2017986"/>
            <a:ext cx="5770179" cy="4171677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333333"/>
                </a:solidFill>
                <a:latin typeface="Source Sans Pro"/>
              </a:rPr>
              <a:t>  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N</a:t>
            </a:r>
            <a:r>
              <a:rPr lang="pt-BR" sz="2000" b="1" dirty="0">
                <a:solidFill>
                  <a:srgbClr val="333333"/>
                </a:solidFill>
                <a:latin typeface="Source Sans Pro"/>
              </a:rPr>
              <a:t> </a:t>
            </a:r>
            <a:r>
              <a:rPr lang="pt-BR" sz="2000" b="1" baseline="-25000" dirty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>
                <a:solidFill>
                  <a:srgbClr val="333333"/>
                </a:solidFill>
                <a:latin typeface="Source Sans Pro"/>
              </a:rPr>
              <a:t>(g)  + O</a:t>
            </a:r>
            <a:r>
              <a:rPr lang="pt-BR" sz="2000" b="1" baseline="-25000" dirty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>
                <a:solidFill>
                  <a:srgbClr val="333333"/>
                </a:solidFill>
                <a:latin typeface="Source Sans Pro"/>
              </a:rPr>
              <a:t>(g)  = 2NO (g)  -  180,5 kJ</a:t>
            </a:r>
            <a:endParaRPr lang="pt-BR" sz="2000" dirty="0">
              <a:solidFill>
                <a:srgbClr val="333333"/>
              </a:solidFill>
              <a:latin typeface="Source Sans Pro"/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333333"/>
                </a:solidFill>
                <a:latin typeface="Source Sans Pro"/>
              </a:rPr>
              <a:t>   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1/2N</a:t>
            </a:r>
            <a:r>
              <a:rPr lang="pt-BR" sz="2000" b="1" baseline="-25000" dirty="0" smtClean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 smtClean="0">
                <a:solidFill>
                  <a:srgbClr val="333333"/>
                </a:solidFill>
                <a:latin typeface="Source Sans Pro"/>
              </a:rPr>
              <a:t>(g</a:t>
            </a:r>
            <a:r>
              <a:rPr lang="pt-BR" sz="2000" b="1" dirty="0">
                <a:solidFill>
                  <a:srgbClr val="333333"/>
                </a:solidFill>
                <a:latin typeface="Source Sans Pro"/>
              </a:rPr>
              <a:t>) O  + 1/2O</a:t>
            </a:r>
            <a:r>
              <a:rPr lang="pt-BR" sz="2000" b="1" baseline="-25000" dirty="0">
                <a:solidFill>
                  <a:srgbClr val="333333"/>
                </a:solidFill>
                <a:latin typeface="Source Sans Pro"/>
              </a:rPr>
              <a:t>2</a:t>
            </a:r>
            <a:r>
              <a:rPr lang="pt-BR" sz="2000" b="1" dirty="0">
                <a:solidFill>
                  <a:srgbClr val="333333"/>
                </a:solidFill>
                <a:latin typeface="Source Sans Pro"/>
              </a:rPr>
              <a:t>(g) O  = NO (g)   - 90,25 kJ</a:t>
            </a:r>
            <a:endParaRPr lang="pt-BR" sz="2000" dirty="0">
              <a:solidFill>
                <a:srgbClr val="333333"/>
              </a:solidFill>
              <a:latin typeface="Source Sans Pro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pt-BR" sz="2000" dirty="0" smtClean="0">
                <a:solidFill>
                  <a:srgbClr val="333333"/>
                </a:solidFill>
                <a:latin typeface="Source Sans Pro"/>
              </a:rPr>
              <a:t>  </a:t>
            </a:r>
            <a:r>
              <a:rPr lang="en-US" sz="2000" b="1" dirty="0" smtClean="0"/>
              <a:t>CaCO</a:t>
            </a:r>
            <a:r>
              <a:rPr lang="en-US" sz="2000" b="1" baseline="-25000" dirty="0" smtClean="0"/>
              <a:t>3</a:t>
            </a:r>
            <a:r>
              <a:rPr lang="ru-RU" sz="2000" b="1" dirty="0">
                <a:sym typeface="Symbol" panose="05050102010706020507" pitchFamily="18" charset="2"/>
              </a:rPr>
              <a:t></a:t>
            </a:r>
            <a:r>
              <a:rPr lang="en-US" sz="2000" b="1" dirty="0" err="1"/>
              <a:t>CaO</a:t>
            </a:r>
            <a:r>
              <a:rPr lang="ru-RU" sz="2000" b="1" dirty="0">
                <a:sym typeface="Symbol" panose="05050102010706020507" pitchFamily="18" charset="2"/>
              </a:rPr>
              <a:t></a:t>
            </a:r>
            <a:r>
              <a:rPr lang="en-US" sz="2000" b="1" dirty="0"/>
              <a:t>CO</a:t>
            </a:r>
            <a:r>
              <a:rPr lang="en-US" sz="2000" b="1" baseline="-25000" dirty="0"/>
              <a:t>2</a:t>
            </a:r>
            <a:r>
              <a:rPr lang="en-US" sz="2000" b="1" dirty="0"/>
              <a:t>–42,54 </a:t>
            </a:r>
            <a:r>
              <a:rPr lang="en-US" sz="2000" b="1" dirty="0" err="1"/>
              <a:t>kkal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4330261"/>
            <a:ext cx="11466786" cy="23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1" y="1466850"/>
            <a:ext cx="10410824" cy="4884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Sistemaga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energiyasining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o'zgarishi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U)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sistemaning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kuchlar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ustidan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bajargan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(A) 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sarf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qonunga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o'zining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energiyasi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o'zgarishi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bajargan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qiymatiga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bog'liq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– A 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Agar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bo'lish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issiqligi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760 mm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simob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ustunida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aniqlangan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bo'lsa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modda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bo'lishining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issiqligi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belgilanadi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8013" y="643852"/>
            <a:ext cx="6758862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Termodinamikaning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qonuni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975" y="922994"/>
            <a:ext cx="10506075" cy="569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holatdan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ikkinchi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holatga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o`tsa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sistemaning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energiyasi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o`zgaradi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= U 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U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jarayon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paytida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bajarmasa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sistemaning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o`zgarmasa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sistemaga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o`zgarmas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hajmda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issiklik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QV)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sistemaning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energiyasining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o`zgarishiga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Qv =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eaksiyaning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o`zgarmas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hajmdagi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issiklik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energiyasining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o`zgarishiga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termodinamik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issiklik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termokimyoviy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issiklik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qarama-qarshi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ishora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tengdir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 = 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yoki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= -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QV.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80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smtClean="0"/>
              <a:t>               </a:t>
            </a:r>
            <a:r>
              <a:rPr lang="en-US" b="1" dirty="0" err="1" smtClean="0">
                <a:solidFill>
                  <a:srgbClr val="0070C0"/>
                </a:solidFill>
              </a:rPr>
              <a:t>Termokimyo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qonunlari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                       </a:t>
            </a:r>
            <a:r>
              <a:rPr lang="en-US" dirty="0"/>
              <a:t> </a:t>
            </a:r>
            <a:r>
              <a:rPr lang="en-US" sz="3600" b="1" dirty="0" err="1" smtClean="0">
                <a:solidFill>
                  <a:srgbClr val="002060"/>
                </a:solidFill>
              </a:rPr>
              <a:t>Lavuazye</a:t>
            </a:r>
            <a:r>
              <a:rPr lang="en-US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err="1" smtClean="0">
                <a:solidFill>
                  <a:srgbClr val="002060"/>
                </a:solidFill>
              </a:rPr>
              <a:t>Laplas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qonuni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b="1" i="1" dirty="0" smtClean="0"/>
              <a:t> </a:t>
            </a:r>
            <a:r>
              <a:rPr lang="en-US" b="1" i="1" dirty="0" err="1" smtClean="0"/>
              <a:t>Har</a:t>
            </a:r>
            <a:r>
              <a:rPr lang="en-US" b="1" i="1" dirty="0" smtClean="0"/>
              <a:t> </a:t>
            </a:r>
            <a:r>
              <a:rPr lang="en-US" b="1" i="1" dirty="0" err="1"/>
              <a:t>qaysi</a:t>
            </a:r>
            <a:r>
              <a:rPr lang="en-US" b="1" i="1" dirty="0"/>
              <a:t> </a:t>
            </a:r>
            <a:r>
              <a:rPr lang="en-US" b="1" i="1" dirty="0" err="1"/>
              <a:t>kimyoviy</a:t>
            </a:r>
            <a:r>
              <a:rPr lang="en-US" b="1" i="1" dirty="0"/>
              <a:t> </a:t>
            </a:r>
            <a:r>
              <a:rPr lang="en-US" b="1" i="1" dirty="0" err="1"/>
              <a:t>birikma</a:t>
            </a:r>
            <a:r>
              <a:rPr lang="en-US" b="1" i="1" dirty="0"/>
              <a:t> </a:t>
            </a:r>
            <a:r>
              <a:rPr lang="en-US" b="1" i="1" dirty="0" err="1"/>
              <a:t>uchun</a:t>
            </a:r>
            <a:r>
              <a:rPr lang="en-US" b="1" i="1" dirty="0"/>
              <a:t> </a:t>
            </a:r>
            <a:r>
              <a:rPr lang="en-US" b="1" i="1" dirty="0" err="1"/>
              <a:t>parchalanish</a:t>
            </a:r>
            <a:r>
              <a:rPr lang="en-US" b="1" i="1" dirty="0"/>
              <a:t> </a:t>
            </a:r>
            <a:r>
              <a:rPr lang="en-US" b="1" i="1" dirty="0" err="1"/>
              <a:t>issiqligi</a:t>
            </a:r>
            <a:r>
              <a:rPr lang="en-US" b="1" i="1" dirty="0"/>
              <a:t> </a:t>
            </a:r>
            <a:r>
              <a:rPr lang="en-US" b="1" i="1" dirty="0" err="1"/>
              <a:t>uning</a:t>
            </a:r>
            <a:r>
              <a:rPr lang="en-US" b="1" i="1" dirty="0"/>
              <a:t> </a:t>
            </a:r>
            <a:r>
              <a:rPr lang="en-US" b="1" i="1" dirty="0" err="1"/>
              <a:t>hosil</a:t>
            </a:r>
            <a:r>
              <a:rPr lang="en-US" b="1" i="1" dirty="0"/>
              <a:t> </a:t>
            </a:r>
            <a:r>
              <a:rPr lang="en-US" b="1" i="1" dirty="0" err="1"/>
              <a:t>bo'lish</a:t>
            </a:r>
            <a:r>
              <a:rPr lang="en-US" b="1" i="1" dirty="0"/>
              <a:t> </a:t>
            </a:r>
            <a:r>
              <a:rPr lang="en-US" b="1" i="1" dirty="0" err="1"/>
              <a:t>issiqligiga</a:t>
            </a:r>
            <a:r>
              <a:rPr lang="en-US" b="1" i="1" dirty="0"/>
              <a:t> </a:t>
            </a:r>
            <a:r>
              <a:rPr lang="en-US" b="1" i="1" dirty="0" err="1"/>
              <a:t>teng</a:t>
            </a:r>
            <a:r>
              <a:rPr lang="en-US" b="1" i="1" dirty="0"/>
              <a:t>, </a:t>
            </a:r>
            <a:r>
              <a:rPr lang="en-US" b="1" i="1" dirty="0" err="1"/>
              <a:t>lekin</a:t>
            </a:r>
            <a:r>
              <a:rPr lang="en-US" b="1" i="1" dirty="0"/>
              <a:t> </a:t>
            </a:r>
            <a:r>
              <a:rPr lang="en-US" b="1" i="1" dirty="0" err="1"/>
              <a:t>ishorasi</a:t>
            </a:r>
            <a:r>
              <a:rPr lang="en-US" b="1" i="1" dirty="0"/>
              <a:t> </a:t>
            </a:r>
            <a:r>
              <a:rPr lang="en-US" b="1" i="1" dirty="0" err="1"/>
              <a:t>qarama-qarshi</a:t>
            </a:r>
            <a:r>
              <a:rPr lang="en-US" b="1" i="1" dirty="0"/>
              <a:t> </a:t>
            </a:r>
            <a:r>
              <a:rPr lang="en-US" b="1" i="1" dirty="0" err="1"/>
              <a:t>bo'ladi</a:t>
            </a:r>
            <a:r>
              <a:rPr lang="en-US" b="1" i="1" dirty="0"/>
              <a:t>.</a:t>
            </a:r>
            <a:endParaRPr lang="ru-RU" b="1" dirty="0"/>
          </a:p>
          <a:p>
            <a:pPr marL="0" indent="0" algn="just">
              <a:buNone/>
            </a:pPr>
            <a:r>
              <a:rPr lang="en-US" dirty="0" smtClean="0"/>
              <a:t>                              CH</a:t>
            </a:r>
            <a:r>
              <a:rPr lang="en-US" baseline="-25000" dirty="0" smtClean="0"/>
              <a:t>4</a:t>
            </a:r>
            <a:r>
              <a:rPr lang="en-US" baseline="-25000" dirty="0"/>
              <a:t> </a:t>
            </a:r>
            <a:r>
              <a:rPr lang="ru-RU" dirty="0">
                <a:sym typeface="Symbol" panose="05050102010706020507" pitchFamily="18" charset="2"/>
              </a:rPr>
              <a:t></a:t>
            </a:r>
            <a:r>
              <a:rPr lang="en-US" dirty="0"/>
              <a:t> C </a:t>
            </a:r>
            <a:r>
              <a:rPr lang="ru-RU" dirty="0">
                <a:sym typeface="Symbol" panose="05050102010706020507" pitchFamily="18" charset="2"/>
              </a:rPr>
              <a:t></a:t>
            </a: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 – 76,0 kJ</a:t>
            </a:r>
            <a:endParaRPr lang="ru-RU" dirty="0"/>
          </a:p>
          <a:p>
            <a:pPr marL="0" indent="0" algn="just">
              <a:buNone/>
            </a:pPr>
            <a:r>
              <a:rPr lang="en-US" dirty="0" smtClean="0"/>
              <a:t>                               C </a:t>
            </a:r>
            <a:r>
              <a:rPr lang="ru-RU" dirty="0">
                <a:sym typeface="Symbol" panose="05050102010706020507" pitchFamily="18" charset="2"/>
              </a:rPr>
              <a:t></a:t>
            </a:r>
            <a:r>
              <a:rPr lang="en-US" dirty="0"/>
              <a:t> 2H</a:t>
            </a:r>
            <a:r>
              <a:rPr lang="en-US" baseline="-25000" dirty="0"/>
              <a:t>2 </a:t>
            </a:r>
            <a:r>
              <a:rPr lang="ru-RU" dirty="0">
                <a:sym typeface="Symbol" panose="05050102010706020507" pitchFamily="18" charset="2"/>
              </a:rPr>
              <a:t></a:t>
            </a:r>
            <a:r>
              <a:rPr lang="en-US" dirty="0"/>
              <a:t> CH</a:t>
            </a:r>
            <a:r>
              <a:rPr lang="en-US" baseline="-25000" dirty="0"/>
              <a:t>4</a:t>
            </a:r>
            <a:r>
              <a:rPr lang="ru-RU" dirty="0">
                <a:sym typeface="Symbol" panose="05050102010706020507" pitchFamily="18" charset="2"/>
              </a:rPr>
              <a:t></a:t>
            </a:r>
            <a:r>
              <a:rPr lang="en-US" dirty="0"/>
              <a:t>76,0 kJ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ess's Law - Chemistry LibreTex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1433"/>
            <a:ext cx="7824553" cy="19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Gess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qonuni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428" y="998482"/>
            <a:ext cx="9059918" cy="489782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9600" b="1" dirty="0"/>
              <a:t> 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issiqlik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effekti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etayotgan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moddalarning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oxirgi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holatlariga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bog'liq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borilishiga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bog'liq</a:t>
            </a:r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7200" i="1" dirty="0"/>
          </a:p>
          <a:p>
            <a:pPr marL="0" indent="0" algn="ctr">
              <a:buNone/>
            </a:pPr>
            <a:r>
              <a:rPr lang="en-US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9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qilinsin</a:t>
            </a:r>
            <a:r>
              <a:rPr lang="en-US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9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bosqichdan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bo'lsin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</a:t>
            </a:r>
            <a:r>
              <a:rPr lang="en-US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110,5 kJ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</a:t>
            </a:r>
            <a:r>
              <a:rPr lang="en-US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283 kJ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393,5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reaksiyani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bosqichsiz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borilsin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393,5 kJ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9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9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-Q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9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-393,5 kJ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4028" y="1933903"/>
            <a:ext cx="8061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dast.mod.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Symbol" panose="05050102010706020507" pitchFamily="18" charset="2"/>
              <a:buChar char="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entalpiyasi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Symbol" panose="05050102010706020507" pitchFamily="18" charset="2"/>
              <a:buChar char="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mahsulotining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entalpiyalari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yig'indisi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Symbol" panose="05050102010706020507" pitchFamily="18" charset="2"/>
              <a:buChar char="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dast.mod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entalpiyalari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yig'indisi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1597572"/>
            <a:ext cx="3373821" cy="39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568</Words>
  <Application>Microsoft Office PowerPoint</Application>
  <PresentationFormat>Широкоэкранный</PresentationFormat>
  <Paragraphs>104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Cambria</vt:lpstr>
      <vt:lpstr>Source Sans Pro</vt:lpstr>
      <vt:lpstr>Symbol</vt:lpstr>
      <vt:lpstr>Times New Roman</vt:lpstr>
      <vt:lpstr>Yu Gothic Medium</vt:lpstr>
      <vt:lpstr>Тема Office</vt:lpstr>
      <vt:lpstr>Презентация PowerPoint</vt:lpstr>
      <vt:lpstr>Reja: </vt:lpstr>
      <vt:lpstr>Kimyoviy reaksiyalarning issiqlik effekti</vt:lpstr>
      <vt:lpstr>Презентация PowerPoint</vt:lpstr>
      <vt:lpstr>Презентация PowerPoint</vt:lpstr>
      <vt:lpstr>Презентация PowerPoint</vt:lpstr>
      <vt:lpstr>               Termokimyo qonunlari</vt:lpstr>
      <vt:lpstr>Gess qonuni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Kimyoviy reaksiyalarning issiqlik effekti (termokimyo).</dc:title>
  <dc:creator>USER</dc:creator>
  <cp:lastModifiedBy>komservis4526901</cp:lastModifiedBy>
  <cp:revision>31</cp:revision>
  <dcterms:created xsi:type="dcterms:W3CDTF">2020-11-28T08:12:08Z</dcterms:created>
  <dcterms:modified xsi:type="dcterms:W3CDTF">2023-10-17T08:37:50Z</dcterms:modified>
</cp:coreProperties>
</file>