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3967163" y="5245100"/>
            <a:ext cx="244475" cy="12795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 userDrawn="1"/>
        </p:nvSpPr>
        <p:spPr bwMode="auto">
          <a:xfrm>
            <a:off x="3587750" y="5245100"/>
            <a:ext cx="442913" cy="12795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0" y="5245100"/>
            <a:ext cx="3603625" cy="12795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7772400" cy="6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6400800" cy="4540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6" y="5162405"/>
            <a:ext cx="9157855" cy="108599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nn-N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Kimyoviy reaksiyalarning tezligi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91016"/>
            <a:ext cx="5943600" cy="1219200"/>
          </a:xfrm>
        </p:spPr>
        <p:txBody>
          <a:bodyPr/>
          <a:lstStyle/>
          <a:p>
            <a:r>
              <a:rPr lang="nn-NO" sz="3200" b="1" i="1" dirty="0">
                <a:latin typeface="+mn-lt"/>
              </a:rPr>
              <a:t>2. Kimyoviy reaksiya tezligiga haroratning ta’siri.</a:t>
            </a:r>
            <a:endParaRPr lang="ru-RU" sz="32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1660" y="1505946"/>
            <a:ext cx="5832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/>
              <a:t>Masalan</a:t>
            </a:r>
            <a:r>
              <a:rPr lang="en-US" sz="2400" i="1" dirty="0"/>
              <a:t>, </a:t>
            </a:r>
            <a:r>
              <a:rPr lang="en-US" sz="2400" i="1" dirty="0" err="1"/>
              <a:t>reaksiya</a:t>
            </a:r>
            <a:r>
              <a:rPr lang="en-US" sz="2400" i="1" dirty="0"/>
              <a:t> </a:t>
            </a:r>
            <a:r>
              <a:rPr lang="en-US" sz="2400" i="1" dirty="0" err="1"/>
              <a:t>tezligining</a:t>
            </a:r>
            <a:r>
              <a:rPr lang="en-US" sz="2400" i="1" dirty="0"/>
              <a:t> </a:t>
            </a:r>
            <a:r>
              <a:rPr lang="en-US" sz="2400" i="1" dirty="0" err="1"/>
              <a:t>harorat</a:t>
            </a:r>
            <a:r>
              <a:rPr lang="en-US" sz="2400" i="1" dirty="0"/>
              <a:t> </a:t>
            </a:r>
            <a:r>
              <a:rPr lang="en-US" sz="2400" i="1" dirty="0" err="1"/>
              <a:t>koeffitsiyenti</a:t>
            </a:r>
            <a:r>
              <a:rPr lang="en-US" sz="2400" i="1" dirty="0"/>
              <a:t> g = 2 </a:t>
            </a:r>
            <a:r>
              <a:rPr lang="en-US" sz="2400" i="1" dirty="0" err="1"/>
              <a:t>bo‘lganda</a:t>
            </a:r>
            <a:r>
              <a:rPr lang="en-US" sz="2400" i="1" dirty="0"/>
              <a:t>,</a:t>
            </a:r>
          </a:p>
          <a:p>
            <a:pPr algn="ctr"/>
            <a:r>
              <a:rPr lang="en-US" sz="2400" i="1" dirty="0" err="1"/>
              <a:t>muhitning</a:t>
            </a:r>
            <a:r>
              <a:rPr lang="en-US" sz="2400" i="1" dirty="0"/>
              <a:t> </a:t>
            </a:r>
            <a:r>
              <a:rPr lang="en-US" sz="2400" i="1" dirty="0" err="1"/>
              <a:t>harorati</a:t>
            </a:r>
            <a:r>
              <a:rPr lang="en-US" sz="2400" i="1" dirty="0"/>
              <a:t> 40°Ñ </a:t>
            </a:r>
            <a:r>
              <a:rPr lang="en-US" sz="2400" i="1" dirty="0" err="1"/>
              <a:t>ga</a:t>
            </a:r>
            <a:r>
              <a:rPr lang="en-US" sz="2400" i="1" dirty="0"/>
              <a:t> </a:t>
            </a:r>
            <a:r>
              <a:rPr lang="en-US" sz="2400" i="1" dirty="0" err="1"/>
              <a:t>ko‘tarilsa</a:t>
            </a:r>
            <a:r>
              <a:rPr lang="en-US" sz="2400" i="1" dirty="0"/>
              <a:t>, </a:t>
            </a:r>
            <a:r>
              <a:rPr lang="en-US" sz="2400" i="1" dirty="0" err="1"/>
              <a:t>ushbu</a:t>
            </a:r>
            <a:r>
              <a:rPr lang="en-US" sz="2400" i="1" dirty="0"/>
              <a:t> </a:t>
            </a:r>
            <a:r>
              <a:rPr lang="en-US" sz="2400" i="1" dirty="0" err="1"/>
              <a:t>reaksiyaning</a:t>
            </a:r>
            <a:r>
              <a:rPr lang="en-US" sz="2400" i="1" dirty="0"/>
              <a:t> </a:t>
            </a:r>
            <a:r>
              <a:rPr lang="en-US" sz="2400" i="1" dirty="0" err="1"/>
              <a:t>tezligi</a:t>
            </a:r>
            <a:r>
              <a:rPr lang="en-US" sz="2400" i="1" dirty="0"/>
              <a:t> 16 </a:t>
            </a:r>
            <a:r>
              <a:rPr lang="en-US" sz="2400" i="1" dirty="0" err="1"/>
              <a:t>marta</a:t>
            </a:r>
            <a:r>
              <a:rPr lang="en-US" sz="2400" i="1" dirty="0"/>
              <a:t>; 50°Ñ</a:t>
            </a:r>
          </a:p>
          <a:p>
            <a:pPr algn="ctr"/>
            <a:r>
              <a:rPr lang="en-US" sz="2400" i="1" dirty="0" err="1"/>
              <a:t>ga</a:t>
            </a:r>
            <a:r>
              <a:rPr lang="en-US" sz="2400" i="1" dirty="0"/>
              <a:t> </a:t>
            </a:r>
            <a:r>
              <a:rPr lang="en-US" sz="2400" i="1" dirty="0" err="1"/>
              <a:t>ko‘tarilsa</a:t>
            </a:r>
            <a:r>
              <a:rPr lang="en-US" sz="2400" i="1" dirty="0"/>
              <a:t> 32 </a:t>
            </a:r>
            <a:r>
              <a:rPr lang="en-US" sz="2400" i="1" dirty="0" err="1"/>
              <a:t>marta</a:t>
            </a:r>
            <a:r>
              <a:rPr lang="en-US" sz="2400" i="1" dirty="0"/>
              <a:t>, 70°Ñ </a:t>
            </a:r>
            <a:r>
              <a:rPr lang="en-US" sz="2400" i="1" dirty="0" err="1"/>
              <a:t>ga</a:t>
            </a:r>
            <a:r>
              <a:rPr lang="en-US" sz="2400" i="1" dirty="0"/>
              <a:t> </a:t>
            </a:r>
            <a:r>
              <a:rPr lang="en-US" sz="2400" i="1" dirty="0" err="1"/>
              <a:t>ko‘tarilsa</a:t>
            </a:r>
            <a:r>
              <a:rPr lang="en-US" sz="2400" i="1" dirty="0"/>
              <a:t> 128 </a:t>
            </a:r>
            <a:r>
              <a:rPr lang="en-US" sz="2400" i="1" dirty="0" err="1"/>
              <a:t>marta</a:t>
            </a:r>
            <a:r>
              <a:rPr lang="en-US" sz="2400" i="1" dirty="0"/>
              <a:t> </a:t>
            </a:r>
            <a:r>
              <a:rPr lang="en-US" sz="2400" i="1" dirty="0" err="1"/>
              <a:t>ortadi</a:t>
            </a:r>
            <a:r>
              <a:rPr lang="en-US" sz="2400" i="1" dirty="0"/>
              <a:t>.</a:t>
            </a:r>
            <a:endParaRPr lang="ru-RU" sz="2400" i="1" dirty="0"/>
          </a:p>
        </p:txBody>
      </p:sp>
      <p:pic>
        <p:nvPicPr>
          <p:cNvPr id="8194" name="Picture 2" descr="ÐÐ°ÑÑÐ¸Ð½ÐºÐ¸ Ð¿Ð¾ Ð·Ð°Ð¿ÑÐ¾ÑÑ ÐÐ»Ð¸ÑÐ½Ð¸Ðµ ÑÐµÐ¼Ð¿ÐµÑÐ°ÑÑÑÑ Ð½Ð° ÑÐºÐ¾ÑÐ¾ÑÑÑ ÑÐ¸Ð¼Ð¸ÑÐµÑÐºÐ¾Ð¹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121" y="3967234"/>
            <a:ext cx="5089878" cy="2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35" y="281701"/>
            <a:ext cx="3057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Reaksiya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tezligining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bunday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keskin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ortishini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molekulalarning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harakati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tezlashib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to‘qnashuvlar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sonining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ortishi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va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faol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molekulalarning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ko‘payishi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bilan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tushuntirish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mumkin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9218" name="Picture 2" descr="ÐÐ°ÑÑÐ¸Ð½ÐºÐ¸ Ð¿Ð¾ Ð·Ð°Ð¿ÑÐ¾ÑÑ Ð¥Ð¸Ð¼Ð¸ÑÐµÑÐºÐ¸Ðµ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500485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¥Ð¸Ð¼Ð¸ÑÐµÑÐºÐ¸Ðµ ÑÐµÐ°Ðº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3807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+mn-lt"/>
              </a:rPr>
              <a:t>3. </a:t>
            </a:r>
            <a:r>
              <a:rPr lang="en-US" sz="3200" b="1" i="1" dirty="0" err="1">
                <a:latin typeface="+mn-lt"/>
              </a:rPr>
              <a:t>Kimyoviy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reaksiya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tezligi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reaksiyaga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kirishuvchi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moddalar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tabiatiga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bog‘liq</a:t>
            </a:r>
            <a:r>
              <a:rPr lang="en-US" sz="3200" b="1" i="1" dirty="0">
                <a:latin typeface="+mn-lt"/>
              </a:rPr>
              <a:t>.</a:t>
            </a:r>
            <a:endParaRPr lang="ru-RU" sz="3200" b="1" dirty="0">
              <a:latin typeface="+mn-lt"/>
            </a:endParaRPr>
          </a:p>
        </p:txBody>
      </p:sp>
      <p:pic>
        <p:nvPicPr>
          <p:cNvPr id="10244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91" y="1747043"/>
            <a:ext cx="45399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Ð¥Ð¸Ð¼Ð¸ÑÐµÑÐºÐ¸Ðµ ÑÐµÐ°Ðº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041" y="2514599"/>
            <a:ext cx="43148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b="1" i="1" dirty="0">
                <a:latin typeface="+mn-lt"/>
              </a:rPr>
              <a:t>4. </a:t>
            </a:r>
            <a:r>
              <a:rPr lang="en-US" sz="2800" b="1" i="1" dirty="0" err="1">
                <a:latin typeface="+mn-lt"/>
              </a:rPr>
              <a:t>Qattiq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moddalar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uchun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tezligi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kirishayotgan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moddalarning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sirtiga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to‘g‘ri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proporsional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45" y="1491918"/>
            <a:ext cx="8485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/>
              <a:t>Temir</a:t>
            </a:r>
            <a:r>
              <a:rPr lang="en-US" sz="2800" b="1" i="1" dirty="0"/>
              <a:t> </a:t>
            </a:r>
            <a:r>
              <a:rPr lang="en-US" sz="2800" b="1" i="1" dirty="0" err="1"/>
              <a:t>bilan</a:t>
            </a:r>
            <a:r>
              <a:rPr lang="en-US" sz="2800" b="1" i="1" dirty="0"/>
              <a:t> </a:t>
            </a:r>
            <a:r>
              <a:rPr lang="en-US" sz="2800" b="1" i="1" dirty="0" err="1"/>
              <a:t>oltingugurtning</a:t>
            </a:r>
            <a:r>
              <a:rPr lang="en-US" sz="2800" b="1" i="1" dirty="0"/>
              <a:t> </a:t>
            </a:r>
            <a:r>
              <a:rPr lang="en-US" sz="2800" b="1" i="1" dirty="0" err="1"/>
              <a:t>birikish</a:t>
            </a:r>
            <a:r>
              <a:rPr lang="en-US" sz="2800" b="1" i="1" dirty="0"/>
              <a:t> </a:t>
            </a:r>
            <a:r>
              <a:rPr lang="en-US" sz="2800" b="1" i="1" dirty="0" err="1"/>
              <a:t>reaksiyasi</a:t>
            </a:r>
            <a:r>
              <a:rPr lang="en-US" sz="2800" b="1" i="1" dirty="0"/>
              <a:t> </a:t>
            </a:r>
            <a:r>
              <a:rPr lang="en-US" sz="2800" b="1" i="1" dirty="0" err="1"/>
              <a:t>misolida</a:t>
            </a:r>
            <a:r>
              <a:rPr lang="en-US" sz="2800" b="1" i="1" dirty="0"/>
              <a:t> </a:t>
            </a:r>
            <a:r>
              <a:rPr lang="en-US" sz="2800" b="1" i="1" dirty="0" err="1"/>
              <a:t>reaksiya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tezligini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Reaksiyaga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kirishuvchi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moddalar</a:t>
            </a:r>
            <a:r>
              <a:rPr lang="en-US" sz="2800" b="1" i="1" dirty="0"/>
              <a:t> </a:t>
            </a:r>
            <a:r>
              <a:rPr lang="en-US" sz="2800" b="1" i="1" dirty="0" err="1"/>
              <a:t>sirtiga</a:t>
            </a:r>
            <a:r>
              <a:rPr lang="en-US" sz="2800" b="1" i="1" dirty="0"/>
              <a:t> </a:t>
            </a:r>
            <a:r>
              <a:rPr lang="en-US" sz="2800" b="1" i="1" dirty="0" err="1"/>
              <a:t>bog‘liq</a:t>
            </a:r>
            <a:r>
              <a:rPr lang="en-US" sz="2800" b="1" i="1" dirty="0"/>
              <a:t> </a:t>
            </a:r>
            <a:r>
              <a:rPr lang="en-US" sz="2800" b="1" i="1" dirty="0" err="1"/>
              <a:t>ekanligini</a:t>
            </a:r>
            <a:r>
              <a:rPr lang="en-US" sz="2800" b="1" i="1" dirty="0"/>
              <a:t> </a:t>
            </a:r>
            <a:r>
              <a:rPr lang="en-US" sz="2800" b="1" i="1" dirty="0" err="1"/>
              <a:t>ko‘rib</a:t>
            </a:r>
            <a:r>
              <a:rPr lang="en-US" sz="2800" b="1" i="1" dirty="0"/>
              <a:t> </a:t>
            </a:r>
            <a:r>
              <a:rPr lang="en-US" sz="2800" b="1" i="1" dirty="0" err="1"/>
              <a:t>chiqamiz</a:t>
            </a:r>
            <a:r>
              <a:rPr lang="en-US" sz="2800" b="1" i="1" dirty="0"/>
              <a:t>.</a:t>
            </a:r>
            <a:endParaRPr lang="ru-RU" sz="2800" b="1" i="1" dirty="0"/>
          </a:p>
        </p:txBody>
      </p:sp>
      <p:pic>
        <p:nvPicPr>
          <p:cNvPr id="11266" name="Picture 2" descr="ÐÐ°ÑÑÐ¸Ð½ÐºÐ¸ Ð¿Ð¾ Ð·Ð°Ð¿ÑÐ¾ÑÑ Ð¡ÐºÐ¾ÑÐ¾ÑÑÑ ÑÐµÐ°ÐºÑÐ¸Ð¸ Ð´Ð»Ñ ÑÐ²ÐµÑÐ´ÑÑ Ð²ÐµÑÐµÑÑÐ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73431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+mn-lt"/>
              </a:rPr>
              <a:t>Fe + S =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FeS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reaksiyada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temir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bo‘laklari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maydalangan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sari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reaksiya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</a:rPr>
              <a:t>tez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</a:rPr>
              <a:t>boradi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Maydalanganlik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darajasi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ortib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tolqon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holatiga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yetganda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reaksiya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</a:rPr>
              <a:t>susayib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</a:rPr>
              <a:t>ketadi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.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981200"/>
            <a:ext cx="431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Ð¥Ð¸Ð¼Ð¸ÑÐµÑÐºÐ¸Ðµ ÑÐµÐ°Ðº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94860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55" y="69273"/>
            <a:ext cx="8229600" cy="1219200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5. </a:t>
            </a:r>
            <a:r>
              <a:rPr lang="en-US" b="1" dirty="0" err="1">
                <a:latin typeface="Algerian" panose="04020705040A02060702" pitchFamily="82" charset="0"/>
              </a:rPr>
              <a:t>Katalizatorning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ta’siri</a:t>
            </a:r>
            <a:r>
              <a:rPr lang="en-US" b="1" dirty="0">
                <a:latin typeface="Algerian" panose="04020705040A02060702" pitchFamily="82" charset="0"/>
              </a:rPr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597" y="1465696"/>
            <a:ext cx="50638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 err="1"/>
              <a:t>Vodorod</a:t>
            </a:r>
            <a:r>
              <a:rPr lang="en-US" sz="2600" b="1" i="1" dirty="0"/>
              <a:t> </a:t>
            </a:r>
            <a:r>
              <a:rPr lang="en-US" sz="2600" b="1" i="1" dirty="0" err="1"/>
              <a:t>peroksidning</a:t>
            </a:r>
            <a:r>
              <a:rPr lang="en-US" sz="2600" b="1" i="1" dirty="0"/>
              <a:t> </a:t>
            </a:r>
            <a:r>
              <a:rPr lang="en-US" sz="2600" b="1" i="1" dirty="0" err="1"/>
              <a:t>parchalanish</a:t>
            </a:r>
            <a:r>
              <a:rPr lang="en-US" sz="2600" b="1" i="1" dirty="0"/>
              <a:t> </a:t>
            </a:r>
            <a:r>
              <a:rPr lang="en-US" sz="2600" b="1" i="1" dirty="0" err="1"/>
              <a:t>reaksiyasini</a:t>
            </a:r>
            <a:r>
              <a:rPr lang="en-US" sz="2600" b="1" i="1" dirty="0"/>
              <a:t> MnO</a:t>
            </a:r>
            <a:r>
              <a:rPr lang="en-US" sz="2000" b="1" i="1" dirty="0"/>
              <a:t>2</a:t>
            </a:r>
            <a:r>
              <a:rPr lang="en-US" sz="2600" b="1" i="1" dirty="0"/>
              <a:t> </a:t>
            </a:r>
            <a:r>
              <a:rPr lang="en-US" sz="2600" b="1" i="1" dirty="0" err="1"/>
              <a:t>tezlashtiradi</a:t>
            </a:r>
            <a:r>
              <a:rPr lang="en-US" sz="2600" b="1" i="1" dirty="0"/>
              <a:t>.</a:t>
            </a:r>
          </a:p>
          <a:p>
            <a:pPr algn="ctr"/>
            <a:r>
              <a:rPr lang="en-US" sz="2600" b="1" i="1" dirty="0"/>
              <a:t>SO3 </a:t>
            </a:r>
            <a:r>
              <a:rPr lang="en-US" sz="2600" b="1" i="1" dirty="0" err="1"/>
              <a:t>ni</a:t>
            </a:r>
            <a:r>
              <a:rPr lang="en-US" sz="2600" b="1" i="1" dirty="0"/>
              <a:t> </a:t>
            </a:r>
            <a:r>
              <a:rPr lang="en-US" sz="2600" b="1" i="1" dirty="0" err="1"/>
              <a:t>olishda</a:t>
            </a:r>
            <a:r>
              <a:rPr lang="en-US" sz="2600" b="1" i="1" dirty="0"/>
              <a:t> </a:t>
            </a:r>
            <a:r>
              <a:rPr lang="en-US" sz="2600" b="1" i="1" dirty="0" err="1"/>
              <a:t>vanadiy</a:t>
            </a:r>
            <a:r>
              <a:rPr lang="en-US" sz="2600" b="1" i="1" dirty="0"/>
              <a:t> (V)-</a:t>
            </a:r>
            <a:r>
              <a:rPr lang="en-US" sz="2600" b="1" i="1" dirty="0" err="1"/>
              <a:t>oksid</a:t>
            </a:r>
            <a:r>
              <a:rPr lang="en-US" sz="2600" b="1" i="1" dirty="0"/>
              <a:t> </a:t>
            </a:r>
            <a:r>
              <a:rPr lang="en-US" sz="2600" b="1" i="1" dirty="0" err="1"/>
              <a:t>katalizatror</a:t>
            </a:r>
            <a:r>
              <a:rPr lang="en-US" sz="2600" b="1" i="1" dirty="0"/>
              <a:t> </a:t>
            </a:r>
            <a:r>
              <a:rPr lang="en-US" sz="2600" b="1" i="1" dirty="0" err="1"/>
              <a:t>sifatida</a:t>
            </a:r>
            <a:r>
              <a:rPr lang="en-US" sz="2600" b="1" i="1" dirty="0"/>
              <a:t> </a:t>
            </a:r>
            <a:r>
              <a:rPr lang="en-US" sz="2600" b="1" i="1" dirty="0" err="1"/>
              <a:t>jarayonni</a:t>
            </a:r>
            <a:r>
              <a:rPr lang="en-US" sz="2600" b="1" i="1" dirty="0"/>
              <a:t> </a:t>
            </a:r>
            <a:r>
              <a:rPr lang="en-US" sz="2600" b="1" i="1" dirty="0" err="1"/>
              <a:t>tezlashtiradi</a:t>
            </a:r>
            <a:r>
              <a:rPr lang="en-US" sz="2600" b="1" i="1" dirty="0"/>
              <a:t>.</a:t>
            </a:r>
            <a:endParaRPr lang="ru-RU" sz="2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4028775"/>
            <a:ext cx="42879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 err="1"/>
              <a:t>Kimyoviy</a:t>
            </a:r>
            <a:r>
              <a:rPr lang="en-US" sz="2600" b="1" i="1" dirty="0"/>
              <a:t> </a:t>
            </a:r>
            <a:r>
              <a:rPr lang="en-US" sz="2600" b="1" i="1" dirty="0" err="1"/>
              <a:t>reaksiyalarni</a:t>
            </a:r>
            <a:r>
              <a:rPr lang="en-US" sz="2600" b="1" i="1" dirty="0"/>
              <a:t> </a:t>
            </a:r>
            <a:r>
              <a:rPr lang="en-US" sz="2600" b="1" i="1" dirty="0" err="1"/>
              <a:t>tezlashtiradigan</a:t>
            </a:r>
            <a:r>
              <a:rPr lang="en-US" sz="2600" b="1" i="1" dirty="0"/>
              <a:t>, ammo </a:t>
            </a:r>
            <a:r>
              <a:rPr lang="en-US" sz="2600" b="1" i="1" dirty="0" err="1"/>
              <a:t>o‘zi</a:t>
            </a:r>
            <a:r>
              <a:rPr lang="en-US" sz="2600" b="1" i="1" dirty="0"/>
              <a:t> </a:t>
            </a:r>
            <a:r>
              <a:rPr lang="en-US" sz="2600" b="1" i="1" dirty="0" err="1"/>
              <a:t>o‘zgarmay</a:t>
            </a:r>
            <a:r>
              <a:rPr lang="en-US" sz="2600" b="1" i="1" dirty="0"/>
              <a:t> </a:t>
            </a:r>
            <a:r>
              <a:rPr lang="en-US" sz="2600" b="1" i="1" dirty="0" err="1"/>
              <a:t>qoladigan</a:t>
            </a:r>
            <a:endParaRPr lang="en-US" sz="2600" b="1" i="1" dirty="0"/>
          </a:p>
          <a:p>
            <a:pPr algn="ctr"/>
            <a:r>
              <a:rPr lang="en-US" sz="2600" b="1" i="1" dirty="0" err="1"/>
              <a:t>moddalar</a:t>
            </a:r>
            <a:r>
              <a:rPr lang="en-US" sz="2600" b="1" i="1" dirty="0"/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katalizatorlar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/>
              <a:t>deyiladi</a:t>
            </a:r>
            <a:r>
              <a:rPr lang="en-US" sz="2600" b="1" i="1" dirty="0"/>
              <a:t>.</a:t>
            </a:r>
            <a:endParaRPr lang="ru-RU" sz="2600" b="1" dirty="0"/>
          </a:p>
        </p:txBody>
      </p:sp>
      <p:pic>
        <p:nvPicPr>
          <p:cNvPr id="13314" name="Picture 2" descr="ÐÐ°ÑÑÐ¸Ð½ÐºÐ¸ Ð¿Ð¾ Ð·Ð°Ð¿ÑÐ¾ÑÑ Ð ÐµÐ°ÐºÑÐ¸Ñ ÑÐ°ÑÐ¿Ð°Ð´Ð° Ð¿ÐµÑÐµÐºÐ¸ÑÐ¸ Ð²Ð¾Ð´Ð¾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886" y="990600"/>
            <a:ext cx="3441696" cy="22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06" y="3565504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7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Reja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6960" y="2861254"/>
            <a:ext cx="6504940" cy="1230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820" y="2866211"/>
            <a:ext cx="792272" cy="122567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1596" y="4486665"/>
            <a:ext cx="6470304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820" y="448666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3480" y="1865895"/>
            <a:ext cx="640842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891" y="1838030"/>
            <a:ext cx="607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b="1" i="1" dirty="0" smtClean="0"/>
              <a:t>Kimyoviy reaksiyalarning tezligi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6820" y="1888777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5771" y="3014669"/>
            <a:ext cx="596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Kimyoviy</a:t>
            </a:r>
            <a:r>
              <a:rPr lang="en-US" sz="3200" b="1" i="1" dirty="0"/>
              <a:t> </a:t>
            </a:r>
            <a:r>
              <a:rPr lang="en-US" sz="3200" b="1" i="1" dirty="0" err="1"/>
              <a:t>reaksiya</a:t>
            </a:r>
            <a:r>
              <a:rPr lang="en-US" sz="3200" b="1" i="1" dirty="0"/>
              <a:t> </a:t>
            </a:r>
            <a:r>
              <a:rPr lang="en-US" sz="3200" b="1" i="1" dirty="0" err="1"/>
              <a:t>tezligiga</a:t>
            </a:r>
            <a:r>
              <a:rPr lang="en-US" sz="3200" b="1" i="1" dirty="0"/>
              <a:t> </a:t>
            </a:r>
            <a:r>
              <a:rPr lang="en-US" sz="3200" b="1" i="1" dirty="0" err="1"/>
              <a:t>ta’sir</a:t>
            </a:r>
            <a:r>
              <a:rPr lang="en-US" sz="3200" b="1" i="1" dirty="0"/>
              <a:t> </a:t>
            </a:r>
            <a:r>
              <a:rPr lang="en-US" sz="3200" b="1" i="1" dirty="0" err="1"/>
              <a:t>etuvchi</a:t>
            </a:r>
            <a:r>
              <a:rPr lang="en-US" sz="3200" b="1" i="1" dirty="0"/>
              <a:t> </a:t>
            </a:r>
            <a:r>
              <a:rPr lang="en-US" sz="3200" b="1" i="1" dirty="0" err="1"/>
              <a:t>omillar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6891" y="4494567"/>
            <a:ext cx="456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Katalizatorlar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2057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turlicha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tezliklarda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sodir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bo‘ladi</a:t>
            </a:r>
            <a:r>
              <a:rPr lang="en-US" sz="2800" b="1" i="1" dirty="0">
                <a:latin typeface="+mn-lt"/>
              </a:rPr>
              <a:t>. </a:t>
            </a:r>
            <a:r>
              <a:rPr lang="en-US" sz="2800" b="1" i="1" dirty="0" err="1">
                <a:latin typeface="+mn-lt"/>
              </a:rPr>
              <a:t>Ayrim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reaksiyalar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juda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tez</a:t>
            </a:r>
            <a:r>
              <a:rPr lang="en-US" sz="2800" b="1" i="1" dirty="0">
                <a:latin typeface="+mn-lt"/>
              </a:rPr>
              <a:t>: </a:t>
            </a:r>
            <a:r>
              <a:rPr lang="en-US" sz="2800" b="1" i="1" dirty="0" err="1">
                <a:latin typeface="+mn-lt"/>
              </a:rPr>
              <a:t>sekundning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ulushlarida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ayrim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esa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necha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kunda</a:t>
            </a:r>
            <a:r>
              <a:rPr lang="en-US" sz="2800" b="1" i="1" dirty="0">
                <a:latin typeface="+mn-lt"/>
              </a:rPr>
              <a:t> — </a:t>
            </a:r>
            <a:r>
              <a:rPr lang="en-US" sz="2800" b="1" i="1" dirty="0" err="1">
                <a:latin typeface="+mn-lt"/>
              </a:rPr>
              <a:t>juda</a:t>
            </a:r>
            <a:r>
              <a:rPr lang="en-US" sz="2800" b="1" i="1" dirty="0">
                <a:latin typeface="+mn-lt"/>
              </a:rPr>
              <a:t/>
            </a:r>
            <a:br>
              <a:rPr lang="en-US" sz="2800" b="1" i="1" dirty="0">
                <a:latin typeface="+mn-lt"/>
              </a:rPr>
            </a:br>
            <a:r>
              <a:rPr lang="en-US" sz="2800" b="1" i="1" dirty="0" err="1">
                <a:latin typeface="+mn-lt"/>
              </a:rPr>
              <a:t>sekin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sodir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bo‘ladi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63786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8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243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ishlab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chiqarishda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ayrim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tezlashtirish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kerak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bo‘lsa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ayrimlarini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sekinlashtirish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kerak</a:t>
            </a:r>
            <a:r>
              <a:rPr lang="en-US" sz="2800" b="1" i="1" dirty="0">
                <a:latin typeface="+mn-lt"/>
              </a:rPr>
              <a:t>. </a:t>
            </a:r>
            <a:r>
              <a:rPr lang="en-US" sz="2800" b="1" i="1" dirty="0" err="1">
                <a:latin typeface="+mn-lt"/>
              </a:rPr>
              <a:t>Masalan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temir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buyumlarning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zanglash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jarayonini</a:t>
            </a:r>
            <a:r>
              <a:rPr lang="en-US" sz="2800" b="1" i="1" dirty="0">
                <a:latin typeface="+mn-lt"/>
              </a:rPr>
              <a:t/>
            </a:r>
            <a:br>
              <a:rPr lang="en-US" sz="2800" b="1" i="1" dirty="0">
                <a:latin typeface="+mn-lt"/>
              </a:rPr>
            </a:br>
            <a:r>
              <a:rPr lang="en-US" sz="2800" b="1" i="1" dirty="0" err="1">
                <a:latin typeface="+mn-lt"/>
              </a:rPr>
              <a:t>sekinlashtirish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zarur</a:t>
            </a:r>
            <a:endParaRPr lang="ru-RU" sz="2800" b="1" i="1" dirty="0">
              <a:latin typeface="+mn-lt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155873" cy="35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653" y="3352800"/>
            <a:ext cx="4038600" cy="121920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+mn-lt"/>
              </a:rPr>
              <a:t>Kimyoviy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reaksiyada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ishtirok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etayotgan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moddalarning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konsentratsiyalarini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002060"/>
                </a:solidFill>
                <a:latin typeface="+mn-lt"/>
              </a:rPr>
            </a:br>
            <a:r>
              <a:rPr lang="en-US" b="1" i="1" dirty="0" err="1">
                <a:solidFill>
                  <a:srgbClr val="002060"/>
                </a:solidFill>
                <a:latin typeface="+mn-lt"/>
              </a:rPr>
              <a:t>vaqt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birligi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ichida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o‘zgarishi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kimyoviy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reaksiyaning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tezligi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deyiladi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.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5832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8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213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Masalan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kirishayotgan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moddaning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dastlabki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konsentratsiyasi</a:t>
            </a:r>
            <a:r>
              <a:rPr lang="en-US" sz="2800" b="1" i="1" dirty="0" smtClean="0">
                <a:latin typeface="+mn-lt"/>
              </a:rPr>
              <a:t> 1 </a:t>
            </a:r>
            <a:r>
              <a:rPr lang="en-US" sz="2800" b="1" i="1" dirty="0" err="1">
                <a:latin typeface="+mn-lt"/>
              </a:rPr>
              <a:t>mol</a:t>
            </a:r>
            <a:r>
              <a:rPr lang="en-US" sz="2800" b="1" i="1" dirty="0">
                <a:latin typeface="+mn-lt"/>
              </a:rPr>
              <a:t>/l </a:t>
            </a:r>
            <a:r>
              <a:rPr lang="en-US" sz="2800" b="1" i="1" dirty="0" err="1">
                <a:latin typeface="+mn-lt"/>
              </a:rPr>
              <a:t>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teng</a:t>
            </a:r>
            <a:r>
              <a:rPr lang="en-US" sz="2800" b="1" i="1" dirty="0">
                <a:latin typeface="+mn-lt"/>
              </a:rPr>
              <a:t>. </a:t>
            </a:r>
            <a:r>
              <a:rPr lang="en-US" sz="2800" b="1" i="1" dirty="0" err="1">
                <a:latin typeface="+mn-lt"/>
              </a:rPr>
              <a:t>Reaksiya</a:t>
            </a:r>
            <a:r>
              <a:rPr lang="en-US" sz="2800" b="1" i="1" dirty="0">
                <a:latin typeface="+mn-lt"/>
              </a:rPr>
              <a:t> 10 </a:t>
            </a:r>
            <a:r>
              <a:rPr lang="en-US" sz="2800" b="1" i="1" dirty="0" err="1">
                <a:latin typeface="+mn-lt"/>
              </a:rPr>
              <a:t>sekund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davom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etgandan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so‘ng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ushbu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moddaning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konsentratsiyasi</a:t>
            </a:r>
            <a:r>
              <a:rPr lang="en-US" sz="2800" b="1" i="1" dirty="0">
                <a:latin typeface="+mn-lt"/>
              </a:rPr>
              <a:t> 0,4 </a:t>
            </a:r>
            <a:r>
              <a:rPr lang="en-US" sz="2800" b="1" i="1" dirty="0" err="1">
                <a:latin typeface="+mn-lt"/>
              </a:rPr>
              <a:t>mol</a:t>
            </a:r>
            <a:r>
              <a:rPr lang="en-US" sz="2800" b="1" i="1" dirty="0">
                <a:latin typeface="+mn-lt"/>
              </a:rPr>
              <a:t>/l </a:t>
            </a:r>
            <a:r>
              <a:rPr lang="en-US" sz="2800" b="1" i="1" dirty="0" err="1">
                <a:latin typeface="+mn-lt"/>
              </a:rPr>
              <a:t>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teng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ekanligi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aniqlandi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4098" name="Picture 2" descr="ÐÐ°ÑÑÐ¸Ð½ÐºÐ¸ Ð¿Ð¾ Ð·Ð°Ð¿ÑÐ¾ÑÑ ÑÐºÐ¾ÑÐ¾ÑÑÑ ÑÐ¸Ð¼Ð¸ÑÐµÑÐºÐ¾Ð¹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309" y="2819400"/>
            <a:ext cx="6421582" cy="35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5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52" y="152400"/>
            <a:ext cx="8559721" cy="190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Kimyoviy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reaksiyaning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tezligi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— u.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Reaksiya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davomida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moddaning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konsentratsiyasi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:</a:t>
            </a:r>
            <a:br>
              <a:rPr lang="en-US" sz="2400" b="1" i="1" dirty="0">
                <a:solidFill>
                  <a:srgbClr val="002060"/>
                </a:solidFill>
                <a:latin typeface="+mn-lt"/>
              </a:rPr>
            </a:br>
            <a:r>
              <a:rPr lang="nn-NO" sz="2400" b="1" i="1" dirty="0">
                <a:solidFill>
                  <a:srgbClr val="002060"/>
                </a:solidFill>
                <a:latin typeface="+mn-lt"/>
              </a:rPr>
              <a:t>(1 mol/l – 0,4 mol/l = 0,6 mol/l) 0,6 mol/l) ga kamaygan. Reaksiya </a:t>
            </a:r>
            <a:r>
              <a:rPr lang="nn-NO" sz="2400" b="1" i="1" dirty="0" smtClean="0">
                <a:solidFill>
                  <a:srgbClr val="002060"/>
                </a:solidFill>
                <a:latin typeface="+mn-lt"/>
              </a:rPr>
              <a:t>10 </a:t>
            </a:r>
            <a:r>
              <a:rPr lang="en-US" sz="2400" b="1" i="1" dirty="0" err="1" smtClean="0">
                <a:solidFill>
                  <a:srgbClr val="002060"/>
                </a:solidFill>
                <a:latin typeface="+mn-lt"/>
              </a:rPr>
              <a:t>sekund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davom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etgan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.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62" y="2362200"/>
            <a:ext cx="3720938" cy="3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506274" cy="3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b="1" i="1" dirty="0" err="1">
                <a:latin typeface="+mn-lt"/>
              </a:rPr>
              <a:t>Kimyoviy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reaksiya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tezligiga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ta’sir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etuvchi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omillar</a:t>
            </a:r>
            <a:r>
              <a:rPr lang="en-US" b="1" i="1" dirty="0" smtClean="0">
                <a:latin typeface="+mn-lt"/>
              </a:rPr>
              <a:t>.</a:t>
            </a:r>
            <a:endParaRPr lang="ru-RU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503219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1. </a:t>
            </a:r>
            <a:r>
              <a:rPr lang="en-US" sz="2800" b="1" i="1" dirty="0" err="1">
                <a:solidFill>
                  <a:srgbClr val="002060"/>
                </a:solidFill>
              </a:rPr>
              <a:t>Kimyoviy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reaksiya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tezligi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reaksiyada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ishtirok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etayotgan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moddalar</a:t>
            </a:r>
            <a:r>
              <a:rPr lang="en-US" sz="2800" b="1" i="1" dirty="0">
                <a:solidFill>
                  <a:srgbClr val="002060"/>
                </a:solidFill>
              </a:rPr>
              <a:t/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i="1" dirty="0" err="1" smtClean="0">
                <a:solidFill>
                  <a:srgbClr val="002060"/>
                </a:solidFill>
              </a:rPr>
              <a:t>konsentratsiyalariga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bog‘liq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724400" cy="34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1606"/>
            <a:ext cx="4389581" cy="28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40284" cy="1835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</a:rPr>
              <a:t>Oltingugurt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toza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kislorodda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yonganda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uning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sirtiga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kelib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urilayotgan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kislorod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molekulalarining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soni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havodagiga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nisbatan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juda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ko‘p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bo‘ladi</a:t>
            </a:r>
            <a:r>
              <a:rPr lang="en-US" sz="2800" b="1" i="1" dirty="0">
                <a:solidFill>
                  <a:srgbClr val="C00000"/>
                </a:solidFill>
              </a:rPr>
              <a:t>. </a:t>
            </a:r>
            <a:r>
              <a:rPr lang="en-US" sz="2800" b="1" i="1" dirty="0" err="1">
                <a:solidFill>
                  <a:srgbClr val="C00000"/>
                </a:solidFill>
              </a:rPr>
              <a:t>Chunki</a:t>
            </a:r>
            <a:r>
              <a:rPr lang="en-US" sz="2800" b="1" i="1" dirty="0">
                <a:solidFill>
                  <a:srgbClr val="C00000"/>
                </a:solidFill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</a:rPr>
              <a:t>havoda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kislorod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hajm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jihatdan</a:t>
            </a:r>
            <a:r>
              <a:rPr lang="en-US" sz="2800" b="1" i="1" dirty="0">
                <a:solidFill>
                  <a:srgbClr val="C00000"/>
                </a:solidFill>
              </a:rPr>
              <a:t> 21% </a:t>
            </a:r>
            <a:r>
              <a:rPr lang="en-US" sz="2800" b="1" i="1" dirty="0" err="1">
                <a:solidFill>
                  <a:srgbClr val="C00000"/>
                </a:solidFill>
              </a:rPr>
              <a:t>ni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tashkil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qiladi</a:t>
            </a:r>
            <a:r>
              <a:rPr lang="en-US" sz="2800" b="1" i="1" dirty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73927"/>
            <a:ext cx="5287484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741F"/>
      </a:accent1>
      <a:accent2>
        <a:srgbClr val="CC9999"/>
      </a:accent2>
      <a:accent3>
        <a:srgbClr val="66CC33"/>
      </a:accent3>
      <a:accent4>
        <a:srgbClr val="336666"/>
      </a:accent4>
      <a:accent5>
        <a:srgbClr val="996666"/>
      </a:accent5>
      <a:accent6>
        <a:srgbClr val="33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322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Kimyoviy reaksiyalarning tezligi</vt:lpstr>
      <vt:lpstr>Reja:</vt:lpstr>
      <vt:lpstr>Kimyoviy reaksiyalar turlicha tezliklarda sodir bo‘ladi. Ayrim reaksiyalar juda tez: sekundning ulushlarida, ayrim reaksiyalar esa bir necha kunda — juda sekin sodir bo‘ladi.</vt:lpstr>
      <vt:lpstr>Kimyoviy ishlab chiqarishda ayrim kimyoviy reaksiyalarni tezlashtirish kerak bo‘lsa, ayrimlarini sekinlashtirish kerak. Masalan, temir buyumlarning zanglash jarayonini sekinlashtirish zarur</vt:lpstr>
      <vt:lpstr>Kimyoviy reaksiyada ishtirok etayotgan moddalarning konsentratsiyalarini vaqt birligi ichida o‘zgarishi kimyoviy reaksiyaning tezligi deyiladi.</vt:lpstr>
      <vt:lpstr>Masalan, kimyoviy reaksiyaga kirishayotgan moddaning dastlabki konsentratsiyasi 1 mol/l ga teng. Reaksiya 10 sekund davom etgandan so‘ng ushbu moddaning konsentratsiyasi 0,4 mol/l ga teng ekanligi aniqlandi.</vt:lpstr>
      <vt:lpstr>Kimyoviy reaksiyaning tezligi — u. Reaksiya davomida moddaning konsentratsiyasi: (1 mol/l – 0,4 mol/l = 0,6 mol/l) 0,6 mol/l) ga kamaygan. Reaksiya 10 sekund davom etgan.</vt:lpstr>
      <vt:lpstr>Kimyoviy reaksiya tezligiga ta’sir etuvchi omillar.</vt:lpstr>
      <vt:lpstr>Oltingugurt toza kislorodda yonganda uning sirtiga kelib urilayotgan kislorod molekulalarining soni havodagiga nisbatan juda ko‘p bo‘ladi. Chunki, havoda kislorod hajm jihatdan 21% ni tashkil qiladi.</vt:lpstr>
      <vt:lpstr>2. Kimyoviy reaksiya tezligiga haroratning ta’siri.</vt:lpstr>
      <vt:lpstr>Reaksiya tezligining bunday keskin ortishini molekulalarning harakati tezlashib to‘qnashuvlar sonining ortishi va faol molekulalarning ko‘payishi bilan tushuntirish mumkin.</vt:lpstr>
      <vt:lpstr>3. Kimyoviy reaksiya tezligi reaksiyaga kirishuvchi moddalar tabiatiga bog‘liq.</vt:lpstr>
      <vt:lpstr>4. Qattiq moddalar uchun reaksiya tezligi reaksiyaga kirishayotgan moddalarning sirtiga to‘g‘ri proporsional.</vt:lpstr>
      <vt:lpstr>Fe + S = FeS reaksiyada temir bo‘laklari maydalangan sari reaksiya tez boradi. Maydalanganlik darajasi ortib, tolqon holatiga yetganda reaksiya susayib ketadi.</vt:lpstr>
      <vt:lpstr>5. Katalizatorning ta’siri.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Company;arxiv.uz</dc:creator>
  <cp:lastModifiedBy>User</cp:lastModifiedBy>
  <cp:revision>21</cp:revision>
  <dcterms:created xsi:type="dcterms:W3CDTF">2013-12-25T12:45:28Z</dcterms:created>
  <dcterms:modified xsi:type="dcterms:W3CDTF">2020-12-05T08:21:17Z</dcterms:modified>
</cp:coreProperties>
</file>