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58" r:id="rId3"/>
    <p:sldId id="259" r:id="rId4"/>
    <p:sldId id="260" r:id="rId5"/>
    <p:sldId id="272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6" r:id="rId14"/>
    <p:sldId id="278" r:id="rId15"/>
    <p:sldId id="268" r:id="rId16"/>
    <p:sldId id="281" r:id="rId17"/>
    <p:sldId id="269" r:id="rId18"/>
    <p:sldId id="270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6A866-0A23-491F-85A5-D120BEBA0BC2}" type="datetimeFigureOut">
              <a:rPr lang="en-US" smtClean="0"/>
              <a:pPr/>
              <a:t>12/3/2020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93B1-FCDD-4EE2-9D2A-962769FD0B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8620125" y="1"/>
            <a:ext cx="533400" cy="1371600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7799388" y="1"/>
            <a:ext cx="960438" cy="13716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1"/>
            <a:ext cx="7837488" cy="13716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057400"/>
            <a:ext cx="2362200" cy="232222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1874891" cy="234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371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UMUMIY VA NOORGANIK KIMYO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143000" y="4876800"/>
            <a:ext cx="7696200" cy="1219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Kimyoviy</a:t>
            </a:r>
            <a:r>
              <a:rPr lang="en-US" sz="7200" b="1" dirty="0">
                <a:solidFill>
                  <a:srgbClr val="C00000"/>
                </a:solidFill>
                <a:latin typeface="Harlow Solid Italic" panose="04030604020F02020D02" pitchFamily="82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Harlow Solid Italic" panose="04030604020F02020D02" pitchFamily="82" charset="0"/>
              </a:rPr>
              <a:t>muvozanat</a:t>
            </a:r>
            <a:endParaRPr lang="en-US" sz="7200" dirty="0">
              <a:solidFill>
                <a:srgbClr val="C0000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170909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48" y="167265"/>
            <a:ext cx="4523509" cy="2971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Kimyoviy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muvozanat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paytida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reaksiya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mahsulotlaridan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nechta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molekula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/>
            </a:r>
            <a:br>
              <a:rPr lang="en-US" sz="3000" b="1" i="1" dirty="0">
                <a:solidFill>
                  <a:srgbClr val="00B050"/>
                </a:solidFill>
                <a:latin typeface="+mn-lt"/>
              </a:rPr>
            </a:b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hosil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bo‘lsa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,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shuncha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molekula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ajralib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3000" b="1" i="1" dirty="0" err="1">
                <a:solidFill>
                  <a:srgbClr val="00B050"/>
                </a:solidFill>
                <a:latin typeface="+mn-lt"/>
              </a:rPr>
              <a:t>turadi</a:t>
            </a:r>
            <a:r>
              <a:rPr lang="en-US" sz="3000" b="1" i="1" dirty="0">
                <a:solidFill>
                  <a:srgbClr val="00B050"/>
                </a:solidFill>
                <a:latin typeface="+mn-lt"/>
              </a:rPr>
              <a:t>.</a:t>
            </a:r>
            <a:endParaRPr lang="ru-RU" sz="3000" b="1" i="1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08" y="3505200"/>
            <a:ext cx="4680625" cy="31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8405" y="167265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ÐÐ°ÑÑÐ¸Ð½ÐºÐ¸ Ð¿Ð¾ Ð·Ð°Ð¿ÑÐ¾ÑÑ Chemical reac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2862" y="3505200"/>
            <a:ext cx="4243243" cy="31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24211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1440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Bosim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,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harorat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va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moddalar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konsentratsiyasi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o‘zgarishi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bilan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kimyoviy</a:t>
            </a:r>
            <a:r>
              <a:rPr lang="en-US" sz="28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muvozanatni</a:t>
            </a:r>
            <a:r>
              <a:rPr lang="en-US" sz="2800" b="1" i="1" cap="all" dirty="0" smtClean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siljitish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mumkin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Katalizator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kimyoviy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muvozanatni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en-US" sz="2800" b="1" i="1" cap="all" dirty="0" err="1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siljitmaydi</a:t>
            </a:r>
            <a:r>
              <a:rPr lang="en-US" sz="2800" b="1" i="1" cap="all" dirty="0">
                <a:ln w="90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.</a:t>
            </a:r>
            <a:endParaRPr lang="ru-RU" sz="2800" b="1" i="1" cap="all" dirty="0">
              <a:ln w="90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9218" name="Picture 2" descr="ÐÐ°ÑÑÐ¸Ð½ÐºÐ¸ Ð¿Ð¾ Ð·Ð°Ð¿ÑÐ¾ÑÑ ÐÐ°ÑÐ°Ð»Ð¸Ð·Ð°ÑÐ¾Ñ ÑÐ¸Ð¼Ð¸ÑÐµÑÐºÐ¾Ð³Ð¾ Ð±Ð°Ð»Ð°Ð½ÑÐ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69617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ÐÐ°ÑÐ°Ð»Ð¸Ð·Ð°ÑÐ¾Ñ ÑÐ¸Ð¼Ð¸ÑÐµÑÐºÐ¾Ð³Ð¾ Ð±Ð°Ð»Ð°Ð½Ñ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941618" cy="25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1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600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 </a:t>
            </a:r>
            <a:r>
              <a:rPr lang="en-US" b="1" dirty="0" err="1" smtClean="0">
                <a:solidFill>
                  <a:schemeClr val="tx1"/>
                </a:solidFill>
              </a:rPr>
              <a:t>shatelye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prinsipi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3000" y="2438400"/>
            <a:ext cx="7696200" cy="32004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Kimyoviy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muvozanatdagi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sistemaga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biror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tashqi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omil</a:t>
            </a:r>
            <a:r>
              <a:rPr lang="en-US" sz="3200" b="1" dirty="0" smtClean="0">
                <a:solidFill>
                  <a:schemeClr val="accent1"/>
                </a:solidFill>
              </a:rPr>
              <a:t>       (P, T, C) </a:t>
            </a:r>
            <a:r>
              <a:rPr lang="en-US" sz="3200" b="1" dirty="0" err="1" smtClean="0">
                <a:solidFill>
                  <a:schemeClr val="accent1"/>
                </a:solidFill>
              </a:rPr>
              <a:t>ta’sir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etsa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kimyoviy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muvozanat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shu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omil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kamayish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tomonga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siljiydi</a:t>
            </a:r>
            <a:r>
              <a:rPr lang="en-US" sz="3200" b="1" dirty="0" smtClean="0">
                <a:solidFill>
                  <a:schemeClr val="accent1"/>
                </a:solidFill>
              </a:rPr>
              <a:t>.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Haroratning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6600" y="1524000"/>
            <a:ext cx="5562600" cy="3886200"/>
          </a:xfr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Harorat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ortsa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kimyoviy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muvozanat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endotermik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reaksiya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tomon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harorat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kamaysa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ekzotermik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reaksiya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tomon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siljiydi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Misol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-Q       N2+3H2=2NH3       +Q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pic>
        <p:nvPicPr>
          <p:cNvPr id="5" name="Picture 8" descr="ÐÐ°ÑÑÐ¸Ð½ÐºÐ¸ Ð¿Ð¾ Ð·Ð°Ð¿ÑÐ¾ÑÑ Chemical reac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953577" cy="324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Bosimning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 (</a:t>
            </a:r>
            <a:r>
              <a:rPr lang="en-US" dirty="0" err="1" smtClean="0"/>
              <a:t>gazlarga</a:t>
            </a:r>
            <a:r>
              <a:rPr lang="en-US" dirty="0" smtClean="0"/>
              <a:t> </a:t>
            </a:r>
            <a:r>
              <a:rPr lang="en-US" dirty="0" err="1" smtClean="0"/>
              <a:t>ta’luqli</a:t>
            </a:r>
            <a:r>
              <a:rPr lang="en-US" dirty="0" smtClean="0"/>
              <a:t>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Bosim</a:t>
            </a:r>
            <a:r>
              <a:rPr lang="en-US" dirty="0" smtClean="0"/>
              <a:t> </a:t>
            </a:r>
            <a:r>
              <a:rPr lang="en-US" dirty="0" err="1" smtClean="0"/>
              <a:t>ortsa</a:t>
            </a:r>
            <a:r>
              <a:rPr lang="en-US" dirty="0" smtClean="0"/>
              <a:t>,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muvozanat</a:t>
            </a:r>
            <a:r>
              <a:rPr lang="en-US" dirty="0" smtClean="0"/>
              <a:t> </a:t>
            </a:r>
            <a:r>
              <a:rPr lang="en-US" dirty="0" err="1" smtClean="0"/>
              <a:t>hajm</a:t>
            </a:r>
            <a:r>
              <a:rPr lang="en-US" dirty="0" smtClean="0"/>
              <a:t> </a:t>
            </a:r>
            <a:r>
              <a:rPr lang="en-US" dirty="0" err="1" smtClean="0"/>
              <a:t>kamayish</a:t>
            </a:r>
            <a:r>
              <a:rPr lang="en-US" dirty="0" smtClean="0"/>
              <a:t> </a:t>
            </a:r>
            <a:r>
              <a:rPr lang="en-US" dirty="0" err="1" smtClean="0"/>
              <a:t>tomonga</a:t>
            </a:r>
            <a:r>
              <a:rPr lang="en-US" dirty="0" smtClean="0"/>
              <a:t> </a:t>
            </a:r>
            <a:r>
              <a:rPr lang="en-US" dirty="0" err="1" smtClean="0"/>
              <a:t>siljiydi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Bosim</a:t>
            </a:r>
            <a:r>
              <a:rPr lang="en-US" dirty="0" smtClean="0"/>
              <a:t> </a:t>
            </a:r>
            <a:r>
              <a:rPr lang="en-US" dirty="0" err="1" smtClean="0"/>
              <a:t>kamaysa</a:t>
            </a:r>
            <a:r>
              <a:rPr lang="en-US" dirty="0" smtClean="0"/>
              <a:t> </a:t>
            </a:r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muvozanat</a:t>
            </a:r>
            <a:r>
              <a:rPr lang="en-US" dirty="0" smtClean="0"/>
              <a:t> </a:t>
            </a:r>
            <a:r>
              <a:rPr lang="en-US" dirty="0" err="1" smtClean="0"/>
              <a:t>hajm</a:t>
            </a:r>
            <a:r>
              <a:rPr lang="en-US" dirty="0" smtClean="0"/>
              <a:t> </a:t>
            </a:r>
            <a:r>
              <a:rPr lang="en-US" dirty="0" err="1" smtClean="0"/>
              <a:t>ortish</a:t>
            </a:r>
            <a:r>
              <a:rPr lang="en-US" dirty="0" smtClean="0"/>
              <a:t> </a:t>
            </a:r>
            <a:r>
              <a:rPr lang="en-US" dirty="0" err="1" smtClean="0"/>
              <a:t>tomonga</a:t>
            </a:r>
            <a:r>
              <a:rPr lang="en-US" dirty="0" smtClean="0"/>
              <a:t> </a:t>
            </a:r>
            <a:r>
              <a:rPr lang="en-US" dirty="0" err="1" smtClean="0"/>
              <a:t>siljiydi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Hajm</a:t>
            </a:r>
            <a:r>
              <a:rPr lang="en-US" dirty="0" smtClean="0"/>
              <a:t> </a:t>
            </a:r>
            <a:r>
              <a:rPr lang="en-US" dirty="0" err="1" smtClean="0"/>
              <a:t>o’zgarmasdan</a:t>
            </a:r>
            <a:r>
              <a:rPr lang="en-US" dirty="0" smtClean="0"/>
              <a:t> </a:t>
            </a:r>
            <a:r>
              <a:rPr lang="en-US" dirty="0" err="1" smtClean="0"/>
              <a:t>boradigan</a:t>
            </a:r>
            <a:r>
              <a:rPr lang="en-US" dirty="0" smtClean="0"/>
              <a:t> </a:t>
            </a:r>
            <a:r>
              <a:rPr lang="en-US" dirty="0" err="1" smtClean="0"/>
              <a:t>jarayonga</a:t>
            </a:r>
            <a:r>
              <a:rPr lang="en-US" dirty="0" smtClean="0"/>
              <a:t> </a:t>
            </a:r>
            <a:r>
              <a:rPr lang="en-US" dirty="0" err="1" smtClean="0"/>
              <a:t>bosim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etmaydi</a:t>
            </a:r>
            <a:r>
              <a:rPr lang="en-US" dirty="0" smtClean="0"/>
              <a:t>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Misollar</a:t>
            </a:r>
            <a:r>
              <a:rPr lang="en-US" dirty="0" smtClean="0"/>
              <a:t>:</a:t>
            </a:r>
          </a:p>
          <a:p>
            <a:r>
              <a:rPr lang="en-US" dirty="0" smtClean="0"/>
              <a:t>N</a:t>
            </a:r>
            <a:r>
              <a:rPr lang="en-US" sz="2000" dirty="0" smtClean="0"/>
              <a:t>2</a:t>
            </a:r>
            <a:r>
              <a:rPr lang="en-US" dirty="0" smtClean="0"/>
              <a:t>+3H</a:t>
            </a:r>
            <a:r>
              <a:rPr lang="en-US" sz="2000" dirty="0" smtClean="0"/>
              <a:t>2</a:t>
            </a:r>
            <a:r>
              <a:rPr lang="en-US" dirty="0" smtClean="0"/>
              <a:t>=2NH</a:t>
            </a:r>
            <a:r>
              <a:rPr lang="en-US" sz="2000" dirty="0" smtClean="0"/>
              <a:t>3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n-US" sz="2000" dirty="0" smtClean="0"/>
              <a:t>2</a:t>
            </a:r>
            <a:r>
              <a:rPr lang="en-US" dirty="0" smtClean="0"/>
              <a:t>+Cl</a:t>
            </a:r>
            <a:r>
              <a:rPr lang="en-US" sz="2000" dirty="0" smtClean="0"/>
              <a:t>2</a:t>
            </a:r>
            <a:r>
              <a:rPr lang="en-US" dirty="0" smtClean="0"/>
              <a:t>=2HCl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0428" y="3258497"/>
            <a:ext cx="3993572" cy="1219200"/>
          </a:xfrm>
        </p:spPr>
        <p:txBody>
          <a:bodyPr>
            <a:noAutofit/>
          </a:bodyPr>
          <a:lstStyle/>
          <a:p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tenglamasi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asosidagi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hisoblashlardan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ko‘rinib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turibdiki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+mn-lt"/>
              </a:rPr>
              <a:t>to‘g‘ri</a:t>
            </a:r>
            <a:r>
              <a:rPr lang="en-US" sz="3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+mn-lt"/>
              </a:rPr>
              <a:t>reaksiyada</a:t>
            </a:r>
            <a:r>
              <a:rPr lang="en-US" sz="32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hajm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kamayadi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Demak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bosim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oshirilishi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to‘g‘ri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reaksiyani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+mn-lt"/>
              </a:rPr>
              <a:t>tezlashtiradi</a:t>
            </a:r>
            <a:r>
              <a:rPr lang="en-US" sz="3200" b="1" i="1" dirty="0">
                <a:solidFill>
                  <a:srgbClr val="C00000"/>
                </a:solidFill>
                <a:latin typeface="+mn-lt"/>
              </a:rPr>
              <a:t>.</a:t>
            </a:r>
            <a:endParaRPr lang="ru-RU" sz="32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266" name="Picture 2" descr="ÐÐ°ÑÑÐ¸Ð½ÐºÐ¸ Ð¿Ð¾ Ð·Ð°Ð¿ÑÐ¾ÑÑ ÐÐ° Ð¾ÑÐ½Ð¾Ð²Ð°Ð½Ð¸Ð¸ ÑÑÐ°Ð²Ð½ÐµÐ½Ð¸Ñ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37" y="1295400"/>
            <a:ext cx="5077691" cy="257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ÐÐ° Ð¾ÑÐ½Ð¾Ð²Ð°Ð½Ð¸Ð¸ ÑÑÐ°Ð²Ð½ÐµÐ½Ð¸Ñ ÑÐµÐ°ÐºÑ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91" y="4058415"/>
            <a:ext cx="5029201" cy="18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5155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772400" cy="14700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Konsentrasiyaning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905000"/>
            <a:ext cx="7010400" cy="3200400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Reaksiyada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qatnashuvchi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biror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modaning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konsentrasiyasi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o’zgartirilsa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muvozanat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shu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modda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konsentrasiyasi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kamayish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tomonga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siljiydi</a:t>
            </a:r>
            <a:r>
              <a:rPr lang="en-US" sz="3600" b="1" dirty="0" smtClean="0"/>
              <a:t>.</a:t>
            </a:r>
            <a:endParaRPr lang="ru-RU" sz="36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25908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Kimyoviy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muvozanatda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turgan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reaksiyadagi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moddalardan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birining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konsentratsiyasi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i="1" dirty="0">
                <a:solidFill>
                  <a:schemeClr val="tx1"/>
                </a:solidFill>
                <a:latin typeface="+mn-lt"/>
              </a:rPr>
            </a:b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ortsa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shu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modda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sarflanadigan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tomonga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muvozanat</a:t>
            </a:r>
            <a:r>
              <a:rPr lang="en-US" sz="4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n-lt"/>
              </a:rPr>
              <a:t>siljiydi</a:t>
            </a:r>
            <a:r>
              <a:rPr lang="en-US" b="1" i="1" dirty="0">
                <a:latin typeface="+mn-lt"/>
              </a:rPr>
              <a:t>.</a:t>
            </a:r>
            <a:endParaRPr lang="ru-RU" b="1" i="1" dirty="0">
              <a:latin typeface="+mn-lt"/>
            </a:endParaRPr>
          </a:p>
        </p:txBody>
      </p:sp>
      <p:pic>
        <p:nvPicPr>
          <p:cNvPr id="12290" name="Picture 2" descr="ÐÐ°ÑÑÐ¸Ð½ÐºÐ¸ Ð¿Ð¾ Ð·Ð°Ð¿ÑÐ¾ÑÑ Ð¥Ð¸Ð¼Ð¸ÑÐµÑÐºÐ¸Ðµ ÑÐµÐ°Ðº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47800" y="3253992"/>
            <a:ext cx="6553200" cy="36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1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2133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Masalan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kimyoviy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muvozanatda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turgan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CO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+ H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H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O + CO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reaktsion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muhitdagi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 CO</a:t>
            </a:r>
            <a:r>
              <a:rPr lang="en-US" sz="2000" b="1" i="1" dirty="0" smtClean="0">
                <a:solidFill>
                  <a:srgbClr val="C00000"/>
                </a:solidFill>
                <a:latin typeface="+mn-lt"/>
              </a:rPr>
              <a:t>2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ning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konsentratsiyasi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orttirilsa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muvozanat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to‘g‘ri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tomonga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+mn-lt"/>
              </a:rPr>
              <a:t>siljiydi</a:t>
            </a:r>
            <a:r>
              <a:rPr lang="en-US" sz="2800" b="1" i="1" dirty="0" smtClean="0">
                <a:solidFill>
                  <a:srgbClr val="C00000"/>
                </a:solidFill>
                <a:latin typeface="+mn-lt"/>
              </a:rPr>
              <a:t>, CO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ning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konsentratsiyasi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ortsa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muvozanat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teskari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tomonga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+mn-lt"/>
              </a:rPr>
              <a:t>siljiydi</a:t>
            </a:r>
            <a:r>
              <a:rPr lang="en-US" sz="2800" b="1" i="1" dirty="0">
                <a:solidFill>
                  <a:srgbClr val="C00000"/>
                </a:solidFill>
                <a:latin typeface="+mn-lt"/>
              </a:rPr>
              <a:t>.</a:t>
            </a:r>
            <a:endParaRPr lang="ru-RU" sz="28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98618"/>
            <a:ext cx="388724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8538" y="3048000"/>
            <a:ext cx="2575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CO</a:t>
            </a:r>
            <a:r>
              <a:rPr lang="en-US" b="1" i="1" dirty="0">
                <a:solidFill>
                  <a:srgbClr val="00B0F0"/>
                </a:solidFill>
              </a:rPr>
              <a:t>2</a:t>
            </a:r>
            <a:r>
              <a:rPr lang="en-US" sz="2400" b="1" i="1" dirty="0">
                <a:solidFill>
                  <a:srgbClr val="00B0F0"/>
                </a:solidFill>
              </a:rPr>
              <a:t> + H</a:t>
            </a:r>
            <a:r>
              <a:rPr lang="en-US" b="1" i="1" dirty="0">
                <a:solidFill>
                  <a:srgbClr val="00B0F0"/>
                </a:solidFill>
              </a:rPr>
              <a:t>2</a:t>
            </a:r>
            <a:r>
              <a:rPr lang="en-US" sz="2400" b="1" i="1" dirty="0">
                <a:solidFill>
                  <a:srgbClr val="00B0F0"/>
                </a:solidFill>
              </a:rPr>
              <a:t> H</a:t>
            </a:r>
            <a:r>
              <a:rPr lang="en-US" b="1" i="1" dirty="0">
                <a:solidFill>
                  <a:srgbClr val="00B0F0"/>
                </a:solidFill>
              </a:rPr>
              <a:t>2</a:t>
            </a:r>
            <a:r>
              <a:rPr lang="en-US" sz="2400" b="1" i="1" dirty="0">
                <a:solidFill>
                  <a:srgbClr val="00B0F0"/>
                </a:solidFill>
              </a:rPr>
              <a:t>O + CO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331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980168" cy="28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3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solidFill>
            <a:schemeClr val="bg2"/>
          </a:solidFill>
        </p:spPr>
        <p:txBody>
          <a:bodyPr/>
          <a:lstStyle/>
          <a:p>
            <a:r>
              <a:rPr lang="en-US" dirty="0" err="1" smtClean="0"/>
              <a:t>Katalizatorning</a:t>
            </a:r>
            <a:r>
              <a:rPr lang="en-US" dirty="0" smtClean="0"/>
              <a:t> </a:t>
            </a:r>
            <a:r>
              <a:rPr lang="en-US" dirty="0" err="1" smtClean="0"/>
              <a:t>ta’siri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6553200" cy="228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Kimyoviy</a:t>
            </a:r>
            <a:r>
              <a:rPr lang="en-US" dirty="0" smtClean="0"/>
              <a:t> </a:t>
            </a:r>
            <a:r>
              <a:rPr lang="en-US" dirty="0" err="1" smtClean="0"/>
              <a:t>muvozanatda</a:t>
            </a:r>
            <a:r>
              <a:rPr lang="en-US" dirty="0" smtClean="0"/>
              <a:t> </a:t>
            </a:r>
            <a:r>
              <a:rPr lang="en-US" dirty="0" err="1" smtClean="0"/>
              <a:t>turgan</a:t>
            </a:r>
            <a:r>
              <a:rPr lang="en-US" dirty="0" smtClean="0"/>
              <a:t> </a:t>
            </a:r>
            <a:r>
              <a:rPr lang="en-US" dirty="0" err="1" smtClean="0"/>
              <a:t>sistemaga</a:t>
            </a:r>
            <a:r>
              <a:rPr lang="en-US" dirty="0" smtClean="0"/>
              <a:t> </a:t>
            </a:r>
            <a:r>
              <a:rPr lang="en-US" dirty="0" err="1" smtClean="0"/>
              <a:t>katalizator</a:t>
            </a:r>
            <a:r>
              <a:rPr lang="en-US" dirty="0" smtClean="0"/>
              <a:t> </a:t>
            </a:r>
            <a:r>
              <a:rPr lang="en-US" dirty="0" err="1" smtClean="0"/>
              <a:t>ta’sir</a:t>
            </a:r>
            <a:r>
              <a:rPr lang="en-US" dirty="0" smtClean="0"/>
              <a:t> </a:t>
            </a:r>
            <a:r>
              <a:rPr lang="en-US" dirty="0" err="1" smtClean="0"/>
              <a:t>etmaydi</a:t>
            </a:r>
            <a:r>
              <a:rPr lang="en-US" dirty="0" smtClean="0"/>
              <a:t>, </a:t>
            </a:r>
            <a:r>
              <a:rPr lang="en-US" dirty="0" err="1" smtClean="0"/>
              <a:t>balki</a:t>
            </a:r>
            <a:r>
              <a:rPr lang="en-US" dirty="0" smtClean="0"/>
              <a:t> </a:t>
            </a:r>
            <a:r>
              <a:rPr lang="en-US" dirty="0" err="1" smtClean="0"/>
              <a:t>muvozanatni</a:t>
            </a:r>
            <a:r>
              <a:rPr lang="en-US" dirty="0" smtClean="0"/>
              <a:t> </a:t>
            </a:r>
            <a:r>
              <a:rPr lang="en-US" dirty="0" err="1" smtClean="0"/>
              <a:t>tezroq</a:t>
            </a:r>
            <a:r>
              <a:rPr lang="en-US" dirty="0" smtClean="0"/>
              <a:t> </a:t>
            </a:r>
            <a:r>
              <a:rPr lang="en-US" dirty="0" err="1" smtClean="0"/>
              <a:t>qaror</a:t>
            </a:r>
            <a:r>
              <a:rPr lang="en-US" dirty="0" smtClean="0"/>
              <a:t> </a:t>
            </a:r>
            <a:r>
              <a:rPr lang="en-US" dirty="0" err="1" smtClean="0"/>
              <a:t>topishini</a:t>
            </a:r>
            <a:r>
              <a:rPr lang="en-US" dirty="0" smtClean="0"/>
              <a:t> </a:t>
            </a:r>
            <a:r>
              <a:rPr lang="en-US" dirty="0" err="1" smtClean="0"/>
              <a:t>tezlashtiradi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5336" y="97886"/>
            <a:ext cx="6019800" cy="12192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Reja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6960" y="2861254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52685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6960" y="3809982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801413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6960" y="4751120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4742551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4580" y="1897346"/>
            <a:ext cx="5562600" cy="600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21837" y="1887384"/>
            <a:ext cx="4421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Kimyoviy</a:t>
            </a:r>
            <a:r>
              <a:rPr lang="en-US" sz="3200" b="1" i="1" dirty="0"/>
              <a:t> </a:t>
            </a:r>
            <a:r>
              <a:rPr lang="en-US" sz="3200" b="1" i="1" dirty="0" err="1"/>
              <a:t>reaksiyalar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6820" y="1888777"/>
            <a:ext cx="792272" cy="618141"/>
          </a:xfrm>
          <a:prstGeom prst="rect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8951" y="2852685"/>
            <a:ext cx="456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Qaytar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reaksiyalar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5393" y="4751120"/>
            <a:ext cx="449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/>
              <a:t>Reaksiya</a:t>
            </a:r>
            <a:r>
              <a:rPr lang="en-US" sz="3200" b="1" i="1" dirty="0"/>
              <a:t> </a:t>
            </a:r>
            <a:r>
              <a:rPr lang="en-US" sz="3200" b="1" i="1" dirty="0" err="1"/>
              <a:t>tenglamasi</a:t>
            </a:r>
            <a:endParaRPr lang="en-US" sz="3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48951" y="3785607"/>
            <a:ext cx="4567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/>
              <a:t>Kimyoviy</a:t>
            </a:r>
            <a:r>
              <a:rPr lang="en-US" sz="3200" b="1" i="1" dirty="0" smtClean="0"/>
              <a:t> </a:t>
            </a:r>
            <a:r>
              <a:rPr lang="en-US" sz="3200" b="1" i="1" dirty="0" err="1"/>
              <a:t>muvozanat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71448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tx1">
              <a:lumMod val="65000"/>
              <a:lumOff val="3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1-gurux: </a:t>
            </a:r>
          </a:p>
          <a:p>
            <a:r>
              <a:rPr lang="en-US" dirty="0" smtClean="0"/>
              <a:t>2H</a:t>
            </a:r>
            <a:r>
              <a:rPr lang="en-US" sz="2000" dirty="0" smtClean="0"/>
              <a:t>2</a:t>
            </a:r>
            <a:r>
              <a:rPr lang="en-US" dirty="0" smtClean="0"/>
              <a:t>+O</a:t>
            </a:r>
            <a:r>
              <a:rPr lang="en-US" sz="2000" dirty="0" smtClean="0"/>
              <a:t>2</a:t>
            </a:r>
            <a:r>
              <a:rPr lang="en-US" dirty="0" smtClean="0"/>
              <a:t>=2H</a:t>
            </a:r>
            <a:r>
              <a:rPr lang="en-US" sz="2000" dirty="0" smtClean="0"/>
              <a:t>2</a:t>
            </a:r>
            <a:r>
              <a:rPr lang="en-US" dirty="0" smtClean="0"/>
              <a:t>O  +Q</a:t>
            </a:r>
          </a:p>
          <a:p>
            <a:r>
              <a:rPr lang="en-US" dirty="0" smtClean="0"/>
              <a:t>1.Bosim </a:t>
            </a:r>
            <a:r>
              <a:rPr lang="en-US" dirty="0" err="1" smtClean="0"/>
              <a:t>ortsa</a:t>
            </a:r>
            <a:endParaRPr lang="en-US" dirty="0" smtClean="0"/>
          </a:p>
          <a:p>
            <a:r>
              <a:rPr lang="en-US" dirty="0" smtClean="0"/>
              <a:t>2.bosim </a:t>
            </a:r>
            <a:r>
              <a:rPr lang="en-US" dirty="0" err="1" smtClean="0"/>
              <a:t>kamaysa</a:t>
            </a:r>
            <a:endParaRPr lang="en-US" dirty="0" smtClean="0"/>
          </a:p>
          <a:p>
            <a:r>
              <a:rPr lang="en-US" dirty="0" smtClean="0"/>
              <a:t>3.Harorat </a:t>
            </a:r>
            <a:r>
              <a:rPr lang="en-US" dirty="0" err="1" smtClean="0"/>
              <a:t>ortsa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harorat</a:t>
            </a:r>
            <a:r>
              <a:rPr lang="en-US" dirty="0" smtClean="0"/>
              <a:t> </a:t>
            </a:r>
            <a:r>
              <a:rPr lang="en-US" dirty="0" err="1" smtClean="0"/>
              <a:t>kamaysa</a:t>
            </a:r>
            <a:endParaRPr lang="en-US" dirty="0" smtClean="0"/>
          </a:p>
          <a:p>
            <a:r>
              <a:rPr lang="en-US" dirty="0" smtClean="0"/>
              <a:t>5.H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konsentrasiyasi</a:t>
            </a:r>
            <a:r>
              <a:rPr lang="en-US" dirty="0" smtClean="0"/>
              <a:t> </a:t>
            </a:r>
            <a:r>
              <a:rPr lang="en-US" dirty="0" err="1" smtClean="0"/>
              <a:t>ortsa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2-gurux:</a:t>
            </a:r>
          </a:p>
          <a:p>
            <a:r>
              <a:rPr lang="en-US" dirty="0" smtClean="0"/>
              <a:t>H</a:t>
            </a:r>
            <a:r>
              <a:rPr lang="en-US" sz="2000" dirty="0" smtClean="0"/>
              <a:t>2</a:t>
            </a:r>
            <a:r>
              <a:rPr lang="en-US" dirty="0" smtClean="0"/>
              <a:t>+Cl</a:t>
            </a:r>
            <a:r>
              <a:rPr lang="en-US" sz="2000" dirty="0" smtClean="0"/>
              <a:t>2</a:t>
            </a:r>
            <a:r>
              <a:rPr lang="en-US" dirty="0" smtClean="0"/>
              <a:t>=2HCl</a:t>
            </a:r>
          </a:p>
          <a:p>
            <a:r>
              <a:rPr lang="en-US" dirty="0" smtClean="0"/>
              <a:t>1.Bosim </a:t>
            </a:r>
            <a:r>
              <a:rPr lang="en-US" dirty="0" err="1" smtClean="0"/>
              <a:t>ortsa</a:t>
            </a:r>
            <a:endParaRPr lang="en-US" dirty="0" smtClean="0"/>
          </a:p>
          <a:p>
            <a:r>
              <a:rPr lang="en-US" dirty="0" smtClean="0"/>
              <a:t>2.bosim </a:t>
            </a:r>
            <a:r>
              <a:rPr lang="en-US" dirty="0" err="1" smtClean="0"/>
              <a:t>kamaysa</a:t>
            </a:r>
            <a:endParaRPr lang="en-US" dirty="0" smtClean="0"/>
          </a:p>
          <a:p>
            <a:r>
              <a:rPr lang="en-US" dirty="0" smtClean="0"/>
              <a:t>3.Harorat </a:t>
            </a:r>
            <a:r>
              <a:rPr lang="en-US" dirty="0" err="1" smtClean="0"/>
              <a:t>ortsa</a:t>
            </a:r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harorat</a:t>
            </a:r>
            <a:r>
              <a:rPr lang="en-US" dirty="0" smtClean="0"/>
              <a:t> </a:t>
            </a:r>
            <a:r>
              <a:rPr lang="en-US" dirty="0" err="1" smtClean="0"/>
              <a:t>kamaysa</a:t>
            </a:r>
            <a:endParaRPr lang="en-US" dirty="0" smtClean="0"/>
          </a:p>
          <a:p>
            <a:r>
              <a:rPr lang="en-US" dirty="0" smtClean="0"/>
              <a:t>5.H</a:t>
            </a:r>
            <a:r>
              <a:rPr lang="en-US" sz="2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konsentrasiyasi</a:t>
            </a:r>
            <a:r>
              <a:rPr lang="en-US" dirty="0" smtClean="0"/>
              <a:t> </a:t>
            </a:r>
            <a:r>
              <a:rPr lang="en-US" dirty="0" err="1" smtClean="0"/>
              <a:t>ortsa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MUSTAHKAMLASH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51054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/>
              <a:t>Qaytmas</a:t>
            </a:r>
            <a:r>
              <a:rPr lang="en-US" b="1" i="1" dirty="0"/>
              <a:t> </a:t>
            </a:r>
            <a:r>
              <a:rPr lang="en-US" b="1" i="1" dirty="0" err="1"/>
              <a:t>reaksiyalar</a:t>
            </a:r>
            <a:r>
              <a:rPr lang="en-US" b="1" i="1" dirty="0"/>
              <a:t> </a:t>
            </a:r>
            <a:r>
              <a:rPr lang="en-US" b="1" i="1" dirty="0" err="1"/>
              <a:t>faqat</a:t>
            </a:r>
            <a:r>
              <a:rPr lang="en-US" b="1" i="1" dirty="0"/>
              <a:t> </a:t>
            </a:r>
            <a:r>
              <a:rPr lang="en-US" b="1" i="1" dirty="0" err="1"/>
              <a:t>reaksiya</a:t>
            </a:r>
            <a:r>
              <a:rPr lang="en-US" b="1" i="1" dirty="0"/>
              <a:t> </a:t>
            </a:r>
            <a:r>
              <a:rPr lang="en-US" b="1" i="1" dirty="0" err="1"/>
              <a:t>mahsulotlarining</a:t>
            </a:r>
            <a:r>
              <a:rPr lang="en-US" b="1" i="1" dirty="0"/>
              <a:t> </a:t>
            </a:r>
            <a:r>
              <a:rPr lang="en-US" b="1" i="1" dirty="0" err="1"/>
              <a:t>hosil</a:t>
            </a:r>
            <a:r>
              <a:rPr lang="en-US" b="1" i="1" dirty="0"/>
              <a:t> </a:t>
            </a:r>
            <a:r>
              <a:rPr lang="en-US" b="1" i="1" dirty="0" err="1"/>
              <a:t>bo‘lishi</a:t>
            </a:r>
            <a:r>
              <a:rPr lang="en-US" b="1" i="1" dirty="0"/>
              <a:t> </a:t>
            </a:r>
            <a:r>
              <a:rPr lang="en-US" b="1" i="1" dirty="0" err="1"/>
              <a:t>tomonga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b="1" i="1" dirty="0" err="1"/>
              <a:t>boradi</a:t>
            </a:r>
            <a:r>
              <a:rPr lang="en-US" b="1" i="1" dirty="0" smtClean="0"/>
              <a:t>.</a:t>
            </a:r>
            <a:endParaRPr lang="ru-RU" b="1" i="1" dirty="0">
              <a:latin typeface="+mn-lt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81556" cy="305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¥Ð¸Ð¼Ð¸ÑÐµÑÐºÐ¸Ðµ ÑÐµÐ°ÐºÑÐ¸Ð¸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024" y="3657600"/>
            <a:ext cx="3361976" cy="224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ко 5"/>
          <p:cNvSpPr/>
          <p:nvPr/>
        </p:nvSpPr>
        <p:spPr>
          <a:xfrm>
            <a:off x="4419600" y="281168"/>
            <a:ext cx="4574776" cy="230963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/>
              <a:t>Kimyoviy</a:t>
            </a:r>
            <a:r>
              <a:rPr lang="en-US" sz="2400" b="1" i="1" dirty="0"/>
              <a:t> </a:t>
            </a:r>
            <a:r>
              <a:rPr lang="en-US" sz="2400" b="1" i="1" dirty="0" err="1"/>
              <a:t>reaksiyalar</a:t>
            </a:r>
            <a:r>
              <a:rPr lang="en-US" sz="2400" b="1" i="1" dirty="0"/>
              <a:t> </a:t>
            </a:r>
            <a:r>
              <a:rPr lang="en-US" sz="2400" b="1" i="1" dirty="0" err="1"/>
              <a:t>qaytmas</a:t>
            </a:r>
            <a:r>
              <a:rPr lang="en-US" sz="2400" b="1" i="1" dirty="0"/>
              <a:t> </a:t>
            </a:r>
            <a:r>
              <a:rPr lang="en-US" sz="2400" b="1" i="1" dirty="0" err="1"/>
              <a:t>va</a:t>
            </a:r>
            <a:r>
              <a:rPr lang="en-US" sz="2400" b="1" i="1" dirty="0"/>
              <a:t> </a:t>
            </a:r>
            <a:r>
              <a:rPr lang="en-US" sz="2400" b="1" i="1" dirty="0" err="1"/>
              <a:t>qaytar</a:t>
            </a:r>
            <a:r>
              <a:rPr lang="en-US" sz="2400" b="1" i="1" dirty="0"/>
              <a:t> </a:t>
            </a:r>
            <a:r>
              <a:rPr lang="en-US" sz="2400" b="1" i="1" dirty="0" err="1"/>
              <a:t>reaksiyalarga</a:t>
            </a:r>
            <a:r>
              <a:rPr lang="en-US" sz="2400" b="1" i="1" dirty="0"/>
              <a:t> </a:t>
            </a:r>
            <a:r>
              <a:rPr lang="en-US" sz="2400" b="1" i="1" dirty="0" err="1"/>
              <a:t>bo‘linadi</a:t>
            </a:r>
            <a:r>
              <a:rPr lang="en-US" sz="2400" b="1" i="1" dirty="0"/>
              <a:t>.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581400" y="1524000"/>
            <a:ext cx="12954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287588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752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Qaytar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reaksiyalarda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esa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kimyoviy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jarayon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qarama-qarshi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tomonga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sodir</a:t>
            </a:r>
            <a:r>
              <a:rPr lang="en-US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en-US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bo‘ladi</a:t>
            </a:r>
            <a:r>
              <a:rPr lang="en-US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 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4" name="Picture 6" descr="ÐÐ°ÑÑÐ¸Ð½ÐºÐ¸ Ð¿Ð¾ Ð·Ð°Ð¿ÑÐ¾ÑÑ Chemical reac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34200" cy="298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Chemical re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2" y="4788698"/>
            <a:ext cx="7458075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578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5410200" cy="345091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2060"/>
                </a:solidFill>
                <a:latin typeface="+mn-lt"/>
              </a:rPr>
              <a:t>Ya’ni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avval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reaksiya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mahsulotlari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va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ayni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daqiqada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reaksiya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mahsulotlaridan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b="1" i="1" dirty="0">
                <a:solidFill>
                  <a:srgbClr val="002060"/>
                </a:solidFill>
                <a:latin typeface="+mn-lt"/>
              </a:rPr>
            </a:br>
            <a:r>
              <a:rPr lang="en-US" b="1" i="1" dirty="0" err="1">
                <a:solidFill>
                  <a:srgbClr val="002060"/>
                </a:solidFill>
                <a:latin typeface="+mn-lt"/>
              </a:rPr>
              <a:t>dastlabki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moddalar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ham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hosil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+mn-lt"/>
              </a:rPr>
              <a:t>bo‘ladi</a:t>
            </a:r>
            <a:r>
              <a:rPr lang="en-US" b="1" i="1" dirty="0">
                <a:solidFill>
                  <a:srgbClr val="002060"/>
                </a:solidFill>
                <a:latin typeface="+mn-lt"/>
              </a:rPr>
              <a:t>.</a:t>
            </a:r>
            <a:endParaRPr lang="ru-RU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078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0816" y="272326"/>
            <a:ext cx="3273184" cy="323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53945"/>
            <a:ext cx="5105400" cy="28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5514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37"/>
            <a:ext cx="9144000" cy="1905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i="1" dirty="0" err="1"/>
              <a:t>Ayni</a:t>
            </a:r>
            <a:r>
              <a:rPr lang="en-US" sz="3200" b="1" i="1" dirty="0"/>
              <a:t> </a:t>
            </a:r>
            <a:r>
              <a:rPr lang="en-US" sz="3200" b="1" i="1" dirty="0" err="1"/>
              <a:t>bir</a:t>
            </a:r>
            <a:r>
              <a:rPr lang="en-US" sz="3200" b="1" i="1" dirty="0"/>
              <a:t> </a:t>
            </a:r>
            <a:r>
              <a:rPr lang="en-US" sz="3200" b="1" i="1" dirty="0" err="1"/>
              <a:t>sharoitda</a:t>
            </a:r>
            <a:r>
              <a:rPr lang="en-US" sz="3200" b="1" i="1" dirty="0"/>
              <a:t> </a:t>
            </a:r>
            <a:r>
              <a:rPr lang="en-US" sz="3200" b="1" i="1" dirty="0" err="1"/>
              <a:t>qarama-qarshi</a:t>
            </a:r>
            <a:r>
              <a:rPr lang="en-US" sz="3200" b="1" i="1" dirty="0"/>
              <a:t> </a:t>
            </a:r>
            <a:r>
              <a:rPr lang="en-US" sz="3200" b="1" i="1" dirty="0" err="1"/>
              <a:t>tomonga</a:t>
            </a:r>
            <a:r>
              <a:rPr lang="en-US" sz="3200" b="1" i="1" dirty="0"/>
              <a:t> </a:t>
            </a:r>
            <a:r>
              <a:rPr lang="en-US" sz="3200" b="1" i="1" dirty="0" err="1"/>
              <a:t>boradigan</a:t>
            </a:r>
            <a:r>
              <a:rPr lang="en-US" sz="3200" b="1" i="1" dirty="0"/>
              <a:t> </a:t>
            </a:r>
            <a:r>
              <a:rPr lang="en-US" sz="3200" b="1" i="1" dirty="0" err="1"/>
              <a:t>reaksiyalar</a:t>
            </a:r>
            <a:r>
              <a:rPr lang="en-US" sz="3200" b="1" i="1" dirty="0"/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qaytar</a:t>
            </a:r>
            <a:r>
              <a:rPr lang="en-US" sz="3200" b="1" i="1" dirty="0">
                <a:solidFill>
                  <a:srgbClr val="FFFF00"/>
                </a:solidFill>
              </a:rPr>
              <a:t/>
            </a:r>
            <a:br>
              <a:rPr lang="en-US" sz="3200" b="1" i="1" dirty="0">
                <a:solidFill>
                  <a:srgbClr val="FFFF00"/>
                </a:solidFill>
              </a:rPr>
            </a:br>
            <a:r>
              <a:rPr lang="pt-BR" sz="3200" b="1" i="1" dirty="0">
                <a:solidFill>
                  <a:srgbClr val="FFFF00"/>
                </a:solidFill>
              </a:rPr>
              <a:t>reaksiyalar </a:t>
            </a:r>
            <a:r>
              <a:rPr lang="pt-BR" sz="3200" b="1" i="1" dirty="0"/>
              <a:t>deyiladi. SO</a:t>
            </a:r>
            <a:r>
              <a:rPr lang="pt-BR" sz="2400" b="1" i="1" dirty="0"/>
              <a:t>2</a:t>
            </a:r>
            <a:r>
              <a:rPr lang="pt-BR" sz="3200" b="1" i="1" dirty="0"/>
              <a:t> + H</a:t>
            </a:r>
            <a:r>
              <a:rPr lang="pt-BR" sz="2400" b="1" i="1" dirty="0"/>
              <a:t>2</a:t>
            </a:r>
            <a:r>
              <a:rPr lang="pt-BR" sz="3200" b="1" i="1" dirty="0"/>
              <a:t>O H</a:t>
            </a:r>
            <a:r>
              <a:rPr lang="pt-BR" sz="2400" b="1" i="1" dirty="0"/>
              <a:t>2</a:t>
            </a:r>
            <a:r>
              <a:rPr lang="pt-BR" sz="3200" b="1" i="1" dirty="0"/>
              <a:t>SO</a:t>
            </a:r>
            <a:r>
              <a:rPr lang="pt-BR" sz="2400" b="1" i="1" dirty="0"/>
              <a:t>3</a:t>
            </a:r>
            <a:endParaRPr lang="ru-RU" sz="2400" b="1" i="1" dirty="0"/>
          </a:p>
        </p:txBody>
      </p:sp>
      <p:pic>
        <p:nvPicPr>
          <p:cNvPr id="4098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809" y="2034109"/>
            <a:ext cx="4224595" cy="236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195" y="2034109"/>
            <a:ext cx="3652006" cy="2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87428"/>
            <a:ext cx="4887989" cy="240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84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752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i="1" dirty="0" err="1">
                <a:latin typeface="+mn-lt"/>
              </a:rPr>
              <a:t>Chapdan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o‘ngga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boradigan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reaksiya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+mn-lt"/>
              </a:rPr>
              <a:t>to‘g‘ri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+mn-lt"/>
              </a:rPr>
              <a:t>reaksiya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,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o‘ngdan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>
                <a:latin typeface="+mn-lt"/>
              </a:rPr>
              <a:t>chapga</a:t>
            </a:r>
            <a:r>
              <a:rPr lang="en-US" sz="3200" b="1" i="1" dirty="0">
                <a:latin typeface="+mn-lt"/>
              </a:rPr>
              <a:t> </a:t>
            </a:r>
            <a:r>
              <a:rPr lang="en-US" sz="3200" b="1" i="1" dirty="0" err="1" smtClean="0">
                <a:latin typeface="+mn-lt"/>
              </a:rPr>
              <a:t>boradigan</a:t>
            </a:r>
            <a:r>
              <a:rPr lang="en-US" sz="3200" b="1" i="1" dirty="0" smtClean="0">
                <a:latin typeface="+mn-lt"/>
              </a:rPr>
              <a:t> </a:t>
            </a:r>
            <a:r>
              <a:rPr lang="en-US" sz="3200" b="1" i="1" dirty="0" err="1" smtClean="0">
                <a:latin typeface="+mn-lt"/>
              </a:rPr>
              <a:t>reaksiya</a:t>
            </a:r>
            <a:r>
              <a:rPr lang="en-US" sz="3200" b="1" i="1" dirty="0" smtClean="0">
                <a:latin typeface="+mn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+mn-lt"/>
              </a:rPr>
              <a:t>teskari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+mn-lt"/>
              </a:rPr>
              <a:t>reaksiya</a:t>
            </a:r>
            <a:r>
              <a:rPr lang="en-US" sz="32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 b="1" i="1" dirty="0">
                <a:latin typeface="+mn-lt"/>
              </a:rPr>
              <a:t>deb </a:t>
            </a:r>
            <a:r>
              <a:rPr lang="en-US" sz="3200" b="1" i="1" dirty="0" err="1">
                <a:latin typeface="+mn-lt"/>
              </a:rPr>
              <a:t>ataladi</a:t>
            </a:r>
            <a:r>
              <a:rPr lang="en-US" sz="3200" b="1" i="1" dirty="0">
                <a:latin typeface="+mn-lt"/>
              </a:rPr>
              <a:t>.</a:t>
            </a:r>
            <a:endParaRPr lang="ru-RU" sz="3200" b="1" dirty="0">
              <a:latin typeface="+mn-lt"/>
            </a:endParaRPr>
          </a:p>
        </p:txBody>
      </p:sp>
      <p:pic>
        <p:nvPicPr>
          <p:cNvPr id="5122" name="Picture 2" descr="ÐÐ°ÑÑÐ¸Ð½ÐºÐ¸ Ð¿Ð¾ Ð·Ð°Ð¿ÑÐ¾ÑÑ Chemical react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3896459" cy="25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Chemical reac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2783" y="1985868"/>
            <a:ext cx="4246418" cy="26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5467"/>
            <a:ext cx="5867400" cy="209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74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2209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 err="1">
                <a:latin typeface="Maiandra GD" panose="020E0502030308020204" pitchFamily="34" charset="0"/>
              </a:rPr>
              <a:t>Qaytar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kimyoviy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reaksiyalarda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dastlabki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moddalar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sarflanib</a:t>
            </a:r>
            <a:r>
              <a:rPr lang="en-US" sz="2800" b="1" dirty="0">
                <a:latin typeface="Maiandra GD" panose="020E0502030308020204" pitchFamily="34" charset="0"/>
              </a:rPr>
              <a:t>, </a:t>
            </a:r>
            <a:r>
              <a:rPr lang="en-US" sz="2800" b="1" dirty="0" err="1" smtClean="0">
                <a:latin typeface="Maiandra GD" panose="020E0502030308020204" pitchFamily="34" charset="0"/>
              </a:rPr>
              <a:t>ularning</a:t>
            </a:r>
            <a:r>
              <a:rPr lang="en-US" sz="2800" b="1" dirty="0" smtClean="0">
                <a:latin typeface="Maiandra GD" panose="020E0502030308020204" pitchFamily="34" charset="0"/>
              </a:rPr>
              <a:t> </a:t>
            </a:r>
            <a:r>
              <a:rPr lang="en-US" sz="2800" b="1" dirty="0" err="1" smtClean="0">
                <a:latin typeface="Maiandra GD" panose="020E0502030308020204" pitchFamily="34" charset="0"/>
              </a:rPr>
              <a:t>eritmadagi</a:t>
            </a:r>
            <a:r>
              <a:rPr lang="en-US" sz="2800" b="1" dirty="0" smtClean="0">
                <a:latin typeface="Maiandra GD" panose="020E0502030308020204" pitchFamily="34" charset="0"/>
              </a:rPr>
              <a:t> </a:t>
            </a:r>
            <a:r>
              <a:rPr lang="en-US" sz="2800" b="1" dirty="0" err="1" smtClean="0">
                <a:latin typeface="Maiandra GD" panose="020E0502030308020204" pitchFamily="34" charset="0"/>
              </a:rPr>
              <a:t>konsentratsiyasi</a:t>
            </a:r>
            <a:r>
              <a:rPr lang="en-US" sz="2800" b="1" dirty="0" smtClean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kamayib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boradi</a:t>
            </a:r>
            <a:r>
              <a:rPr lang="en-US" sz="2800" b="1" dirty="0">
                <a:latin typeface="Maiandra GD" panose="020E0502030308020204" pitchFamily="34" charset="0"/>
              </a:rPr>
              <a:t>, </a:t>
            </a:r>
            <a:r>
              <a:rPr lang="en-US" sz="2800" b="1" dirty="0" err="1">
                <a:latin typeface="Maiandra GD" panose="020E0502030308020204" pitchFamily="34" charset="0"/>
              </a:rPr>
              <a:t>natijada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to‘g‘ri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>
                <a:latin typeface="Maiandra GD" panose="020E0502030308020204" pitchFamily="34" charset="0"/>
              </a:rPr>
              <a:t>reaksiyaning</a:t>
            </a:r>
            <a:r>
              <a:rPr lang="en-US" sz="2800" b="1" dirty="0">
                <a:latin typeface="Maiandra GD" panose="020E0502030308020204" pitchFamily="34" charset="0"/>
              </a:rPr>
              <a:t> </a:t>
            </a:r>
            <a:r>
              <a:rPr lang="en-US" sz="2800" b="1" dirty="0" err="1" smtClean="0">
                <a:latin typeface="Maiandra GD" panose="020E0502030308020204" pitchFamily="34" charset="0"/>
              </a:rPr>
              <a:t>tezligi</a:t>
            </a:r>
            <a:r>
              <a:rPr lang="en-US" sz="2800" b="1" dirty="0" smtClean="0">
                <a:latin typeface="Maiandra GD" panose="020E0502030308020204" pitchFamily="34" charset="0"/>
              </a:rPr>
              <a:t> </a:t>
            </a:r>
            <a:r>
              <a:rPr lang="en-US" sz="2800" b="1" dirty="0" err="1" smtClean="0">
                <a:latin typeface="Maiandra GD" panose="020E0502030308020204" pitchFamily="34" charset="0"/>
              </a:rPr>
              <a:t>susayadi</a:t>
            </a:r>
            <a:r>
              <a:rPr lang="en-US" sz="2800" b="1" dirty="0">
                <a:latin typeface="Maiandra GD" panose="020E0502030308020204" pitchFamily="34" charset="0"/>
              </a:rPr>
              <a:t>.</a:t>
            </a:r>
            <a:endParaRPr lang="ru-RU" sz="2800" b="1" dirty="0"/>
          </a:p>
        </p:txBody>
      </p:sp>
      <p:pic>
        <p:nvPicPr>
          <p:cNvPr id="6146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4926061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12" y="2895601"/>
            <a:ext cx="374197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20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152401"/>
            <a:ext cx="5562600" cy="3962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To‘g‘ri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tezligi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bilan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teskari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tezligi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tenglashgan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holat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+mn-lt"/>
              </a:rPr>
            </a:br>
            <a:r>
              <a:rPr lang="en-US" sz="3600" b="1" i="1" dirty="0" err="1">
                <a:solidFill>
                  <a:srgbClr val="0070C0"/>
                </a:solidFill>
                <a:latin typeface="+mn-lt"/>
              </a:rPr>
              <a:t>kimyoviy</a:t>
            </a:r>
            <a:r>
              <a:rPr lang="en-US" sz="36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latin typeface="+mn-lt"/>
              </a:rPr>
              <a:t>muvozanat</a:t>
            </a:r>
            <a:r>
              <a:rPr lang="en-US" sz="3600" b="1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deb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ataladi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.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u1 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—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to‘g‘ri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tezligi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u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2 —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teskari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3600" b="1" i="1" dirty="0">
                <a:solidFill>
                  <a:srgbClr val="C00000"/>
                </a:solidFill>
                <a:latin typeface="+mn-lt"/>
              </a:rPr>
            </a:b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reaksiya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n-lt"/>
              </a:rPr>
              <a:t>tezligi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 (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u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1= </a:t>
            </a:r>
            <a:r>
              <a:rPr lang="en-US" sz="3600" b="1" dirty="0">
                <a:solidFill>
                  <a:srgbClr val="C00000"/>
                </a:solidFill>
                <a:latin typeface="+mn-lt"/>
              </a:rPr>
              <a:t>u</a:t>
            </a:r>
            <a:r>
              <a:rPr lang="en-US" sz="3600" b="1" i="1" dirty="0">
                <a:solidFill>
                  <a:srgbClr val="C00000"/>
                </a:solidFill>
                <a:latin typeface="+mn-lt"/>
              </a:rPr>
              <a:t>2 </a:t>
            </a:r>
            <a:r>
              <a:rPr lang="en-US" b="1" i="1" dirty="0">
                <a:solidFill>
                  <a:srgbClr val="C00000"/>
                </a:solidFill>
                <a:latin typeface="+mn-lt"/>
              </a:rPr>
              <a:t>).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170" name="Picture 2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82" y="4253345"/>
            <a:ext cx="3195550" cy="23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2695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Chemical reac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0978" y="4267200"/>
            <a:ext cx="4158622" cy="23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278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376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Kimyoviy muvozanat</vt:lpstr>
      <vt:lpstr>Reja:</vt:lpstr>
      <vt:lpstr>Qaytmas reaksiyalar faqat reaksiya mahsulotlarining hosil bo‘lishi tomonga boradi.</vt:lpstr>
      <vt:lpstr>Qaytar reaksiyalarda esa kimyoviy jarayon qarama-qarshi tomonga sodir bo‘ladi. </vt:lpstr>
      <vt:lpstr>Ya’ni, avval reaksiya mahsulotlari va ayni daqiqada reaksiya mahsulotlaridan dastlabki moddalar ham hosil bo‘ladi.</vt:lpstr>
      <vt:lpstr>Ayni bir sharoitda qarama-qarshi tomonga boradigan reaksiyalar qaytar reaksiyalar deyiladi. SO2 + H2O H2SO3</vt:lpstr>
      <vt:lpstr>Chapdan o‘ngga boradigan reaksiya to‘g‘ri reaksiya, o‘ngdan chapga boradigan reaksiya teskari reaksiya deb ataladi.</vt:lpstr>
      <vt:lpstr>Qaytar kimyoviy reaksiyalarda dastlabki moddalar sarflanib, ularning eritmadagi konsentratsiyasi kamayib boradi, natijada to‘g‘ri reaksiyaning tezligi susayadi.</vt:lpstr>
      <vt:lpstr>To‘g‘ri reaksiya tezligi bilan teskari reaksiya tezligi tenglashgan holat kimyoviy muvozanat deb ataladi. u1 — to‘g‘ri reaksiya tezligi, u2 — teskari reaksiya tezligi (u1= u2 ).</vt:lpstr>
      <vt:lpstr>Kimyoviy muvozanat paytida reaksiya mahsulotlaridan nechta molekula hosil bo‘lsa, shuncha molekula ajralib turadi.</vt:lpstr>
      <vt:lpstr>Bosim, harorat va moddalar konsentratsiyasi o‘zgarishi bilan kimyoviy muvozanatni siljitish mumkin. Katalizator kimyoviy muvozanatni siljitmaydi.</vt:lpstr>
      <vt:lpstr>Le shatelye prinsipi</vt:lpstr>
      <vt:lpstr>Haroratning ta’siri:</vt:lpstr>
      <vt:lpstr>Bosimning ta’siri (gazlarga ta’luqli):</vt:lpstr>
      <vt:lpstr>Reaksiya tenglamasi asosidagi hisoblashlardan ko‘rinib turibdiki, to‘g‘ri reaksiyada hajm kamayadi. Demak, bosim oshirilishi to‘g‘ri reaksiyani tezlashtiradi.</vt:lpstr>
      <vt:lpstr>Konsentrasiyaning ta’siri</vt:lpstr>
      <vt:lpstr>Kimyoviy muvozanatda turgan reaksiyadagi moddalardan birining konsentratsiyasi ortsa shu modda sarflanadigan tomonga muvozanat siljiydi.</vt:lpstr>
      <vt:lpstr>Masalan, kimyoviy muvozanatda turgan CO2 + H2 H2O + CO reaktsion muhitdagi CO2 ning konsentratsiyasi orttirilsa muvozanat to‘g‘ri reaksiya tomonga siljiydi, CO ning konsentratsiyasi ortsa, muvozanat teskari tomonga siljiydi.</vt:lpstr>
      <vt:lpstr>Katalizatorning ta’siri:</vt:lpstr>
      <vt:lpstr>MUSTAHKAMLASH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Company;arxiv.uz</dc:creator>
  <cp:lastModifiedBy>User</cp:lastModifiedBy>
  <cp:revision>26</cp:revision>
  <dcterms:created xsi:type="dcterms:W3CDTF">2013-12-25T12:45:28Z</dcterms:created>
  <dcterms:modified xsi:type="dcterms:W3CDTF">2020-12-03T10:55:32Z</dcterms:modified>
</cp:coreProperties>
</file>