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84" r:id="rId1"/>
  </p:sldMasterIdLst>
  <p:notesMasterIdLst>
    <p:notesMasterId r:id="rId18"/>
  </p:notesMasterIdLst>
  <p:sldIdLst>
    <p:sldId id="279" r:id="rId2"/>
    <p:sldId id="262" r:id="rId3"/>
    <p:sldId id="258" r:id="rId4"/>
    <p:sldId id="259" r:id="rId5"/>
    <p:sldId id="263" r:id="rId6"/>
    <p:sldId id="264" r:id="rId7"/>
    <p:sldId id="283" r:id="rId8"/>
    <p:sldId id="284" r:id="rId9"/>
    <p:sldId id="265" r:id="rId10"/>
    <p:sldId id="267" r:id="rId11"/>
    <p:sldId id="268" r:id="rId12"/>
    <p:sldId id="269" r:id="rId13"/>
    <p:sldId id="271" r:id="rId14"/>
    <p:sldId id="282" r:id="rId15"/>
    <p:sldId id="277" r:id="rId16"/>
    <p:sldId id="278" r:id="rId17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1B32"/>
    <a:srgbClr val="9F9F21"/>
    <a:srgbClr val="B1ED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4" autoAdjust="0"/>
    <p:restoredTop sz="94624" autoAdjust="0"/>
  </p:normalViewPr>
  <p:slideViewPr>
    <p:cSldViewPr>
      <p:cViewPr varScale="1">
        <p:scale>
          <a:sx n="68" d="100"/>
          <a:sy n="68" d="100"/>
        </p:scale>
        <p:origin x="144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B1B3080-AF38-46E0-9CCF-3D05A111C9B4}" type="datetimeFigureOut">
              <a:rPr lang="ru-RU"/>
              <a:pPr>
                <a:defRPr/>
              </a:pPr>
              <a:t>18.11.2024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C9F5852B-62DC-4D79-80B3-F876CBFDD1C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/>
          </a:p>
        </p:txBody>
      </p:sp>
      <p:sp>
        <p:nvSpPr>
          <p:cNvPr id="1331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032BB916-ABF3-4234-9EC9-40D0AC6F8710}" type="slidenum">
              <a:rPr lang="ru-RU" altLang="ru-RU" smtClean="0">
                <a:latin typeface="Calibri" panose="020F0502020204030204" pitchFamily="34" charset="0"/>
              </a:rPr>
              <a:pPr/>
              <a:t>3</a:t>
            </a:fld>
            <a:endParaRPr lang="ru-RU" altLang="ru-RU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9F5852B-62DC-4D79-80B3-F876CBFDD1CE}" type="slidenum">
              <a:rPr lang="ru-RU" altLang="ru-RU" smtClean="0"/>
              <a:pPr>
                <a:defRPr/>
              </a:pPr>
              <a:t>6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437260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9F5852B-62DC-4D79-80B3-F876CBFDD1CE}" type="slidenum">
              <a:rPr lang="ru-RU" altLang="ru-RU" smtClean="0"/>
              <a:pPr>
                <a:defRPr/>
              </a:pPr>
              <a:t>7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206160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9F5852B-62DC-4D79-80B3-F876CBFDD1CE}" type="slidenum">
              <a:rPr lang="ru-RU" altLang="ru-RU" smtClean="0"/>
              <a:pPr>
                <a:defRPr/>
              </a:pPr>
              <a:t>8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666081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9F5852B-62DC-4D79-80B3-F876CBFDD1CE}" type="slidenum">
              <a:rPr lang="ru-RU" altLang="ru-RU" smtClean="0"/>
              <a:pPr>
                <a:defRPr/>
              </a:pPr>
              <a:t>10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975429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9F5852B-62DC-4D79-80B3-F876CBFDD1CE}" type="slidenum">
              <a:rPr lang="ru-RU" altLang="ru-RU" smtClean="0"/>
              <a:pPr>
                <a:defRPr/>
              </a:pPr>
              <a:t>11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824446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Relationship Id="rId4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ый треугольник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Группа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Полилиния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7" name="Полилиния 18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/>
              <a:gdLst>
                <a:gd name="T0" fmla="*/ 0 w 5760"/>
                <a:gd name="T1" fmla="*/ 0 h 528"/>
                <a:gd name="T2" fmla="*/ 2147483646 w 5760"/>
                <a:gd name="T3" fmla="*/ 0 h 528"/>
                <a:gd name="T4" fmla="*/ 2147483646 w 5760"/>
                <a:gd name="T5" fmla="*/ 2147483646 h 528"/>
                <a:gd name="T6" fmla="*/ 2147483646 w 5760"/>
                <a:gd name="T7" fmla="*/ 0 h 52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60"/>
                <a:gd name="T13" fmla="*/ 0 h 528"/>
                <a:gd name="T14" fmla="*/ 5760 w 5760"/>
                <a:gd name="T15" fmla="*/ 528 h 52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 algn="ctr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10" name="Прямая соединительная линия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11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35A0BE8C-0930-47E6-B15B-FA273C79851A}" type="datetimeFigureOut">
              <a:rPr lang="ru-RU"/>
              <a:pPr>
                <a:defRPr/>
              </a:pPr>
              <a:t>18.11.2024</a:t>
            </a:fld>
            <a:endParaRPr lang="ru-RU"/>
          </a:p>
        </p:txBody>
      </p:sp>
      <p:sp>
        <p:nvSpPr>
          <p:cNvPr id="12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146E8573-87A0-42B7-99E1-7BBF3C84DED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030365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4C035F-2DF0-46C0-A60F-BF8461B78AC6}" type="datetimeFigureOut">
              <a:rPr lang="ru-RU"/>
              <a:pPr>
                <a:defRPr/>
              </a:pPr>
              <a:t>18.11.2024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7B4029-D678-482D-97F7-51355637568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539752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079774-AE1E-4960-8981-D03A191F1262}" type="datetimeFigureOut">
              <a:rPr lang="ru-RU"/>
              <a:pPr>
                <a:defRPr/>
              </a:pPr>
              <a:t>18.11.2024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17C4B0-F6E7-4E4C-8D29-6CE233E1583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983605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4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8623B3-4185-4E1E-89FD-52FFB7CD8798}" type="datetimeFigureOut">
              <a:rPr lang="ru-RU"/>
              <a:pPr>
                <a:defRPr/>
              </a:pPr>
              <a:t>18.11.2024</a:t>
            </a:fld>
            <a:endParaRPr lang="ru-RU"/>
          </a:p>
        </p:txBody>
      </p:sp>
      <p:sp>
        <p:nvSpPr>
          <p:cNvPr id="5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B4A4E9-DB69-4898-A794-F9E0332908B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283134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ашивка 10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Нашивка 15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3D9366-3752-47AD-8224-4945E455ECA0}" type="datetimeFigureOut">
              <a:rPr lang="ru-RU"/>
              <a:pPr>
                <a:defRPr/>
              </a:pPr>
              <a:t>18.11.2024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734E23-08F3-48A9-8BAF-281A0BE462A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4260041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6C0637-04CE-4959-A995-7440EE2B7295}" type="datetimeFigureOut">
              <a:rPr lang="ru-RU"/>
              <a:pPr>
                <a:defRPr/>
              </a:pPr>
              <a:t>18.11.2024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70A670-3782-4090-AD14-B74DF62D2FF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6931563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7409F7-ADA0-48DE-AC6B-B92F3E43A13A}" type="datetimeFigureOut">
              <a:rPr lang="ru-RU"/>
              <a:pPr>
                <a:defRPr/>
              </a:pPr>
              <a:t>18.11.2024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3AC828-6A40-4BD8-AB0D-004F5FEEF27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734058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1836A5-889D-42E5-9A79-8D58A174E40B}" type="datetimeFigureOut">
              <a:rPr lang="ru-RU"/>
              <a:pPr>
                <a:defRPr/>
              </a:pPr>
              <a:t>18.11.2024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78CFDF-952C-4CA0-B7D7-5BA7151E6C5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9136877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C095C7-7A73-4B09-B2F0-0704EB45943B}" type="datetimeFigureOut">
              <a:rPr lang="ru-RU"/>
              <a:pPr>
                <a:defRPr/>
              </a:pPr>
              <a:t>18.11.2024</a:t>
            </a:fld>
            <a:endParaRPr lang="ru-RU"/>
          </a:p>
        </p:txBody>
      </p:sp>
      <p:sp>
        <p:nvSpPr>
          <p:cNvPr id="3" name="Нижний колонтитул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7E71E9-822A-474B-97B6-D8B0B47D971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680659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D5AB20-3159-42BE-9A7E-BF24E298E2DA}" type="datetimeFigureOut">
              <a:rPr lang="ru-RU"/>
              <a:pPr>
                <a:defRPr/>
              </a:pPr>
              <a:t>18.11.2024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972B51-0163-4433-A553-64F5BD6E34B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643615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лилиния 4"/>
          <p:cNvSpPr>
            <a:spLocks/>
          </p:cNvSpPr>
          <p:nvPr/>
        </p:nvSpPr>
        <p:spPr bwMode="auto">
          <a:xfrm>
            <a:off x="715963" y="5002213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Полилиния 15"/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/>
            <a:gdLst>
              <a:gd name="T0" fmla="*/ 0 w 5760"/>
              <a:gd name="T1" fmla="*/ 0 h 528"/>
              <a:gd name="T2" fmla="*/ 2147483646 w 5760"/>
              <a:gd name="T3" fmla="*/ 0 h 528"/>
              <a:gd name="T4" fmla="*/ 2147483646 w 5760"/>
              <a:gd name="T5" fmla="*/ 2147483646 h 528"/>
              <a:gd name="T6" fmla="*/ 2147483646 w 5760"/>
              <a:gd name="T7" fmla="*/ 0 h 528"/>
              <a:gd name="T8" fmla="*/ 0 60000 65536"/>
              <a:gd name="T9" fmla="*/ 0 60000 65536"/>
              <a:gd name="T10" fmla="*/ 0 60000 65536"/>
              <a:gd name="T11" fmla="*/ 0 60000 65536"/>
              <a:gd name="T12" fmla="*/ 0 w 5760"/>
              <a:gd name="T13" fmla="*/ 0 h 528"/>
              <a:gd name="T14" fmla="*/ 5760 w 5760"/>
              <a:gd name="T15" fmla="*/ 528 h 52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7" name="Прямоугольный треугольник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4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Нашивка 19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Нашивка 20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ru-RU" noProof="0"/>
              <a:t>Вставка рисунка</a:t>
            </a:r>
            <a:endParaRPr lang="en-US" noProof="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1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BDE40B20-5288-4583-B9D9-ECBF8BB840E5}" type="datetimeFigureOut">
              <a:rPr lang="ru-RU"/>
              <a:pPr>
                <a:defRPr/>
              </a:pPr>
              <a:t>18.11.2024</a:t>
            </a:fld>
            <a:endParaRPr lang="ru-RU"/>
          </a:p>
        </p:txBody>
      </p:sp>
      <p:sp>
        <p:nvSpPr>
          <p:cNvPr id="12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3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6E1313-AD71-4201-87AD-2A2091573D5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4575890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5963" y="5002213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7" name="Полилиния 11"/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/>
            <a:gdLst>
              <a:gd name="T0" fmla="*/ 0 w 5760"/>
              <a:gd name="T1" fmla="*/ 0 h 528"/>
              <a:gd name="T2" fmla="*/ 2147483646 w 5760"/>
              <a:gd name="T3" fmla="*/ 0 h 528"/>
              <a:gd name="T4" fmla="*/ 2147483646 w 5760"/>
              <a:gd name="T5" fmla="*/ 2147483646 h 528"/>
              <a:gd name="T6" fmla="*/ 2147483646 w 5760"/>
              <a:gd name="T7" fmla="*/ 0 h 528"/>
              <a:gd name="T8" fmla="*/ 0 60000 65536"/>
              <a:gd name="T9" fmla="*/ 0 60000 65536"/>
              <a:gd name="T10" fmla="*/ 0 60000 65536"/>
              <a:gd name="T11" fmla="*/ 0 60000 65536"/>
              <a:gd name="T12" fmla="*/ 0 w 5760"/>
              <a:gd name="T13" fmla="*/ 0 h 528"/>
              <a:gd name="T14" fmla="*/ 5760 w 5760"/>
              <a:gd name="T15" fmla="*/ 528 h 52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1033" name="Текст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  <a:endParaRPr lang="en-US" altLang="ru-RU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FDE408AA-FD14-4A2B-9A71-8D8EBF57A525}" type="datetimeFigureOut">
              <a:rPr lang="ru-RU"/>
              <a:pPr>
                <a:defRPr/>
              </a:pPr>
              <a:t>18.11.2024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latin typeface="Lucida Sans Unicode" panose="020B0602030504020204" pitchFamily="34" charset="0"/>
              </a:defRPr>
            </a:lvl1pPr>
          </a:lstStyle>
          <a:p>
            <a:pPr>
              <a:defRPr/>
            </a:pPr>
            <a:fld id="{6A129EEE-C152-4D66-9B2D-A08BE0B75EA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97" r:id="rId1"/>
    <p:sldLayoutId id="2147484093" r:id="rId2"/>
    <p:sldLayoutId id="2147484098" r:id="rId3"/>
    <p:sldLayoutId id="2147484099" r:id="rId4"/>
    <p:sldLayoutId id="2147484100" r:id="rId5"/>
    <p:sldLayoutId id="2147484101" r:id="rId6"/>
    <p:sldLayoutId id="2147484094" r:id="rId7"/>
    <p:sldLayoutId id="2147484102" r:id="rId8"/>
    <p:sldLayoutId id="2147484103" r:id="rId9"/>
    <p:sldLayoutId id="2147484095" r:id="rId10"/>
    <p:sldLayoutId id="2147484096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anose="020B0602030504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anose="020B0602030504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anose="020B0602030504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anose="020B0602030504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anose="020B0602030504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anose="020B0602030504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anose="020B0602030504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anose="020B0602030504020204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anose="05040102010807070707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anose="020B0604030504040204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anose="05020102010507070707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anose="05020102010507070707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anose="05020102010507070707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7" Type="http://schemas.openxmlformats.org/officeDocument/2006/relationships/image" Target="../media/image3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9.png"/><Relationship Id="rId5" Type="http://schemas.openxmlformats.org/officeDocument/2006/relationships/image" Target="../media/image28.png"/><Relationship Id="rId4" Type="http://schemas.openxmlformats.org/officeDocument/2006/relationships/image" Target="../media/image27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profi.ru/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11" Type="http://schemas.openxmlformats.org/officeDocument/2006/relationships/image" Target="../media/image16.wmf"/><Relationship Id="rId5" Type="http://schemas.openxmlformats.org/officeDocument/2006/relationships/image" Target="../media/image12.png"/><Relationship Id="rId10" Type="http://schemas.openxmlformats.org/officeDocument/2006/relationships/oleObject" Target="../embeddings/oleObject1.bin"/><Relationship Id="rId4" Type="http://schemas.openxmlformats.org/officeDocument/2006/relationships/image" Target="../media/image11.png"/><Relationship Id="rId9" Type="http://schemas.openxmlformats.org/officeDocument/2006/relationships/image" Target="../media/image1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jpeg"/><Relationship Id="rId4" Type="http://schemas.openxmlformats.org/officeDocument/2006/relationships/image" Target="../media/image18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7" Type="http://schemas.openxmlformats.org/officeDocument/2006/relationships/image" Target="../media/image24.png"/><Relationship Id="rId2" Type="http://schemas.openxmlformats.org/officeDocument/2006/relationships/oleObject" Target="../embeddings/oleObject2.bin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png"/><Relationship Id="rId5" Type="http://schemas.openxmlformats.org/officeDocument/2006/relationships/image" Target="../media/image22.wmf"/><Relationship Id="rId4" Type="http://schemas.openxmlformats.org/officeDocument/2006/relationships/oleObject" Target="../embeddings/oleObject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Рисунок 3" descr="photo_2020-10-05_12-17-47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313" y="214313"/>
            <a:ext cx="3267075" cy="3267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Скругленный прямоугольник 4"/>
          <p:cNvSpPr/>
          <p:nvPr/>
        </p:nvSpPr>
        <p:spPr>
          <a:xfrm>
            <a:off x="4000500" y="500063"/>
            <a:ext cx="4857750" cy="2928937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dirty="0">
                <a:solidFill>
                  <a:srgbClr val="A51B32"/>
                </a:solidFill>
              </a:rPr>
              <a:t>TOSHKENT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dirty="0">
                <a:solidFill>
                  <a:srgbClr val="A51B32"/>
                </a:solidFill>
              </a:rPr>
              <a:t>KIMYO-TEXNOLOGIYA INSTITUTI SHAHRISABZ FILIALI</a:t>
            </a:r>
            <a:endParaRPr lang="ru-RU" sz="3200" dirty="0">
              <a:solidFill>
                <a:srgbClr val="A51B32"/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714375" y="3714750"/>
            <a:ext cx="8072438" cy="292893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400" b="1" dirty="0"/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b="1" dirty="0" err="1"/>
              <a:t>Mavzu</a:t>
            </a:r>
            <a:r>
              <a:rPr lang="en-US" sz="2800" b="1" dirty="0"/>
              <a:t>-</a:t>
            </a:r>
            <a:r>
              <a:rPr lang="uz-Cyrl-UZ" sz="2800" b="1" dirty="0"/>
              <a:t>10</a:t>
            </a:r>
            <a:r>
              <a:rPr lang="en-US" sz="2800" b="1" dirty="0"/>
              <a:t>. </a:t>
            </a:r>
            <a:r>
              <a:rPr lang="en-US" sz="2800" b="1" dirty="0" err="1"/>
              <a:t>Funksiya</a:t>
            </a:r>
            <a:r>
              <a:rPr lang="en-US" sz="2800" b="1" dirty="0"/>
              <a:t> </a:t>
            </a:r>
            <a:r>
              <a:rPr lang="en-US" sz="2800" b="1" dirty="0" err="1"/>
              <a:t>haqida</a:t>
            </a:r>
            <a:r>
              <a:rPr lang="en-US" sz="2800" b="1" dirty="0"/>
              <a:t> </a:t>
            </a:r>
            <a:r>
              <a:rPr lang="en-US" sz="2800" b="1" dirty="0" err="1"/>
              <a:t>tushuncha</a:t>
            </a:r>
            <a:r>
              <a:rPr lang="en-US" sz="2800" b="1" dirty="0"/>
              <a:t>. </a:t>
            </a:r>
            <a:r>
              <a:rPr lang="en-US" sz="2800" b="1" dirty="0" err="1"/>
              <a:t>Funksiyaning</a:t>
            </a:r>
            <a:r>
              <a:rPr lang="en-US" sz="2800" b="1" dirty="0"/>
              <a:t> </a:t>
            </a:r>
            <a:r>
              <a:rPr lang="en-US" sz="2800" b="1" dirty="0" err="1"/>
              <a:t>berilish</a:t>
            </a:r>
            <a:r>
              <a:rPr lang="en-US" sz="2800" b="1" dirty="0"/>
              <a:t> </a:t>
            </a:r>
            <a:r>
              <a:rPr lang="en-US" sz="2800" b="1" dirty="0" err="1"/>
              <a:t>usullari</a:t>
            </a:r>
            <a:r>
              <a:rPr lang="en-US" sz="2800" b="1" dirty="0"/>
              <a:t>. </a:t>
            </a:r>
            <a:r>
              <a:rPr lang="en-US" sz="2800" b="1" dirty="0" err="1"/>
              <a:t>Elementar</a:t>
            </a:r>
            <a:r>
              <a:rPr lang="en-US" sz="2800" b="1" dirty="0"/>
              <a:t> </a:t>
            </a:r>
            <a:r>
              <a:rPr lang="en-US" sz="2800" b="1" dirty="0" err="1"/>
              <a:t>funksiyalar</a:t>
            </a:r>
            <a:r>
              <a:rPr lang="en-US" sz="2800" b="1" dirty="0"/>
              <a:t>. </a:t>
            </a:r>
            <a:r>
              <a:rPr lang="en-US" sz="2800" b="1" dirty="0" err="1"/>
              <a:t>Parametrik</a:t>
            </a:r>
            <a:r>
              <a:rPr lang="en-US" sz="2800" b="1" dirty="0"/>
              <a:t>, </a:t>
            </a:r>
            <a:r>
              <a:rPr lang="en-US" sz="2800" b="1" dirty="0" err="1"/>
              <a:t>oshkormas</a:t>
            </a:r>
            <a:r>
              <a:rPr lang="en-US" sz="2800" b="1" dirty="0"/>
              <a:t>  </a:t>
            </a:r>
            <a:r>
              <a:rPr lang="en-US" sz="2800" b="1" dirty="0" err="1"/>
              <a:t>va</a:t>
            </a:r>
            <a:r>
              <a:rPr lang="en-US" sz="2800" b="1" dirty="0"/>
              <a:t>   </a:t>
            </a:r>
            <a:r>
              <a:rPr lang="en-US" sz="2800" b="1" dirty="0" err="1"/>
              <a:t>transendent</a:t>
            </a:r>
            <a:r>
              <a:rPr lang="en-US" sz="2800" b="1" dirty="0"/>
              <a:t> </a:t>
            </a:r>
            <a:r>
              <a:rPr lang="en-US" sz="2800" b="1" dirty="0" err="1"/>
              <a:t>ko’rinishdagi</a:t>
            </a:r>
            <a:r>
              <a:rPr lang="en-US" sz="2800" b="1" dirty="0"/>
              <a:t> </a:t>
            </a:r>
            <a:r>
              <a:rPr lang="en-US" sz="2800" b="1" dirty="0" err="1"/>
              <a:t>funksiyalar</a:t>
            </a:r>
            <a:endParaRPr lang="ru-RU" sz="28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323528" y="188640"/>
            <a:ext cx="8568952" cy="64807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u="dottedHeavy"/>
              <a:t>Ko'rsatkichli funksiya</a:t>
            </a:r>
            <a:endParaRPr lang="ru-RU" dirty="0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323528" y="836712"/>
            <a:ext cx="8568952" cy="316835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23528" y="4509120"/>
            <a:ext cx="8424936" cy="18002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dirty="0"/>
              <a:t>   </a:t>
            </a: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1560" y="1124744"/>
            <a:ext cx="8064896" cy="720080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1560" y="1871662"/>
            <a:ext cx="8064896" cy="4293642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395536" y="260648"/>
            <a:ext cx="8496944" cy="72008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z-Latn-UZ" b="1" u="dottedHeavy"/>
              <a:t>Logarifmik funksiya va uning asosiy xossalari</a:t>
            </a:r>
            <a:endParaRPr lang="ru-RU" b="1" dirty="0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395536" y="976463"/>
            <a:ext cx="8496944" cy="868361"/>
          </a:xfrm>
          <a:prstGeom prst="round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dirty="0"/>
              <a:t>                     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95536" y="2132855"/>
            <a:ext cx="8291264" cy="1584175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31540" y="4041068"/>
            <a:ext cx="8219256" cy="864096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b="1" dirty="0"/>
              <a:t>              </a:t>
            </a:r>
            <a:endParaRPr lang="ru-RU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529208" y="5013176"/>
            <a:ext cx="8219256" cy="172819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12" name="Объект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85802851"/>
              </p:ext>
            </p:extLst>
          </p:nvPr>
        </p:nvGraphicFramePr>
        <p:xfrm>
          <a:off x="4394200" y="236220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914400" imgH="198720" progId="Equation.DSMT4">
                  <p:embed/>
                </p:oleObj>
              </mc:Choice>
              <mc:Fallback>
                <p:oleObj name="Equation" r:id="rId3" imgW="914400" imgH="1987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394200" y="2362200"/>
                        <a:ext cx="914400" cy="1984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6" name="Рисунок 1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1520" y="868451"/>
            <a:ext cx="8640960" cy="809298"/>
          </a:xfrm>
          <a:prstGeom prst="rect">
            <a:avLst/>
          </a:prstGeom>
        </p:spPr>
      </p:pic>
      <p:pic>
        <p:nvPicPr>
          <p:cNvPr id="17" name="Рисунок 1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51520" y="1677749"/>
            <a:ext cx="8640960" cy="2988333"/>
          </a:xfrm>
          <a:prstGeom prst="rect">
            <a:avLst/>
          </a:prstGeom>
        </p:spPr>
      </p:pic>
      <p:pic>
        <p:nvPicPr>
          <p:cNvPr id="18" name="Рисунок 1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187624" y="4774093"/>
            <a:ext cx="6408712" cy="2276872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251520" y="332656"/>
            <a:ext cx="8640960" cy="64807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u="dottedHeavy" dirty="0" err="1"/>
              <a:t>Mustahkamlash</a:t>
            </a:r>
            <a:r>
              <a:rPr lang="en-US" u="dottedHeavy" dirty="0"/>
              <a:t> </a:t>
            </a:r>
            <a:r>
              <a:rPr lang="en-US" u="dottedHeavy" dirty="0" err="1"/>
              <a:t>uchun</a:t>
            </a:r>
            <a:r>
              <a:rPr lang="en-US" u="dottedHeavy" dirty="0"/>
              <a:t> </a:t>
            </a:r>
            <a:r>
              <a:rPr lang="en-US" u="dottedHeavy" dirty="0" err="1"/>
              <a:t>misollar</a:t>
            </a:r>
            <a:endParaRPr lang="ru-RU" dirty="0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251520" y="1124744"/>
            <a:ext cx="8496944" cy="201622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/>
              <a:t> </a:t>
            </a:r>
            <a:endParaRPr lang="ru-RU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51520" y="3212976"/>
            <a:ext cx="8424936" cy="3024336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/>
              <a:t>    </a:t>
            </a:r>
            <a:endParaRPr lang="ru-RU" dirty="0"/>
          </a:p>
        </p:txBody>
      </p:sp>
      <p:pic>
        <p:nvPicPr>
          <p:cNvPr id="31" name="Рисунок 3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7584" y="1124744"/>
            <a:ext cx="7056784" cy="2016224"/>
          </a:xfrm>
          <a:prstGeom prst="rect">
            <a:avLst/>
          </a:prstGeom>
        </p:spPr>
      </p:pic>
      <p:pic>
        <p:nvPicPr>
          <p:cNvPr id="32" name="Рисунок 3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7584" y="3356992"/>
            <a:ext cx="7128792" cy="2736304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323528" y="174785"/>
            <a:ext cx="8496944" cy="3182207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323528" y="3501008"/>
            <a:ext cx="8496944" cy="3024336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dirty="0"/>
              <a:t>                              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5617" y="183524"/>
            <a:ext cx="6840760" cy="310146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5617" y="3501008"/>
            <a:ext cx="6984775" cy="3024336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467544" y="332656"/>
            <a:ext cx="8280920" cy="72008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u="sng"/>
              <a:t>Transendent funksiyalar </a:t>
            </a:r>
            <a:endParaRPr lang="ru-RU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51736" y="1158691"/>
            <a:ext cx="8280920" cy="201387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  </a:t>
            </a:r>
            <a:endParaRPr lang="ru-RU" dirty="0"/>
          </a:p>
        </p:txBody>
      </p:sp>
      <p:sp>
        <p:nvSpPr>
          <p:cNvPr id="21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3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5" name="Rectangle 20"/>
          <p:cNvSpPr>
            <a:spLocks noChangeArrowheads="1"/>
          </p:cNvSpPr>
          <p:nvPr/>
        </p:nvSpPr>
        <p:spPr bwMode="auto">
          <a:xfrm>
            <a:off x="0" y="1412776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448562" y="3244573"/>
            <a:ext cx="8208912" cy="8325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err="1"/>
              <a:t>Takrorlash</a:t>
            </a:r>
            <a:r>
              <a:rPr lang="en-US" sz="2800" dirty="0"/>
              <a:t> </a:t>
            </a:r>
            <a:r>
              <a:rPr lang="en-US" sz="2800" dirty="0" err="1"/>
              <a:t>uchun</a:t>
            </a:r>
            <a:r>
              <a:rPr lang="en-US" sz="2800" dirty="0"/>
              <a:t> </a:t>
            </a:r>
            <a:r>
              <a:rPr lang="en-US" sz="2800" dirty="0" err="1"/>
              <a:t>savollar</a:t>
            </a:r>
            <a:r>
              <a:rPr lang="en-US" sz="2800" dirty="0"/>
              <a:t>:</a:t>
            </a:r>
            <a:endParaRPr lang="ru-RU" sz="2800" dirty="0"/>
          </a:p>
        </p:txBody>
      </p:sp>
      <p:sp>
        <p:nvSpPr>
          <p:cNvPr id="28" name="Rectangle 2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467544" y="4149081"/>
            <a:ext cx="8280920" cy="1872208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en-US" sz="2400" dirty="0"/>
              <a:t>1) </a:t>
            </a:r>
            <a:r>
              <a:rPr lang="en-US" sz="2400" dirty="0" err="1"/>
              <a:t>Funksiyaga</a:t>
            </a:r>
            <a:r>
              <a:rPr lang="en-US" sz="2400" dirty="0"/>
              <a:t> </a:t>
            </a:r>
            <a:r>
              <a:rPr lang="en-US" sz="2400" dirty="0" err="1"/>
              <a:t>ta’rif</a:t>
            </a:r>
            <a:r>
              <a:rPr lang="en-US" sz="2400" dirty="0"/>
              <a:t> </a:t>
            </a:r>
            <a:r>
              <a:rPr lang="en-US" sz="2400" dirty="0" err="1"/>
              <a:t>bering</a:t>
            </a:r>
            <a:r>
              <a:rPr lang="en-US" sz="2400" dirty="0"/>
              <a:t>.</a:t>
            </a:r>
            <a:endParaRPr lang="ru-RU" sz="2400" dirty="0"/>
          </a:p>
          <a:p>
            <a:pPr lvl="0"/>
            <a:r>
              <a:rPr lang="en-US" sz="2400" dirty="0"/>
              <a:t>2) </a:t>
            </a:r>
            <a:r>
              <a:rPr lang="en-US" sz="2400" dirty="0" err="1"/>
              <a:t>Funksiyaning</a:t>
            </a:r>
            <a:r>
              <a:rPr lang="en-US" sz="2400" dirty="0"/>
              <a:t> </a:t>
            </a:r>
            <a:r>
              <a:rPr lang="en-US" sz="2400" dirty="0" err="1"/>
              <a:t>parametrik</a:t>
            </a:r>
            <a:r>
              <a:rPr lang="en-US" sz="2400" dirty="0"/>
              <a:t> </a:t>
            </a:r>
            <a:r>
              <a:rPr lang="en-US" sz="2400" dirty="0" err="1"/>
              <a:t>ko’rinishi</a:t>
            </a:r>
            <a:r>
              <a:rPr lang="en-US" sz="2400" dirty="0"/>
              <a:t>.</a:t>
            </a:r>
            <a:endParaRPr lang="ru-RU" sz="2400" dirty="0"/>
          </a:p>
          <a:p>
            <a:pPr lvl="0"/>
            <a:r>
              <a:rPr lang="en-US" sz="2400" dirty="0"/>
              <a:t>3) </a:t>
            </a:r>
            <a:r>
              <a:rPr lang="en-US" sz="2400" dirty="0" err="1"/>
              <a:t>Oshkormas</a:t>
            </a:r>
            <a:r>
              <a:rPr lang="en-US" sz="2400" dirty="0"/>
              <a:t> </a:t>
            </a:r>
            <a:r>
              <a:rPr lang="en-US" sz="2400" dirty="0" err="1"/>
              <a:t>ko’rinishadagi</a:t>
            </a:r>
            <a:r>
              <a:rPr lang="en-US" sz="2400" dirty="0"/>
              <a:t> </a:t>
            </a:r>
            <a:r>
              <a:rPr lang="en-US" sz="2400" dirty="0" err="1"/>
              <a:t>funksiyalar</a:t>
            </a:r>
            <a:r>
              <a:rPr lang="en-US" sz="2400" dirty="0"/>
              <a:t>.</a:t>
            </a:r>
            <a:endParaRPr lang="ru-RU" sz="2400" dirty="0"/>
          </a:p>
          <a:p>
            <a:pPr lvl="0"/>
            <a:r>
              <a:rPr lang="en-US" sz="2400" dirty="0"/>
              <a:t>4) </a:t>
            </a:r>
            <a:r>
              <a:rPr lang="en-US" sz="2400" dirty="0" err="1"/>
              <a:t>Transendent</a:t>
            </a:r>
            <a:r>
              <a:rPr lang="en-US" sz="2400" dirty="0"/>
              <a:t> </a:t>
            </a:r>
            <a:r>
              <a:rPr lang="en-US" sz="2400" dirty="0" err="1"/>
              <a:t>funksiyalar</a:t>
            </a:r>
            <a:r>
              <a:rPr lang="en-US" sz="2400" dirty="0"/>
              <a:t>.</a:t>
            </a:r>
            <a:endParaRPr lang="ru-RU" sz="2400" dirty="0"/>
          </a:p>
        </p:txBody>
      </p:sp>
      <p:sp>
        <p:nvSpPr>
          <p:cNvPr id="31" name="Rectangle 2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3" name="Rectangle 2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5" name="Rectangle 3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8" name="Rectangle 4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0" name="Rectangle 4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2" name="Rectangle 4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5" name="Rectangle 4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7" name="Rectangle 4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9" name="Rectangle 5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51" name="Rectangle 5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22" name="Рисунок 2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544" y="1484784"/>
            <a:ext cx="8244914" cy="15777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984909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857250" y="428625"/>
            <a:ext cx="7786688" cy="64293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err="1"/>
              <a:t>Foydlanilgan</a:t>
            </a:r>
            <a:r>
              <a:rPr lang="en-US" dirty="0"/>
              <a:t> </a:t>
            </a:r>
            <a:r>
              <a:rPr lang="en-US" dirty="0" err="1"/>
              <a:t>adabiyotlar</a:t>
            </a:r>
            <a:r>
              <a:rPr lang="en-US" dirty="0"/>
              <a:t> </a:t>
            </a:r>
            <a:endParaRPr lang="ru-RU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857250" y="1643063"/>
            <a:ext cx="7715250" cy="785812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1. </a:t>
            </a:r>
            <a:r>
              <a:rPr lang="en-US" dirty="0" err="1"/>
              <a:t>Oliy</a:t>
            </a:r>
            <a:r>
              <a:rPr lang="en-US" dirty="0"/>
              <a:t> </a:t>
            </a:r>
            <a:r>
              <a:rPr lang="en-US" dirty="0" err="1"/>
              <a:t>matematika</a:t>
            </a:r>
            <a:r>
              <a:rPr lang="en-US" dirty="0"/>
              <a:t>. (</a:t>
            </a:r>
            <a:r>
              <a:rPr lang="en-US" dirty="0" err="1"/>
              <a:t>Yo.Soatov</a:t>
            </a:r>
            <a:r>
              <a:rPr lang="en-US" dirty="0"/>
              <a:t>) 1996-y. Toshkent.</a:t>
            </a:r>
            <a:endParaRPr lang="ru-RU" dirty="0"/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857250" y="2786063"/>
            <a:ext cx="7786688" cy="85725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2. </a:t>
            </a:r>
            <a:r>
              <a:rPr lang="en-US" dirty="0" err="1"/>
              <a:t>Oliy</a:t>
            </a:r>
            <a:r>
              <a:rPr lang="en-US" dirty="0"/>
              <a:t> </a:t>
            </a:r>
            <a:r>
              <a:rPr lang="en-US" dirty="0" err="1"/>
              <a:t>matematika</a:t>
            </a:r>
            <a:r>
              <a:rPr lang="en-US" dirty="0"/>
              <a:t>. (</a:t>
            </a:r>
            <a:r>
              <a:rPr lang="en-US" dirty="0" err="1"/>
              <a:t>F.Rajabov</a:t>
            </a:r>
            <a:r>
              <a:rPr lang="en-US" dirty="0"/>
              <a:t>) 2007-y. Toshkent.</a:t>
            </a:r>
            <a:endParaRPr lang="ru-RU" dirty="0"/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928688" y="4000500"/>
            <a:ext cx="7715250" cy="85725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3.</a:t>
            </a:r>
            <a:r>
              <a:rPr lang="ru-RU" dirty="0"/>
              <a:t> Курс математического анализа. (Л. Кудрявцев) 1998-г. Москва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000125" y="5214938"/>
            <a:ext cx="7572375" cy="714375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4.</a:t>
            </a:r>
            <a:r>
              <a:rPr lang="en-US" dirty="0">
                <a:hlinkClick r:id="rId2"/>
              </a:rPr>
              <a:t> www.mathprofi.ru</a:t>
            </a:r>
            <a:r>
              <a:rPr lang="en-US" dirty="0"/>
              <a:t> internet </a:t>
            </a:r>
            <a:r>
              <a:rPr lang="en-US" dirty="0" err="1"/>
              <a:t>sayti</a:t>
            </a:r>
            <a:r>
              <a:rPr lang="en-US" dirty="0"/>
              <a:t>.</a:t>
            </a:r>
            <a:endParaRPr lang="ru-RU" dirty="0"/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Блок-схема: знак завершения 3"/>
          <p:cNvSpPr/>
          <p:nvPr/>
        </p:nvSpPr>
        <p:spPr>
          <a:xfrm>
            <a:off x="1214438" y="857250"/>
            <a:ext cx="3357562" cy="1285875"/>
          </a:xfrm>
          <a:prstGeom prst="flowChartTerminator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ETIBORINGIZ</a:t>
            </a:r>
            <a:endParaRPr lang="ru-RU" dirty="0"/>
          </a:p>
        </p:txBody>
      </p:sp>
      <p:sp>
        <p:nvSpPr>
          <p:cNvPr id="5" name="Блок-схема: знак завершения 4"/>
          <p:cNvSpPr/>
          <p:nvPr/>
        </p:nvSpPr>
        <p:spPr>
          <a:xfrm>
            <a:off x="3429000" y="2286000"/>
            <a:ext cx="3429000" cy="1643063"/>
          </a:xfrm>
          <a:prstGeom prst="flowChartTerminator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UCHUN </a:t>
            </a:r>
            <a:endParaRPr lang="ru-RU" dirty="0"/>
          </a:p>
        </p:txBody>
      </p:sp>
      <p:sp>
        <p:nvSpPr>
          <p:cNvPr id="6" name="Блок-схема: знак завершения 5"/>
          <p:cNvSpPr/>
          <p:nvPr/>
        </p:nvSpPr>
        <p:spPr>
          <a:xfrm>
            <a:off x="5214938" y="4143375"/>
            <a:ext cx="3429000" cy="1928813"/>
          </a:xfrm>
          <a:prstGeom prst="flowChartTerminator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RAHMAT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>
          <a:xfrm>
            <a:off x="714375" y="500063"/>
            <a:ext cx="7572375" cy="5357812"/>
          </a:xfrm>
          <a:prstGeom prst="ellipse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r>
              <a:rPr lang="en-US" b="1" dirty="0"/>
              <a:t>                                   </a:t>
            </a:r>
            <a:r>
              <a:rPr lang="en-US" b="1" dirty="0" err="1"/>
              <a:t>Reja</a:t>
            </a:r>
            <a:r>
              <a:rPr lang="en-US" b="1" dirty="0"/>
              <a:t>:</a:t>
            </a:r>
            <a:endParaRPr lang="ru-RU" dirty="0"/>
          </a:p>
          <a:p>
            <a:pPr lvl="0"/>
            <a:r>
              <a:rPr lang="en-US" sz="2400" dirty="0"/>
              <a:t>1. </a:t>
            </a:r>
            <a:r>
              <a:rPr lang="en-US" sz="2400" dirty="0" err="1"/>
              <a:t>Funksiya</a:t>
            </a:r>
            <a:r>
              <a:rPr lang="en-US" sz="2400" dirty="0"/>
              <a:t> </a:t>
            </a:r>
            <a:r>
              <a:rPr lang="en-US" sz="2400" dirty="0" err="1"/>
              <a:t>ta’rifi</a:t>
            </a:r>
            <a:r>
              <a:rPr lang="en-US" sz="2400" dirty="0"/>
              <a:t>, </a:t>
            </a:r>
            <a:r>
              <a:rPr lang="en-US" sz="2400" dirty="0" err="1"/>
              <a:t>berilish</a:t>
            </a:r>
            <a:r>
              <a:rPr lang="en-US" sz="2400" dirty="0"/>
              <a:t> </a:t>
            </a:r>
            <a:r>
              <a:rPr lang="en-US" sz="2400" dirty="0" err="1"/>
              <a:t>usullari</a:t>
            </a:r>
            <a:endParaRPr lang="ru-RU" sz="2400" dirty="0"/>
          </a:p>
          <a:p>
            <a:pPr lvl="0"/>
            <a:r>
              <a:rPr lang="en-US" sz="2400" dirty="0"/>
              <a:t>2. </a:t>
            </a:r>
            <a:r>
              <a:rPr lang="en-US" sz="2400" dirty="0" err="1"/>
              <a:t>Elementar</a:t>
            </a:r>
            <a:r>
              <a:rPr lang="en-US" sz="2400" dirty="0"/>
              <a:t> </a:t>
            </a:r>
            <a:r>
              <a:rPr lang="en-US" sz="2400" dirty="0" err="1"/>
              <a:t>funksiyalar</a:t>
            </a:r>
            <a:endParaRPr lang="ru-RU" sz="2400" dirty="0"/>
          </a:p>
          <a:p>
            <a:pPr lvl="0"/>
            <a:r>
              <a:rPr lang="en-US" sz="2400" dirty="0"/>
              <a:t>3. </a:t>
            </a:r>
            <a:r>
              <a:rPr lang="en-US" sz="2400" dirty="0" err="1"/>
              <a:t>Parametrik</a:t>
            </a:r>
            <a:r>
              <a:rPr lang="en-US" sz="2400" dirty="0"/>
              <a:t> </a:t>
            </a:r>
            <a:r>
              <a:rPr lang="en-US" sz="2400" dirty="0" err="1"/>
              <a:t>va</a:t>
            </a:r>
            <a:r>
              <a:rPr lang="en-US" sz="2400" dirty="0"/>
              <a:t> </a:t>
            </a:r>
            <a:r>
              <a:rPr lang="en-US" sz="2400" dirty="0" err="1"/>
              <a:t>oshkormas</a:t>
            </a:r>
            <a:r>
              <a:rPr lang="en-US" sz="2400" dirty="0"/>
              <a:t> </a:t>
            </a:r>
            <a:r>
              <a:rPr lang="en-US" sz="2400" dirty="0" err="1"/>
              <a:t>ko’rinishdagi</a:t>
            </a:r>
            <a:r>
              <a:rPr lang="en-US" sz="2400" dirty="0"/>
              <a:t> </a:t>
            </a:r>
            <a:r>
              <a:rPr lang="en-US" sz="2400" dirty="0" err="1"/>
              <a:t>funksiyalar</a:t>
            </a:r>
            <a:endParaRPr lang="ru-RU" sz="2400" dirty="0"/>
          </a:p>
          <a:p>
            <a:pPr lvl="0"/>
            <a:r>
              <a:rPr lang="en-US" sz="2400" dirty="0"/>
              <a:t>4. </a:t>
            </a:r>
            <a:r>
              <a:rPr lang="en-US" sz="2400" dirty="0" err="1"/>
              <a:t>Transendent</a:t>
            </a:r>
            <a:r>
              <a:rPr lang="en-US" sz="2400" dirty="0"/>
              <a:t> </a:t>
            </a:r>
            <a:r>
              <a:rPr lang="en-US" sz="2400" dirty="0" err="1"/>
              <a:t>ko’rinishdagi</a:t>
            </a:r>
            <a:r>
              <a:rPr lang="en-US" sz="2400" dirty="0"/>
              <a:t> </a:t>
            </a:r>
            <a:r>
              <a:rPr lang="en-US" sz="2400" dirty="0" err="1"/>
              <a:t>funksiyalar</a:t>
            </a:r>
            <a:endParaRPr lang="ru-RU" sz="2400" dirty="0"/>
          </a:p>
          <a:p>
            <a:pPr>
              <a:defRPr/>
            </a:pPr>
            <a:endParaRPr lang="ru-RU" dirty="0"/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323850" y="333374"/>
            <a:ext cx="8496300" cy="1042553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  <a:p>
            <a:r>
              <a:rPr lang="en-US" b="1" u="sng" dirty="0"/>
              <a:t>Ta’rif-1 </a:t>
            </a:r>
            <a:r>
              <a:rPr lang="en-US" b="1" dirty="0"/>
              <a:t>  X </a:t>
            </a:r>
            <a:r>
              <a:rPr lang="en-US" dirty="0" err="1"/>
              <a:t>to’plamdagi</a:t>
            </a:r>
            <a:r>
              <a:rPr lang="en-US" dirty="0"/>
              <a:t> </a:t>
            </a:r>
            <a:r>
              <a:rPr lang="en-US" dirty="0" err="1"/>
              <a:t>har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b="1" i="1" dirty="0"/>
              <a:t>x</a:t>
            </a:r>
            <a:r>
              <a:rPr lang="en-US" dirty="0"/>
              <a:t> </a:t>
            </a:r>
            <a:r>
              <a:rPr lang="en-US" dirty="0" err="1"/>
              <a:t>elementga</a:t>
            </a:r>
            <a:r>
              <a:rPr lang="en-US" dirty="0"/>
              <a:t> </a:t>
            </a:r>
            <a:r>
              <a:rPr lang="en-US" b="1" dirty="0"/>
              <a:t>Y</a:t>
            </a:r>
            <a:r>
              <a:rPr lang="en-US" dirty="0"/>
              <a:t> </a:t>
            </a:r>
            <a:r>
              <a:rPr lang="en-US" dirty="0" err="1"/>
              <a:t>to’plamdagi</a:t>
            </a:r>
            <a:r>
              <a:rPr lang="en-US" dirty="0"/>
              <a:t> </a:t>
            </a:r>
            <a:r>
              <a:rPr lang="en-US" dirty="0" err="1"/>
              <a:t>yagona</a:t>
            </a:r>
            <a:r>
              <a:rPr lang="en-US" dirty="0"/>
              <a:t> </a:t>
            </a:r>
            <a:r>
              <a:rPr lang="en-US" b="1" i="1" dirty="0"/>
              <a:t>y</a:t>
            </a:r>
            <a:r>
              <a:rPr lang="en-US" dirty="0"/>
              <a:t> element </a:t>
            </a:r>
            <a:r>
              <a:rPr lang="en-US" dirty="0" err="1"/>
              <a:t>biror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qoidaga</a:t>
            </a:r>
            <a:r>
              <a:rPr lang="en-US" dirty="0"/>
              <a:t> </a:t>
            </a:r>
            <a:r>
              <a:rPr lang="en-US" dirty="0" err="1"/>
              <a:t>ko’ra</a:t>
            </a:r>
            <a:r>
              <a:rPr lang="en-US" dirty="0"/>
              <a:t> </a:t>
            </a:r>
            <a:r>
              <a:rPr lang="en-US" dirty="0" err="1"/>
              <a:t>mos</a:t>
            </a:r>
            <a:r>
              <a:rPr lang="en-US" dirty="0"/>
              <a:t> </a:t>
            </a:r>
            <a:r>
              <a:rPr lang="en-US" dirty="0" err="1"/>
              <a:t>qo’yilgan</a:t>
            </a:r>
            <a:r>
              <a:rPr lang="en-US" dirty="0"/>
              <a:t> </a:t>
            </a:r>
            <a:r>
              <a:rPr lang="en-US" dirty="0" err="1"/>
              <a:t>bo’lsa</a:t>
            </a:r>
            <a:r>
              <a:rPr lang="en-US" dirty="0"/>
              <a:t>, </a:t>
            </a:r>
            <a:r>
              <a:rPr lang="en-US" b="1" i="1" dirty="0"/>
              <a:t>y=f(x)</a:t>
            </a:r>
            <a:r>
              <a:rPr lang="en-US" dirty="0"/>
              <a:t> </a:t>
            </a:r>
            <a:r>
              <a:rPr lang="en-US" dirty="0" err="1"/>
              <a:t>funksiya</a:t>
            </a:r>
            <a:r>
              <a:rPr lang="en-US" dirty="0"/>
              <a:t> </a:t>
            </a:r>
            <a:r>
              <a:rPr lang="en-US" dirty="0" err="1"/>
              <a:t>berilgan</a:t>
            </a:r>
            <a:r>
              <a:rPr lang="en-US" dirty="0"/>
              <a:t> </a:t>
            </a:r>
            <a:r>
              <a:rPr lang="en-US" dirty="0" err="1"/>
              <a:t>deyiladi</a:t>
            </a:r>
            <a:r>
              <a:rPr lang="en-US" dirty="0"/>
              <a:t>.</a:t>
            </a:r>
            <a:endParaRPr lang="ru-RU" dirty="0"/>
          </a:p>
          <a:p>
            <a:pPr algn="ctr">
              <a:defRPr/>
            </a:pPr>
            <a:endParaRPr lang="ru-RU" dirty="0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323850" y="1519546"/>
            <a:ext cx="8496300" cy="829731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lvl="0"/>
            <a:r>
              <a:rPr lang="en-US" dirty="0"/>
              <a:t>Argument </a:t>
            </a:r>
            <a:r>
              <a:rPr lang="en-US" b="1" i="1" dirty="0"/>
              <a:t>x</a:t>
            </a:r>
            <a:r>
              <a:rPr lang="en-US" dirty="0"/>
              <a:t> </a:t>
            </a:r>
            <a:r>
              <a:rPr lang="en-US" dirty="0" err="1"/>
              <a:t>ning</a:t>
            </a:r>
            <a:r>
              <a:rPr lang="en-US" dirty="0"/>
              <a:t> </a:t>
            </a:r>
            <a:r>
              <a:rPr lang="en-US" dirty="0" err="1"/>
              <a:t>qabul</a:t>
            </a:r>
            <a:r>
              <a:rPr lang="en-US" dirty="0"/>
              <a:t> </a:t>
            </a:r>
            <a:r>
              <a:rPr lang="en-US" dirty="0" err="1"/>
              <a:t>qila</a:t>
            </a:r>
            <a:r>
              <a:rPr lang="en-US" dirty="0"/>
              <a:t> </a:t>
            </a:r>
            <a:r>
              <a:rPr lang="en-US" dirty="0" err="1"/>
              <a:t>oladigan</a:t>
            </a:r>
            <a:r>
              <a:rPr lang="en-US" dirty="0"/>
              <a:t> </a:t>
            </a:r>
            <a:r>
              <a:rPr lang="en-US" dirty="0" err="1"/>
              <a:t>barcha</a:t>
            </a:r>
            <a:r>
              <a:rPr lang="en-US" dirty="0"/>
              <a:t> </a:t>
            </a:r>
            <a:r>
              <a:rPr lang="en-US" dirty="0" err="1"/>
              <a:t>qiymatlari</a:t>
            </a:r>
            <a:r>
              <a:rPr lang="en-US" dirty="0"/>
              <a:t> </a:t>
            </a:r>
            <a:r>
              <a:rPr lang="en-US" dirty="0" err="1"/>
              <a:t>to’plami</a:t>
            </a:r>
            <a:r>
              <a:rPr lang="en-US" dirty="0"/>
              <a:t>  </a:t>
            </a:r>
            <a:r>
              <a:rPr lang="en-US" b="1" i="1" dirty="0"/>
              <a:t>f(x)</a:t>
            </a:r>
            <a:r>
              <a:rPr lang="en-US" dirty="0"/>
              <a:t> </a:t>
            </a:r>
            <a:r>
              <a:rPr lang="en-US" dirty="0" err="1"/>
              <a:t>funksiyaning</a:t>
            </a:r>
            <a:r>
              <a:rPr lang="en-US" dirty="0"/>
              <a:t> </a:t>
            </a:r>
            <a:r>
              <a:rPr lang="en-US" dirty="0" err="1"/>
              <a:t>aniqlanish</a:t>
            </a:r>
            <a:r>
              <a:rPr lang="en-US" dirty="0"/>
              <a:t> </a:t>
            </a:r>
            <a:r>
              <a:rPr lang="en-US" dirty="0" err="1"/>
              <a:t>sohasi</a:t>
            </a:r>
            <a:r>
              <a:rPr lang="en-US" dirty="0"/>
              <a:t> </a:t>
            </a:r>
            <a:r>
              <a:rPr lang="en-US" dirty="0" err="1"/>
              <a:t>deyiladi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b="1" i="1" dirty="0"/>
              <a:t>D(x)</a:t>
            </a:r>
            <a:r>
              <a:rPr lang="en-US" dirty="0"/>
              <a:t> </a:t>
            </a:r>
            <a:r>
              <a:rPr lang="en-US" dirty="0" err="1"/>
              <a:t>kabi</a:t>
            </a:r>
            <a:r>
              <a:rPr lang="en-US" dirty="0"/>
              <a:t> </a:t>
            </a:r>
            <a:r>
              <a:rPr lang="en-US" dirty="0" err="1"/>
              <a:t>belgilanadi</a:t>
            </a:r>
            <a:r>
              <a:rPr lang="en-US" dirty="0"/>
              <a:t>;</a:t>
            </a:r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09949" y="2492896"/>
            <a:ext cx="8496300" cy="1080517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lvl="0"/>
            <a:r>
              <a:rPr lang="en-US" b="1" i="1" dirty="0"/>
              <a:t>y</a:t>
            </a:r>
            <a:r>
              <a:rPr lang="en-US" dirty="0"/>
              <a:t> </a:t>
            </a:r>
            <a:r>
              <a:rPr lang="en-US" dirty="0" err="1"/>
              <a:t>ning</a:t>
            </a:r>
            <a:r>
              <a:rPr lang="en-US" dirty="0"/>
              <a:t> </a:t>
            </a:r>
            <a:r>
              <a:rPr lang="en-US" dirty="0" err="1"/>
              <a:t>qabul</a:t>
            </a:r>
            <a:r>
              <a:rPr lang="en-US" dirty="0"/>
              <a:t> </a:t>
            </a:r>
            <a:r>
              <a:rPr lang="en-US" dirty="0" err="1"/>
              <a:t>qila</a:t>
            </a:r>
            <a:r>
              <a:rPr lang="en-US" dirty="0"/>
              <a:t> </a:t>
            </a:r>
            <a:r>
              <a:rPr lang="en-US" dirty="0" err="1"/>
              <a:t>oladigan</a:t>
            </a:r>
            <a:r>
              <a:rPr lang="en-US" dirty="0"/>
              <a:t> </a:t>
            </a:r>
            <a:r>
              <a:rPr lang="en-US" dirty="0" err="1"/>
              <a:t>barcha</a:t>
            </a:r>
            <a:r>
              <a:rPr lang="en-US" dirty="0"/>
              <a:t> </a:t>
            </a:r>
            <a:r>
              <a:rPr lang="en-US" dirty="0" err="1"/>
              <a:t>qiymatlari</a:t>
            </a:r>
            <a:r>
              <a:rPr lang="en-US" dirty="0"/>
              <a:t> </a:t>
            </a:r>
            <a:r>
              <a:rPr lang="en-US" dirty="0" err="1"/>
              <a:t>to’plami</a:t>
            </a:r>
            <a:r>
              <a:rPr lang="en-US" dirty="0"/>
              <a:t> </a:t>
            </a:r>
            <a:r>
              <a:rPr lang="en-US" dirty="0" err="1"/>
              <a:t>funksiyaning</a:t>
            </a:r>
            <a:r>
              <a:rPr lang="en-US" dirty="0"/>
              <a:t> </a:t>
            </a:r>
            <a:r>
              <a:rPr lang="en-US" dirty="0" err="1"/>
              <a:t>qiymatlar</a:t>
            </a:r>
            <a:r>
              <a:rPr lang="en-US" dirty="0"/>
              <a:t> </a:t>
            </a:r>
            <a:r>
              <a:rPr lang="en-US" dirty="0" err="1"/>
              <a:t>to’plami</a:t>
            </a:r>
            <a:r>
              <a:rPr lang="en-US" dirty="0"/>
              <a:t> </a:t>
            </a:r>
            <a:r>
              <a:rPr lang="en-US" dirty="0" err="1"/>
              <a:t>deyiladi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 </a:t>
            </a:r>
            <a:r>
              <a:rPr lang="en-US" b="1" i="1" dirty="0"/>
              <a:t>E(y)</a:t>
            </a:r>
            <a:r>
              <a:rPr lang="en-US" dirty="0"/>
              <a:t> </a:t>
            </a:r>
            <a:r>
              <a:rPr lang="en-US" dirty="0" err="1"/>
              <a:t>kabi</a:t>
            </a:r>
            <a:r>
              <a:rPr lang="en-US" dirty="0"/>
              <a:t> </a:t>
            </a:r>
            <a:r>
              <a:rPr lang="en-US" dirty="0" err="1"/>
              <a:t>belgilanadi</a:t>
            </a:r>
            <a:r>
              <a:rPr lang="en-US" dirty="0"/>
              <a:t>;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Скругленный прямоугольник 4"/>
              <p:cNvSpPr/>
              <p:nvPr/>
            </p:nvSpPr>
            <p:spPr>
              <a:xfrm>
                <a:off x="180156" y="3717033"/>
                <a:ext cx="8639994" cy="2520280"/>
              </a:xfrm>
              <a:prstGeom prst="round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r>
                  <a:rPr lang="en-US" sz="2200" b="1" u="sng" dirty="0" err="1"/>
                  <a:t>Misol</a:t>
                </a:r>
                <a:r>
                  <a:rPr lang="en-US" sz="2200" dirty="0"/>
                  <a:t>  1) y=2x+1            D(x) = R,  E(y) = R</a:t>
                </a:r>
                <a:endParaRPr lang="ru-RU" sz="2200" dirty="0"/>
              </a:p>
              <a:p>
                <a:r>
                  <a:rPr lang="en-US" sz="2200" dirty="0"/>
                  <a:t>            2) y=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2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−2</m:t>
                        </m:r>
                      </m:num>
                      <m:den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+1</m:t>
                        </m:r>
                      </m:den>
                    </m:f>
                  </m:oMath>
                </a14:m>
                <a:r>
                  <a:rPr lang="en-US" sz="2200" dirty="0"/>
                  <a:t>           D(x) =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ru-RU" sz="2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−∞;−1</m:t>
                        </m:r>
                      </m:e>
                    </m:d>
                    <m:r>
                      <a:rPr lang="en-US" sz="2200" i="1">
                        <a:latin typeface="Cambria Math" panose="02040503050406030204" pitchFamily="18" charset="0"/>
                      </a:rPr>
                      <m:t>∪</m:t>
                    </m:r>
                    <m:d>
                      <m:dPr>
                        <m:ctrlPr>
                          <a:rPr lang="ru-RU" sz="2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−1;∞</m:t>
                        </m:r>
                      </m:e>
                    </m:d>
                  </m:oMath>
                </a14:m>
                <a:r>
                  <a:rPr lang="en-US" sz="2200" dirty="0"/>
                  <a:t>,    E(y) = R</a:t>
                </a:r>
                <a:endParaRPr lang="ru-RU" sz="2200" dirty="0"/>
              </a:p>
              <a:p>
                <a:r>
                  <a:rPr lang="en-US" sz="2200" dirty="0"/>
                  <a:t>            3) y=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ru-RU" sz="22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+5</m:t>
                        </m:r>
                      </m:e>
                    </m:rad>
                  </m:oMath>
                </a14:m>
                <a:r>
                  <a:rPr lang="en-US" sz="2200" dirty="0"/>
                  <a:t>       D(x)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ctrlPr>
                          <a:rPr lang="ru-RU" sz="2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−5;∞</m:t>
                        </m:r>
                      </m:e>
                    </m:d>
                  </m:oMath>
                </a14:m>
                <a:r>
                  <a:rPr lang="en-US" sz="2200" dirty="0"/>
                  <a:t>  ,       E(y)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ctrlPr>
                          <a:rPr lang="ru-RU" sz="22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200" i="1">
                            <a:latin typeface="Cambria Math" panose="02040503050406030204" pitchFamily="18" charset="0"/>
                          </a:rPr>
                          <m:t>0;∞</m:t>
                        </m:r>
                      </m:e>
                    </m:d>
                  </m:oMath>
                </a14:m>
                <a:endParaRPr lang="ru-RU" sz="2200" dirty="0"/>
              </a:p>
            </p:txBody>
          </p:sp>
        </mc:Choice>
        <mc:Fallback xmlns="">
          <p:sp>
            <p:nvSpPr>
              <p:cNvPr id="5" name="Скругленный 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0156" y="3717033"/>
                <a:ext cx="8639994" cy="2520280"/>
              </a:xfrm>
              <a:prstGeom prst="round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251520" y="195536"/>
            <a:ext cx="8496944" cy="108012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  <a:p>
            <a:pPr algn="ctr"/>
            <a:r>
              <a:rPr lang="en-US" b="1" u="sng" dirty="0" err="1"/>
              <a:t>Funksiyaning</a:t>
            </a:r>
            <a:r>
              <a:rPr lang="en-US" b="1" u="sng" dirty="0"/>
              <a:t> </a:t>
            </a:r>
            <a:r>
              <a:rPr lang="en-US" b="1" u="sng" dirty="0" err="1"/>
              <a:t>berilish</a:t>
            </a:r>
            <a:r>
              <a:rPr lang="en-US" b="1" u="sng" dirty="0"/>
              <a:t> </a:t>
            </a:r>
            <a:r>
              <a:rPr lang="en-US" b="1" u="sng" dirty="0" err="1"/>
              <a:t>usullari</a:t>
            </a:r>
            <a:endParaRPr lang="ru-RU" dirty="0"/>
          </a:p>
          <a:p>
            <a:pPr algn="ctr"/>
            <a:endParaRPr lang="ru-RU" dirty="0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251520" y="1484784"/>
            <a:ext cx="8424936" cy="108012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uz-Cyrl-UZ" b="1" i="1" dirty="0"/>
              <a:t>1</a:t>
            </a:r>
            <a:r>
              <a:rPr lang="en-US" b="1" i="1" dirty="0"/>
              <a:t>. </a:t>
            </a:r>
            <a:r>
              <a:rPr lang="en-US" b="1" i="1" dirty="0" err="1"/>
              <a:t>Analitik</a:t>
            </a:r>
            <a:r>
              <a:rPr lang="en-US" b="1" i="1" dirty="0"/>
              <a:t> </a:t>
            </a:r>
            <a:r>
              <a:rPr lang="en-US" b="1" i="1" dirty="0" err="1"/>
              <a:t>usul</a:t>
            </a:r>
            <a:r>
              <a:rPr lang="en-US" b="1" i="1" dirty="0"/>
              <a:t>:    y=5x+2,  f(x)=2x</a:t>
            </a:r>
            <a:r>
              <a:rPr lang="en-US" b="1" i="1" baseline="30000" dirty="0"/>
              <a:t>3</a:t>
            </a:r>
            <a:r>
              <a:rPr lang="en-US" b="1" i="1" dirty="0"/>
              <a:t>-3   </a:t>
            </a:r>
            <a:r>
              <a:rPr lang="en-US" b="1" i="1" dirty="0" err="1"/>
              <a:t>va</a:t>
            </a:r>
            <a:r>
              <a:rPr lang="en-US" b="1" i="1" dirty="0"/>
              <a:t>  </a:t>
            </a:r>
            <a:r>
              <a:rPr lang="en-US" b="1" i="1" dirty="0" err="1"/>
              <a:t>h.k</a:t>
            </a:r>
            <a:r>
              <a:rPr lang="en-US" b="1" i="1" dirty="0"/>
              <a:t>.</a:t>
            </a:r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51520" y="2780929"/>
            <a:ext cx="8496944" cy="1224136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en-US" b="1" i="1" dirty="0"/>
              <a:t>2. </a:t>
            </a:r>
            <a:r>
              <a:rPr lang="en-US" b="1" i="1" dirty="0" err="1"/>
              <a:t>Jadval</a:t>
            </a:r>
            <a:r>
              <a:rPr lang="en-US" b="1" i="1" dirty="0"/>
              <a:t> </a:t>
            </a:r>
            <a:r>
              <a:rPr lang="en-US" b="1" i="1" dirty="0" err="1"/>
              <a:t>usuli</a:t>
            </a:r>
            <a:r>
              <a:rPr lang="en-US" b="1" i="1" dirty="0"/>
              <a:t>:   </a:t>
            </a:r>
            <a:endParaRPr lang="ru-RU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51520" y="4725144"/>
            <a:ext cx="8424936" cy="1656184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en-US" b="1" dirty="0"/>
              <a:t>3.</a:t>
            </a:r>
            <a:r>
              <a:rPr lang="en-US" b="1" i="1" dirty="0"/>
              <a:t> </a:t>
            </a:r>
            <a:r>
              <a:rPr lang="en-US" b="1" i="1" dirty="0" err="1"/>
              <a:t>Grafik</a:t>
            </a:r>
            <a:r>
              <a:rPr lang="en-US" b="1" i="1" dirty="0"/>
              <a:t> </a:t>
            </a:r>
            <a:r>
              <a:rPr lang="en-US" b="1" i="1" dirty="0" err="1"/>
              <a:t>usul</a:t>
            </a:r>
            <a:r>
              <a:rPr lang="en-US" b="1" i="1" dirty="0"/>
              <a:t>: </a:t>
            </a:r>
            <a:endParaRPr lang="ru-RU" dirty="0"/>
          </a:p>
          <a:p>
            <a:r>
              <a:rPr lang="en-US" dirty="0"/>
              <a:t> </a:t>
            </a:r>
            <a:endParaRPr lang="ru-RU" dirty="0"/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2018304"/>
              </p:ext>
            </p:extLst>
          </p:nvPr>
        </p:nvGraphicFramePr>
        <p:xfrm>
          <a:off x="2483768" y="3008802"/>
          <a:ext cx="5616624" cy="71780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35748">
                  <a:extLst>
                    <a:ext uri="{9D8B030D-6E8A-4147-A177-3AD203B41FA5}">
                      <a16:colId xmlns:a16="http://schemas.microsoft.com/office/drawing/2014/main" val="1433776213"/>
                    </a:ext>
                  </a:extLst>
                </a:gridCol>
                <a:gridCol w="935748">
                  <a:extLst>
                    <a:ext uri="{9D8B030D-6E8A-4147-A177-3AD203B41FA5}">
                      <a16:colId xmlns:a16="http://schemas.microsoft.com/office/drawing/2014/main" val="388099724"/>
                    </a:ext>
                  </a:extLst>
                </a:gridCol>
                <a:gridCol w="935748">
                  <a:extLst>
                    <a:ext uri="{9D8B030D-6E8A-4147-A177-3AD203B41FA5}">
                      <a16:colId xmlns:a16="http://schemas.microsoft.com/office/drawing/2014/main" val="2721652622"/>
                    </a:ext>
                  </a:extLst>
                </a:gridCol>
                <a:gridCol w="936460">
                  <a:extLst>
                    <a:ext uri="{9D8B030D-6E8A-4147-A177-3AD203B41FA5}">
                      <a16:colId xmlns:a16="http://schemas.microsoft.com/office/drawing/2014/main" val="2315048748"/>
                    </a:ext>
                  </a:extLst>
                </a:gridCol>
                <a:gridCol w="936460">
                  <a:extLst>
                    <a:ext uri="{9D8B030D-6E8A-4147-A177-3AD203B41FA5}">
                      <a16:colId xmlns:a16="http://schemas.microsoft.com/office/drawing/2014/main" val="2687790556"/>
                    </a:ext>
                  </a:extLst>
                </a:gridCol>
                <a:gridCol w="936460">
                  <a:extLst>
                    <a:ext uri="{9D8B030D-6E8A-4147-A177-3AD203B41FA5}">
                      <a16:colId xmlns:a16="http://schemas.microsoft.com/office/drawing/2014/main" val="4021530950"/>
                    </a:ext>
                  </a:extLst>
                </a:gridCol>
              </a:tblGrid>
              <a:tr h="363388"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x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3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-1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-3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56055825"/>
                  </a:ext>
                </a:extLst>
              </a:tr>
              <a:tr h="354419"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y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3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6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9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-2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-7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67059788"/>
                  </a:ext>
                </a:extLst>
              </a:tr>
            </a:tbl>
          </a:graphicData>
        </a:graphic>
      </p:graphicFrame>
      <p:sp>
        <p:nvSpPr>
          <p:cNvPr id="9" name="Скругленный прямоугольник 8"/>
          <p:cNvSpPr/>
          <p:nvPr/>
        </p:nvSpPr>
        <p:spPr>
          <a:xfrm>
            <a:off x="245477" y="4221090"/>
            <a:ext cx="8424936" cy="244827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lvl="0"/>
            <a:r>
              <a:rPr lang="en-US" b="1" dirty="0"/>
              <a:t>3.</a:t>
            </a:r>
            <a:r>
              <a:rPr lang="en-US" b="1" i="1" dirty="0"/>
              <a:t> </a:t>
            </a:r>
            <a:r>
              <a:rPr lang="en-US" b="1" i="1" dirty="0" err="1"/>
              <a:t>Grafik</a:t>
            </a:r>
            <a:r>
              <a:rPr lang="en-US" b="1" i="1" dirty="0"/>
              <a:t> </a:t>
            </a:r>
            <a:r>
              <a:rPr lang="en-US" b="1" i="1" dirty="0" err="1"/>
              <a:t>usul</a:t>
            </a:r>
            <a:r>
              <a:rPr lang="en-US" b="1" i="1" dirty="0"/>
              <a:t>: </a:t>
            </a:r>
            <a:endParaRPr lang="ru-RU" dirty="0"/>
          </a:p>
          <a:p>
            <a:r>
              <a:rPr lang="en-US" dirty="0"/>
              <a:t> </a:t>
            </a:r>
            <a:endParaRPr lang="ru-RU" dirty="0"/>
          </a:p>
        </p:txBody>
      </p:sp>
      <p:pic>
        <p:nvPicPr>
          <p:cNvPr id="10" name="Рисунок 9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4509119"/>
            <a:ext cx="2664296" cy="182931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395536" y="332656"/>
            <a:ext cx="8352928" cy="93610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u="sng" dirty="0" err="1"/>
              <a:t>Elementar</a:t>
            </a:r>
            <a:r>
              <a:rPr lang="en-US" b="1" u="sng" dirty="0"/>
              <a:t> </a:t>
            </a:r>
            <a:r>
              <a:rPr lang="en-US" b="1" u="sng" dirty="0" err="1"/>
              <a:t>funksiyalar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491789" y="1412775"/>
                <a:ext cx="8136904" cy="1260139"/>
              </a:xfrm>
              <a:prstGeom prst="rect">
                <a:avLst/>
              </a:prstGeom>
            </p:spPr>
            <p:style>
              <a:lnRef idx="1">
                <a:schemeClr val="accent2"/>
              </a:lnRef>
              <a:fillRef idx="2">
                <a:schemeClr val="accent2"/>
              </a:fillRef>
              <a:effectRef idx="1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lvl="0"/>
                <a:r>
                  <a:rPr lang="en-US" b="1" i="1" dirty="0"/>
                  <a:t>1) y = </a:t>
                </a:r>
                <a:r>
                  <a:rPr lang="en-US" b="1" i="1" dirty="0" err="1"/>
                  <a:t>kx+b</a:t>
                </a:r>
                <a:r>
                  <a:rPr lang="en-US" b="1" i="1" dirty="0"/>
                  <a:t>   </a:t>
                </a:r>
                <a:r>
                  <a:rPr lang="en-US" b="1" i="1" dirty="0" err="1"/>
                  <a:t>chiziqli</a:t>
                </a:r>
                <a:r>
                  <a:rPr lang="en-US" b="1" i="1" dirty="0"/>
                  <a:t> </a:t>
                </a:r>
                <a:r>
                  <a:rPr lang="en-US" b="1" i="1" dirty="0" err="1"/>
                  <a:t>funksiya</a:t>
                </a:r>
                <a:r>
                  <a:rPr lang="en-US" b="1" i="1" dirty="0"/>
                  <a:t>.   D(x) =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ru-RU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1" i="1">
                            <a:latin typeface="Cambria Math" panose="02040503050406030204" pitchFamily="18" charset="0"/>
                          </a:rPr>
                          <m:t>−∞;∞</m:t>
                        </m:r>
                      </m:e>
                    </m:d>
                  </m:oMath>
                </a14:m>
                <a:r>
                  <a:rPr lang="en-US" b="1" i="1" dirty="0"/>
                  <a:t>, E(y) =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ru-RU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1" i="1">
                            <a:latin typeface="Cambria Math" panose="02040503050406030204" pitchFamily="18" charset="0"/>
                          </a:rPr>
                          <m:t>−∞;∞</m:t>
                        </m:r>
                      </m:e>
                    </m:d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1789" y="1412775"/>
                <a:ext cx="8136904" cy="126013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/>
              <p:cNvSpPr/>
              <p:nvPr/>
            </p:nvSpPr>
            <p:spPr>
              <a:xfrm>
                <a:off x="467544" y="2852935"/>
                <a:ext cx="8136904" cy="1008113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lvl="0"/>
                <a:r>
                  <a:rPr lang="en-US" b="1" i="1" dirty="0"/>
                  <a:t> 2) y=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𝒌</m:t>
                        </m:r>
                      </m:num>
                      <m:den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𝒙</m:t>
                        </m:r>
                      </m:den>
                    </m:f>
                  </m:oMath>
                </a14:m>
                <a:r>
                  <a:rPr lang="en-US" b="1" i="1" dirty="0"/>
                  <a:t>   </a:t>
                </a:r>
                <a:r>
                  <a:rPr lang="en-US" b="1" i="1" dirty="0" err="1"/>
                  <a:t>teskari</a:t>
                </a:r>
                <a:r>
                  <a:rPr lang="en-US" b="1" i="1" dirty="0"/>
                  <a:t> </a:t>
                </a:r>
                <a:r>
                  <a:rPr lang="en-US" b="1" i="1" dirty="0" err="1"/>
                  <a:t>proporsional</a:t>
                </a:r>
                <a:r>
                  <a:rPr lang="en-US" b="1" i="1" dirty="0"/>
                  <a:t> </a:t>
                </a:r>
                <a:r>
                  <a:rPr lang="en-US" b="1" i="1" dirty="0" err="1"/>
                  <a:t>funksiya</a:t>
                </a:r>
                <a:r>
                  <a:rPr lang="en-US" b="1" i="1" dirty="0"/>
                  <a:t>  </a:t>
                </a:r>
                <a:endParaRPr lang="ru-RU" dirty="0"/>
              </a:p>
              <a:p>
                <a:r>
                  <a:rPr lang="en-US" b="1" i="1" dirty="0"/>
                  <a:t>                                      D(x) =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ru-RU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1" i="1">
                            <a:latin typeface="Cambria Math" panose="02040503050406030204" pitchFamily="18" charset="0"/>
                          </a:rPr>
                          <m:t>−∞;</m:t>
                        </m:r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𝟎</m:t>
                        </m:r>
                      </m:e>
                    </m:d>
                    <m:r>
                      <a:rPr lang="en-US" b="1" i="1">
                        <a:latin typeface="Cambria Math" panose="02040503050406030204" pitchFamily="18" charset="0"/>
                      </a:rPr>
                      <m:t>∪</m:t>
                    </m:r>
                    <m:d>
                      <m:dPr>
                        <m:ctrlPr>
                          <a:rPr lang="ru-RU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𝟎</m:t>
                        </m:r>
                        <m:r>
                          <a:rPr lang="en-US" b="1" i="1">
                            <a:latin typeface="Cambria Math" panose="02040503050406030204" pitchFamily="18" charset="0"/>
                          </a:rPr>
                          <m:t>;∞</m:t>
                        </m:r>
                      </m:e>
                    </m:d>
                  </m:oMath>
                </a14:m>
                <a:r>
                  <a:rPr lang="en-US" b="1" i="1" dirty="0"/>
                  <a:t>,  E(y) =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ru-RU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1" i="1">
                            <a:latin typeface="Cambria Math" panose="02040503050406030204" pitchFamily="18" charset="0"/>
                          </a:rPr>
                          <m:t>−∞;</m:t>
                        </m:r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𝟎</m:t>
                        </m:r>
                      </m:e>
                    </m:d>
                    <m:r>
                      <a:rPr lang="en-US" b="1" i="1">
                        <a:latin typeface="Cambria Math" panose="02040503050406030204" pitchFamily="18" charset="0"/>
                      </a:rPr>
                      <m:t>∪</m:t>
                    </m:r>
                    <m:d>
                      <m:dPr>
                        <m:ctrlPr>
                          <a:rPr lang="ru-RU" b="1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𝟎</m:t>
                        </m:r>
                        <m:r>
                          <a:rPr lang="en-US" b="1" i="1">
                            <a:latin typeface="Cambria Math" panose="02040503050406030204" pitchFamily="18" charset="0"/>
                          </a:rPr>
                          <m:t>;∞</m:t>
                        </m:r>
                      </m:e>
                    </m:d>
                  </m:oMath>
                </a14:m>
                <a:endParaRPr lang="ru-RU" dirty="0"/>
              </a:p>
            </p:txBody>
          </p:sp>
        </mc:Choice>
        <mc:Fallback xmlns=""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2852935"/>
                <a:ext cx="8136904" cy="100811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Скругленный прямоугольник 6"/>
          <p:cNvSpPr/>
          <p:nvPr/>
        </p:nvSpPr>
        <p:spPr>
          <a:xfrm>
            <a:off x="395536" y="4041069"/>
            <a:ext cx="8208912" cy="2628291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11" name="Рисунок 10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4041069"/>
            <a:ext cx="3456384" cy="259228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Скругленный прямоугольник 1"/>
              <p:cNvSpPr/>
              <p:nvPr/>
            </p:nvSpPr>
            <p:spPr>
              <a:xfrm>
                <a:off x="323528" y="332656"/>
                <a:ext cx="8424936" cy="648072"/>
              </a:xfrm>
              <a:prstGeom prst="round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lvl="0" algn="ctr"/>
                <a:r>
                  <a:rPr lang="en-US" sz="2000" b="1" i="1" dirty="0"/>
                  <a:t>3) y=</a:t>
                </a:r>
                <a:r>
                  <a:rPr lang="en-US" sz="2000" b="1" i="1" dirty="0" err="1"/>
                  <a:t>ax</a:t>
                </a:r>
                <a:r>
                  <a:rPr lang="en-US" sz="2000" b="1" i="1" baseline="30000" dirty="0" err="1"/>
                  <a:t>n</a:t>
                </a:r>
                <a:r>
                  <a:rPr lang="en-US" sz="2000" b="1" i="1" dirty="0"/>
                  <a:t> (n</a:t>
                </a:r>
                <a14:m>
                  <m:oMath xmlns:m="http://schemas.openxmlformats.org/officeDocument/2006/math">
                    <m:r>
                      <a:rPr lang="en-US" sz="2000" b="1" i="1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US" sz="2000" b="1" i="1">
                        <a:latin typeface="Cambria Math" panose="02040503050406030204" pitchFamily="18" charset="0"/>
                      </a:rPr>
                      <m:t>𝒛</m:t>
                    </m:r>
                  </m:oMath>
                </a14:m>
                <a:r>
                  <a:rPr lang="en-US" sz="2000" b="1" i="1" dirty="0"/>
                  <a:t>) </a:t>
                </a:r>
                <a:r>
                  <a:rPr lang="en-US" sz="2000" b="1" i="1" dirty="0" err="1"/>
                  <a:t>darajali</a:t>
                </a:r>
                <a:r>
                  <a:rPr lang="en-US" sz="2000" b="1" i="1" dirty="0"/>
                  <a:t> </a:t>
                </a:r>
                <a:r>
                  <a:rPr lang="en-US" sz="2000" b="1" i="1" dirty="0" err="1"/>
                  <a:t>funksiya</a:t>
                </a:r>
                <a:r>
                  <a:rPr lang="en-US" sz="2000" b="1" i="1" dirty="0"/>
                  <a:t> </a:t>
                </a:r>
                <a:endParaRPr lang="ru-RU" sz="2000" dirty="0"/>
              </a:p>
            </p:txBody>
          </p:sp>
        </mc:Choice>
        <mc:Fallback xmlns="">
          <p:sp>
            <p:nvSpPr>
              <p:cNvPr id="2" name="Скругленный 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332656"/>
                <a:ext cx="8424936" cy="648072"/>
              </a:xfrm>
              <a:prstGeom prst="round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Скругленный прямоугольник 2"/>
          <p:cNvSpPr/>
          <p:nvPr/>
        </p:nvSpPr>
        <p:spPr>
          <a:xfrm>
            <a:off x="395536" y="1124744"/>
            <a:ext cx="8352928" cy="82274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Bu </a:t>
            </a:r>
            <a:r>
              <a:rPr lang="en-US" dirty="0" err="1"/>
              <a:t>funksiya</a:t>
            </a:r>
            <a:r>
              <a:rPr lang="en-US" dirty="0"/>
              <a:t> </a:t>
            </a:r>
            <a:r>
              <a:rPr lang="en-US" b="1" i="1" dirty="0"/>
              <a:t>n=2k-1, n=2k, n=1-2k, n=-2k </a:t>
            </a:r>
            <a:r>
              <a:rPr lang="en-US" dirty="0" err="1"/>
              <a:t>bo’lganda</a:t>
            </a:r>
            <a:r>
              <a:rPr lang="en-US" dirty="0"/>
              <a:t> </a:t>
            </a:r>
            <a:r>
              <a:rPr lang="en-US" dirty="0" err="1"/>
              <a:t>turli</a:t>
            </a:r>
            <a:r>
              <a:rPr lang="en-US" dirty="0"/>
              <a:t> </a:t>
            </a:r>
            <a:r>
              <a:rPr lang="en-US" dirty="0" err="1"/>
              <a:t>xossa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grafiklarga</a:t>
            </a:r>
            <a:r>
              <a:rPr lang="en-US" dirty="0"/>
              <a:t> </a:t>
            </a:r>
            <a:r>
              <a:rPr lang="en-US" dirty="0" err="1"/>
              <a:t>ega</a:t>
            </a:r>
            <a:r>
              <a:rPr lang="en-US" dirty="0"/>
              <a:t> </a:t>
            </a:r>
            <a:r>
              <a:rPr lang="en-US" dirty="0" err="1"/>
              <a:t>bo’ladi</a:t>
            </a:r>
            <a:r>
              <a:rPr lang="en-US" dirty="0"/>
              <a:t>. </a:t>
            </a:r>
            <a:r>
              <a:rPr lang="en-US" dirty="0" err="1"/>
              <a:t>Xususan</a:t>
            </a:r>
            <a:r>
              <a:rPr lang="en-US" dirty="0"/>
              <a:t> </a:t>
            </a:r>
            <a:r>
              <a:rPr lang="en-US" b="1" i="1" dirty="0"/>
              <a:t>n=2</a:t>
            </a:r>
            <a:r>
              <a:rPr lang="en-US" dirty="0"/>
              <a:t> da </a:t>
            </a:r>
            <a:r>
              <a:rPr lang="en-US" b="1" i="1" dirty="0"/>
              <a:t>y=ax</a:t>
            </a:r>
            <a:r>
              <a:rPr lang="en-US" b="1" i="1" baseline="30000" dirty="0"/>
              <a:t>2</a:t>
            </a:r>
            <a:r>
              <a:rPr lang="en-US" dirty="0"/>
              <a:t> </a:t>
            </a:r>
            <a:r>
              <a:rPr lang="en-US" dirty="0" err="1"/>
              <a:t>parabolani</a:t>
            </a:r>
            <a:r>
              <a:rPr lang="en-US" dirty="0"/>
              <a:t> </a:t>
            </a:r>
            <a:r>
              <a:rPr lang="en-US" dirty="0" err="1"/>
              <a:t>ifodalaydi</a:t>
            </a:r>
            <a:endParaRPr lang="en-US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323528" y="2054318"/>
            <a:ext cx="8424936" cy="180673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Скругленный прямоугольник 6"/>
              <p:cNvSpPr/>
              <p:nvPr/>
            </p:nvSpPr>
            <p:spPr>
              <a:xfrm>
                <a:off x="323528" y="4005064"/>
                <a:ext cx="8352928" cy="936104"/>
              </a:xfrm>
              <a:prstGeom prst="round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 b="1" i="1" dirty="0"/>
                  <a:t>4) y=</a:t>
                </a:r>
                <a:r>
                  <a:rPr lang="en-US" b="1" i="1" baseline="30000" dirty="0"/>
                  <a:t>n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ru-RU" b="1" i="1" baseline="3000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b="1" i="1" baseline="3000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rad>
                  </m:oMath>
                </a14:m>
                <a:r>
                  <a:rPr lang="en-US" b="1" i="1" dirty="0"/>
                  <a:t> </a:t>
                </a:r>
                <a:r>
                  <a:rPr lang="en-US" b="1" i="1" dirty="0" err="1"/>
                  <a:t>arifmetik</a:t>
                </a:r>
                <a:r>
                  <a:rPr lang="en-US" b="1" i="1" dirty="0"/>
                  <a:t> </a:t>
                </a:r>
                <a:r>
                  <a:rPr lang="en-US" b="1" i="1" dirty="0" err="1"/>
                  <a:t>ildiz</a:t>
                </a:r>
                <a:r>
                  <a:rPr lang="en-US" b="1" i="1" dirty="0"/>
                  <a:t> </a:t>
                </a:r>
                <a:r>
                  <a:rPr lang="en-US" b="1" i="1" dirty="0" err="1"/>
                  <a:t>funksiyasi</a:t>
                </a:r>
                <a:endParaRPr lang="ru-RU" dirty="0"/>
              </a:p>
            </p:txBody>
          </p:sp>
        </mc:Choice>
        <mc:Fallback xmlns="">
          <p:sp>
            <p:nvSpPr>
              <p:cNvPr id="7" name="Скругленный 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4005064"/>
                <a:ext cx="8352928" cy="936104"/>
              </a:xfrm>
              <a:prstGeom prst="round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Скругленный прямоугольник 8"/>
              <p:cNvSpPr/>
              <p:nvPr/>
            </p:nvSpPr>
            <p:spPr>
              <a:xfrm>
                <a:off x="379638" y="5085184"/>
                <a:ext cx="8440833" cy="1584176"/>
              </a:xfrm>
              <a:prstGeom prst="round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lvl="0" algn="ctr"/>
                <a:r>
                  <a:rPr lang="en-US" dirty="0"/>
                  <a:t>5) </a:t>
                </a:r>
                <a14:m>
                  <m:oMath xmlns:m="http://schemas.openxmlformats.org/officeDocument/2006/math">
                    <m:r>
                      <a:rPr lang="en-US" b="1" i="1">
                        <a:latin typeface="Cambria Math" panose="02040503050406030204" pitchFamily="18" charset="0"/>
                      </a:rPr>
                      <m:t>𝒚</m:t>
                    </m:r>
                    <m:r>
                      <a:rPr lang="en-US" b="1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b="1" i="1">
                        <a:latin typeface="Cambria Math" panose="02040503050406030204" pitchFamily="18" charset="0"/>
                      </a:rPr>
                      <m:t>𝒂</m:t>
                    </m:r>
                    <m:sSup>
                      <m:sSupPr>
                        <m:ctrlPr>
                          <a:rPr lang="ru-RU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  <m:sup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b="1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1" i="1">
                        <a:latin typeface="Cambria Math" panose="02040503050406030204" pitchFamily="18" charset="0"/>
                      </a:rPr>
                      <m:t>𝒃𝒙</m:t>
                    </m:r>
                    <m:r>
                      <a:rPr lang="en-US" b="1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1" i="1">
                        <a:latin typeface="Cambria Math" panose="02040503050406030204" pitchFamily="18" charset="0"/>
                      </a:rPr>
                      <m:t>𝒄</m:t>
                    </m:r>
                  </m:oMath>
                </a14:m>
                <a:r>
                  <a:rPr lang="en-US" b="1" dirty="0"/>
                  <a:t> </a:t>
                </a:r>
                <a:r>
                  <a:rPr lang="en-US" b="1" dirty="0" err="1"/>
                  <a:t>kvadratik</a:t>
                </a:r>
                <a:r>
                  <a:rPr lang="en-US" b="1" dirty="0"/>
                  <a:t> </a:t>
                </a:r>
                <a:r>
                  <a:rPr lang="en-US" b="1" dirty="0" err="1"/>
                  <a:t>funksiya</a:t>
                </a:r>
                <a:endParaRPr lang="ru-RU" dirty="0"/>
              </a:p>
              <a:p>
                <a:pPr algn="ctr"/>
                <a:endParaRPr lang="ru-RU" dirty="0"/>
              </a:p>
            </p:txBody>
          </p:sp>
        </mc:Choice>
        <mc:Fallback xmlns="">
          <p:sp>
            <p:nvSpPr>
              <p:cNvPr id="9" name="Скругленный 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9638" y="5085184"/>
                <a:ext cx="8440833" cy="1584176"/>
              </a:xfrm>
              <a:prstGeom prst="round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3" name="Рисунок 12"/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2122156"/>
            <a:ext cx="2592288" cy="1708238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Рисунок 13"/>
          <p:cNvPicPr/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2122156"/>
            <a:ext cx="2160240" cy="1776076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Рисунок 14"/>
          <p:cNvPicPr/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3145" y="3842607"/>
            <a:ext cx="1405255" cy="1203325"/>
          </a:xfrm>
          <a:prstGeom prst="rect">
            <a:avLst/>
          </a:prstGeom>
          <a:noFill/>
          <a:ln>
            <a:noFill/>
          </a:ln>
        </p:spPr>
      </p:pic>
      <p:sp>
        <p:nvSpPr>
          <p:cNvPr id="42" name="Rectangle 206"/>
          <p:cNvSpPr>
            <a:spLocks noChangeArrowheads="1"/>
          </p:cNvSpPr>
          <p:nvPr/>
        </p:nvSpPr>
        <p:spPr bwMode="auto">
          <a:xfrm>
            <a:off x="7236296" y="5370540"/>
            <a:ext cx="172819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1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Parabolaning</a:t>
            </a:r>
            <a:r>
              <a:rPr kumimoji="0" lang="en-US" altLang="ru-RU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1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uchi</a:t>
            </a:r>
            <a:r>
              <a:rPr kumimoji="0" lang="en-US" altLang="ru-RU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kumimoji="0" lang="en-US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43" name="Объект 4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01381577"/>
              </p:ext>
            </p:extLst>
          </p:nvPr>
        </p:nvGraphicFramePr>
        <p:xfrm>
          <a:off x="7413655" y="5727111"/>
          <a:ext cx="1153563" cy="6737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10" imgW="939392" imgH="482391" progId="Equation.DSMT4">
                  <p:embed/>
                </p:oleObj>
              </mc:Choice>
              <mc:Fallback>
                <p:oleObj r:id="rId10" imgW="939392" imgH="482391" progId="Equation.DSMT4">
                  <p:embed/>
                  <p:pic>
                    <p:nvPicPr>
                      <p:cNvPr id="0" name="Object 20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13655" y="5727111"/>
                        <a:ext cx="1153563" cy="67378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" name="Rectangle 207"/>
          <p:cNvSpPr>
            <a:spLocks noChangeArrowheads="1"/>
          </p:cNvSpPr>
          <p:nvPr/>
        </p:nvSpPr>
        <p:spPr bwMode="auto">
          <a:xfrm>
            <a:off x="3723684" y="6270091"/>
            <a:ext cx="9091289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11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kumimoji="0" lang="en-US" alt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323528" y="188640"/>
            <a:ext cx="8568952" cy="64807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u="dottedHeavy"/>
              <a:t>Trigonometrik funksiyalar</a:t>
            </a:r>
            <a:endParaRPr lang="ru-RU" dirty="0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323528" y="980728"/>
            <a:ext cx="8568952" cy="936104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i="1" u="dottedHeavy" dirty="0"/>
              <a:t>y</a:t>
            </a:r>
            <a:r>
              <a:rPr lang="en-US" u="dottedHeavy" dirty="0"/>
              <a:t> = </a:t>
            </a:r>
            <a:r>
              <a:rPr lang="en-US" u="dottedHeavy" dirty="0" err="1"/>
              <a:t>sinx</a:t>
            </a:r>
            <a:r>
              <a:rPr lang="en-US" u="dottedHeavy" dirty="0"/>
              <a:t> </a:t>
            </a:r>
            <a:r>
              <a:rPr lang="en-US" u="dottedHeavy" dirty="0" err="1"/>
              <a:t>funksiya</a:t>
            </a:r>
            <a:r>
              <a:rPr lang="en-US" u="dottedHeavy" dirty="0"/>
              <a:t> </a:t>
            </a:r>
            <a:r>
              <a:rPr lang="en-US" u="dottedHeavy" dirty="0" err="1"/>
              <a:t>grafigi</a:t>
            </a:r>
            <a:r>
              <a:rPr lang="en-US" i="1" u="dottedHeavy" dirty="0"/>
              <a:t> </a:t>
            </a:r>
            <a:r>
              <a:rPr lang="en-US" i="1" u="dottedHeavy" dirty="0" err="1"/>
              <a:t>sinusoida</a:t>
            </a:r>
            <a:r>
              <a:rPr lang="en-US" i="1" u="dottedHeavy" dirty="0"/>
              <a:t>, y</a:t>
            </a:r>
            <a:r>
              <a:rPr lang="en-US" u="dottedHeavy" dirty="0"/>
              <a:t> = </a:t>
            </a:r>
            <a:r>
              <a:rPr lang="en-US" u="dottedHeavy" dirty="0" err="1"/>
              <a:t>cosx</a:t>
            </a:r>
            <a:r>
              <a:rPr lang="en-US" u="dottedHeavy" dirty="0"/>
              <a:t> </a:t>
            </a:r>
            <a:r>
              <a:rPr lang="en-US" u="dottedHeavy" dirty="0" err="1"/>
              <a:t>funksiyaning</a:t>
            </a:r>
            <a:r>
              <a:rPr lang="en-US" u="dottedHeavy" dirty="0"/>
              <a:t> </a:t>
            </a:r>
            <a:r>
              <a:rPr lang="en-US" u="dottedHeavy" dirty="0" err="1"/>
              <a:t>grafigi</a:t>
            </a:r>
            <a:r>
              <a:rPr lang="en-US" u="dottedHeavy" dirty="0"/>
              <a:t> </a:t>
            </a:r>
            <a:r>
              <a:rPr lang="en-US" u="dottedHeavy" dirty="0" err="1"/>
              <a:t>esa</a:t>
            </a:r>
            <a:r>
              <a:rPr lang="en-US" i="1" u="dottedHeavy" dirty="0"/>
              <a:t> </a:t>
            </a:r>
            <a:r>
              <a:rPr lang="en-US" i="1" u="dottedHeavy" dirty="0" err="1"/>
              <a:t>kosinusoida</a:t>
            </a:r>
            <a:r>
              <a:rPr lang="en-US" u="dottedHeavy" dirty="0"/>
              <a:t> deb </a:t>
            </a:r>
            <a:r>
              <a:rPr lang="en-US" u="dottedHeavy" dirty="0" err="1"/>
              <a:t>ataladi</a:t>
            </a:r>
            <a:r>
              <a:rPr lang="en-US" u="dottedHeavy" dirty="0"/>
              <a:t>.</a:t>
            </a:r>
            <a:endParaRPr lang="ru-RU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370485" y="7435378"/>
            <a:ext cx="8424936" cy="18002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dirty="0"/>
              <a:t>   </a:t>
            </a:r>
          </a:p>
        </p:txBody>
      </p:sp>
      <p:pic>
        <p:nvPicPr>
          <p:cNvPr id="3789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060849"/>
            <a:ext cx="8136904" cy="22322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89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351" y="4653136"/>
            <a:ext cx="4022725" cy="17021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7892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1077" y="4797152"/>
            <a:ext cx="4022725" cy="15581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751842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323528" y="188640"/>
            <a:ext cx="8568952" cy="648072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u="dottedHeavy" dirty="0" err="1"/>
              <a:t>Teskari</a:t>
            </a:r>
            <a:r>
              <a:rPr lang="en-US" b="1" u="dottedHeavy" dirty="0"/>
              <a:t> </a:t>
            </a:r>
            <a:r>
              <a:rPr lang="en-US" b="1" u="dottedHeavy" dirty="0" err="1"/>
              <a:t>funksiya</a:t>
            </a:r>
            <a:r>
              <a:rPr lang="en-US" u="dottedHeavy" dirty="0"/>
              <a:t> </a:t>
            </a:r>
            <a:endParaRPr lang="ru-RU" dirty="0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323528" y="980728"/>
            <a:ext cx="8568952" cy="2664296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/>
              <a:t>Agar</a:t>
            </a:r>
            <a:r>
              <a:rPr lang="en-US" i="1"/>
              <a:t> b</a:t>
            </a:r>
            <a:r>
              <a:rPr lang="en-US"/>
              <a:t> =</a:t>
            </a:r>
            <a:r>
              <a:rPr lang="en-US" i="1"/>
              <a:t> f</a:t>
            </a:r>
            <a:r>
              <a:rPr lang="en-US"/>
              <a:t> (a) tenglikni qanoatlantiruvchi (a; b) qiymatlar jufti</a:t>
            </a:r>
            <a:r>
              <a:rPr lang="en-US" i="1"/>
              <a:t> a</a:t>
            </a:r>
            <a:r>
              <a:rPr lang="en-US"/>
              <a:t> = j(b) tenglikni ham qanoatlantirsa, aksincha</a:t>
            </a:r>
            <a:r>
              <a:rPr lang="en-US" i="1"/>
              <a:t> a</a:t>
            </a:r>
            <a:r>
              <a:rPr lang="en-US"/>
              <a:t> = j(b) ni qanoatlantiruvchi shu juft</a:t>
            </a:r>
            <a:r>
              <a:rPr lang="en-US" i="1"/>
              <a:t> b</a:t>
            </a:r>
            <a:r>
              <a:rPr lang="en-US"/>
              <a:t> =</a:t>
            </a:r>
            <a:r>
              <a:rPr lang="en-US" i="1"/>
              <a:t> f</a:t>
            </a:r>
            <a:r>
              <a:rPr lang="en-US"/>
              <a:t> (a) ni ham qanoatlantirsa,</a:t>
            </a:r>
            <a:r>
              <a:rPr lang="en-US" i="1"/>
              <a:t> y</a:t>
            </a:r>
            <a:r>
              <a:rPr lang="en-US"/>
              <a:t> =</a:t>
            </a:r>
            <a:r>
              <a:rPr lang="en-US" i="1"/>
              <a:t> f</a:t>
            </a:r>
            <a:r>
              <a:rPr lang="en-US"/>
              <a:t>(x) va</a:t>
            </a:r>
            <a:r>
              <a:rPr lang="en-US" i="1"/>
              <a:t> y</a:t>
            </a:r>
            <a:r>
              <a:rPr lang="en-US"/>
              <a:t> =j(x) funksiyalar</a:t>
            </a:r>
            <a:r>
              <a:rPr lang="en-US" i="1"/>
              <a:t> o'zaro teskari funksiyalar</a:t>
            </a:r>
            <a:r>
              <a:rPr lang="en-US"/>
              <a:t> deyiladi. Bu ikki funksiyadan ixtiyoriy birini</a:t>
            </a:r>
            <a:r>
              <a:rPr lang="en-US" i="1"/>
              <a:t> to'g'ri funksiya,</a:t>
            </a:r>
            <a:r>
              <a:rPr lang="en-US"/>
              <a:t> ikkinchisini esa birinchisiga nisbatan</a:t>
            </a:r>
            <a:r>
              <a:rPr lang="en-US" i="1"/>
              <a:t> teskari funksiya</a:t>
            </a:r>
            <a:r>
              <a:rPr lang="en-US"/>
              <a:t> deb olish mumkin.</a:t>
            </a:r>
            <a:r>
              <a:rPr lang="en-US" i="1"/>
              <a:t> f</a:t>
            </a:r>
            <a:r>
              <a:rPr lang="en-US"/>
              <a:t> funksiyaga teskari funksiya</a:t>
            </a:r>
            <a:r>
              <a:rPr lang="en-US" i="1"/>
              <a:t> f</a:t>
            </a:r>
            <a:r>
              <a:rPr lang="en-US" baseline="30000"/>
              <a:t>-1</a:t>
            </a:r>
            <a:r>
              <a:rPr lang="en-US"/>
              <a:t> orqali belgilanadi:</a:t>
            </a:r>
            <a:endParaRPr lang="ru-RU"/>
          </a:p>
          <a:p>
            <a:r>
              <a:rPr lang="en-US"/>
              <a:t> </a:t>
            </a:r>
            <a:r>
              <a:rPr lang="en-US" i="1"/>
              <a:t>f</a:t>
            </a:r>
            <a:r>
              <a:rPr lang="en-US"/>
              <a:t>-</a:t>
            </a:r>
            <a:r>
              <a:rPr lang="en-US" baseline="30000"/>
              <a:t>1</a:t>
            </a:r>
            <a:r>
              <a:rPr lang="en-US"/>
              <a:t>(x) = g(x) va  g-</a:t>
            </a:r>
            <a:r>
              <a:rPr lang="en-US" baseline="30000"/>
              <a:t>1</a:t>
            </a:r>
            <a:r>
              <a:rPr lang="en-US"/>
              <a:t>(x) = f(x).</a:t>
            </a:r>
            <a:endParaRPr lang="ru-RU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658517" y="8941469"/>
            <a:ext cx="13363094" cy="18002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dirty="0"/>
              <a:t>   </a:t>
            </a:r>
          </a:p>
        </p:txBody>
      </p:sp>
      <p:pic>
        <p:nvPicPr>
          <p:cNvPr id="348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3789040"/>
            <a:ext cx="7776864" cy="2952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946090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607248" y="260648"/>
            <a:ext cx="8213224" cy="79208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i="1" u="sng" dirty="0" err="1"/>
              <a:t>Parametrik</a:t>
            </a:r>
            <a:r>
              <a:rPr lang="en-US" b="1" i="1" u="sng" dirty="0"/>
              <a:t> </a:t>
            </a:r>
            <a:r>
              <a:rPr lang="en-US" b="1" i="1" u="sng" dirty="0" err="1"/>
              <a:t>funksiyalar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607248" y="1268760"/>
            <a:ext cx="8213224" cy="216023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607248" y="3654478"/>
            <a:ext cx="8213224" cy="63861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b="1" u="sng" dirty="0" err="1"/>
              <a:t>Oshkormas</a:t>
            </a:r>
            <a:r>
              <a:rPr lang="en-US" b="1" u="sng" dirty="0"/>
              <a:t> </a:t>
            </a:r>
            <a:r>
              <a:rPr lang="en-US" b="1" u="sng" dirty="0" err="1"/>
              <a:t>funksiyalar</a:t>
            </a:r>
            <a:endParaRPr lang="ru-RU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572605" y="4437112"/>
            <a:ext cx="8136904" cy="2420888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37" name="Объект 3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06593910"/>
              </p:ext>
            </p:extLst>
          </p:nvPr>
        </p:nvGraphicFramePr>
        <p:xfrm>
          <a:off x="827584" y="1408134"/>
          <a:ext cx="683568" cy="3463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2" imgW="583947" imgH="203112" progId="Equation.DSMT4">
                  <p:embed/>
                </p:oleObj>
              </mc:Choice>
              <mc:Fallback>
                <p:oleObj r:id="rId2" imgW="583947" imgH="203112" progId="Equation.DSMT4">
                  <p:embed/>
                  <p:pic>
                    <p:nvPicPr>
                      <p:cNvPr id="0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584" y="1408134"/>
                        <a:ext cx="683568" cy="34638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" name="Объект 3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15043666"/>
              </p:ext>
            </p:extLst>
          </p:nvPr>
        </p:nvGraphicFramePr>
        <p:xfrm>
          <a:off x="7164288" y="1408134"/>
          <a:ext cx="792088" cy="2954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4" imgW="533169" imgH="203112" progId="Equation.DSMT4">
                  <p:embed/>
                </p:oleObj>
              </mc:Choice>
              <mc:Fallback>
                <p:oleObj r:id="rId4" imgW="533169" imgH="203112" progId="Equation.DSMT4">
                  <p:embed/>
                  <p:pic>
                    <p:nvPicPr>
                      <p:cNvPr id="0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64288" y="1408134"/>
                        <a:ext cx="792088" cy="29548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" name="Rectangle 30"/>
          <p:cNvSpPr>
            <a:spLocks noChangeArrowheads="1"/>
          </p:cNvSpPr>
          <p:nvPr/>
        </p:nvSpPr>
        <p:spPr bwMode="auto">
          <a:xfrm>
            <a:off x="827584" y="107184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0" name="Rectangle 31"/>
          <p:cNvSpPr>
            <a:spLocks noChangeArrowheads="1"/>
          </p:cNvSpPr>
          <p:nvPr/>
        </p:nvSpPr>
        <p:spPr bwMode="auto">
          <a:xfrm>
            <a:off x="1418134" y="152904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funksiyani</a:t>
            </a:r>
            <a:r>
              <a:rPr kumimoji="0" lang="en-US" altLang="ru-RU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x </a:t>
            </a:r>
            <a:r>
              <a:rPr kumimoji="0" lang="en-US" altLang="ru-RU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ning</a:t>
            </a:r>
            <a:r>
              <a:rPr kumimoji="0" lang="en-US" altLang="ru-RU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biror</a:t>
            </a:r>
            <a:r>
              <a:rPr kumimoji="0" lang="en-US" altLang="ru-RU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oraliq</a:t>
            </a:r>
            <a:r>
              <a:rPr kumimoji="0" lang="en-US" altLang="ru-RU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qiymati</a:t>
            </a:r>
            <a:r>
              <a:rPr kumimoji="0" lang="en-US" altLang="ru-RU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orqali</a:t>
            </a:r>
            <a:r>
              <a:rPr kumimoji="0" lang="en-US" altLang="ru-RU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berilishi</a:t>
            </a:r>
            <a:r>
              <a:rPr kumimoji="0" lang="en-US" altLang="ru-RU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en-US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1" name="Rectangle 32"/>
          <p:cNvSpPr>
            <a:spLocks noChangeArrowheads="1"/>
          </p:cNvSpPr>
          <p:nvPr/>
        </p:nvSpPr>
        <p:spPr bwMode="auto">
          <a:xfrm>
            <a:off x="827584" y="192909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parametrik</a:t>
            </a:r>
            <a:r>
              <a:rPr kumimoji="0" lang="en-US" altLang="ru-RU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holda</a:t>
            </a:r>
            <a:r>
              <a:rPr kumimoji="0" lang="en-US" altLang="ru-RU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berilishi</a:t>
            </a:r>
            <a:r>
              <a:rPr kumimoji="0" lang="en-US" altLang="ru-RU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n-US" altLang="ru-RU" sz="20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deyiladi</a:t>
            </a:r>
            <a:r>
              <a:rPr kumimoji="0" lang="en-US" altLang="ru-RU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kumimoji="0" lang="en-US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57" name="Рисунок 5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07248" y="2147676"/>
            <a:ext cx="8213224" cy="1281323"/>
          </a:xfrm>
          <a:prstGeom prst="rect">
            <a:avLst/>
          </a:prstGeom>
        </p:spPr>
      </p:pic>
      <p:pic>
        <p:nvPicPr>
          <p:cNvPr id="58" name="Рисунок 5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02976" y="4518575"/>
            <a:ext cx="7704856" cy="2118871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Открытая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Открытая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Открытая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Открытая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1513</TotalTime>
  <Words>632</Words>
  <Application>Microsoft Office PowerPoint</Application>
  <PresentationFormat>Экран (4:3)</PresentationFormat>
  <Paragraphs>89</Paragraphs>
  <Slides>16</Slides>
  <Notes>6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16</vt:i4>
      </vt:variant>
    </vt:vector>
  </HeadingPairs>
  <TitlesOfParts>
    <vt:vector size="27" baseType="lpstr">
      <vt:lpstr>Arial</vt:lpstr>
      <vt:lpstr>Calibri</vt:lpstr>
      <vt:lpstr>Cambria Math</vt:lpstr>
      <vt:lpstr>Lucida Sans Unicode</vt:lpstr>
      <vt:lpstr>Times New Roman</vt:lpstr>
      <vt:lpstr>Verdana</vt:lpstr>
      <vt:lpstr>Wingdings 2</vt:lpstr>
      <vt:lpstr>Wingdings 3</vt:lpstr>
      <vt:lpstr>Открытая</vt:lpstr>
      <vt:lpstr>MathType 7.0 Equation</vt:lpstr>
      <vt:lpstr>Equation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Reanimator Extreme Edition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MARS 05</dc:creator>
  <cp:lastModifiedBy>Dell</cp:lastModifiedBy>
  <cp:revision>159</cp:revision>
  <dcterms:created xsi:type="dcterms:W3CDTF">2020-09-23T06:21:26Z</dcterms:created>
  <dcterms:modified xsi:type="dcterms:W3CDTF">2024-11-18T03:23:43Z</dcterms:modified>
</cp:coreProperties>
</file>