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0486"/>
          <p:cNvSpPr>
            <a:spLocks noChangeArrowheads="1"/>
          </p:cNvSpPr>
          <p:nvPr userDrawn="1"/>
        </p:nvSpPr>
        <p:spPr bwMode="auto">
          <a:xfrm>
            <a:off x="1589" y="4709584"/>
            <a:ext cx="3243263" cy="70908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7704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0488"/>
          <p:cNvSpPr>
            <a:spLocks noChangeArrowheads="1"/>
          </p:cNvSpPr>
          <p:nvPr userDrawn="1"/>
        </p:nvSpPr>
        <p:spPr bwMode="auto">
          <a:xfrm>
            <a:off x="1589" y="5373688"/>
            <a:ext cx="3243263" cy="34131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24100"/>
            <a:ext cx="7772400" cy="49305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03071"/>
            <a:ext cx="6400800" cy="4354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3"/>
            <a:ext cx="533400" cy="971549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3"/>
            <a:ext cx="960438" cy="97154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3"/>
            <a:ext cx="7837488" cy="97154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"/>
            <a:ext cx="5105400" cy="2590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Eritmalar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Eritmada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erigan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moddaning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massa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ulushi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foiz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mol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konsentratsiyasi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90" y="495300"/>
            <a:ext cx="8526810" cy="17526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700" b="1" i="1" dirty="0" err="1">
                <a:latin typeface="+mn-lt"/>
              </a:rPr>
              <a:t>Suv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tibbiyotda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turli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dorivor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eritmalar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tayyorlashda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qo‘llaniladi</a:t>
            </a:r>
            <a:r>
              <a:rPr lang="en-US" sz="2700" b="1" i="1" dirty="0">
                <a:latin typeface="+mn-lt"/>
              </a:rPr>
              <a:t>. </a:t>
            </a:r>
            <a:r>
              <a:rPr lang="en-US" sz="2700" b="1" i="1" dirty="0" err="1">
                <a:latin typeface="+mn-lt"/>
              </a:rPr>
              <a:t>Oddiy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 smtClean="0">
                <a:latin typeface="+mn-lt"/>
              </a:rPr>
              <a:t>minerallashtirilgan</a:t>
            </a:r>
            <a:r>
              <a:rPr lang="en-US" sz="2700" b="1" i="1" dirty="0" smtClean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suv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har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xil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dorivor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tuzlar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eritmasi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bo‘lib</a:t>
            </a:r>
            <a:r>
              <a:rPr lang="en-US" sz="2700" b="1" i="1" dirty="0">
                <a:latin typeface="+mn-lt"/>
              </a:rPr>
              <a:t>, </a:t>
            </a:r>
            <a:r>
              <a:rPr lang="en-US" sz="2700" b="1" i="1" dirty="0" err="1">
                <a:latin typeface="+mn-lt"/>
              </a:rPr>
              <a:t>bir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qancha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kasalliklarni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davolash</a:t>
            </a:r>
            <a:r>
              <a:rPr lang="en-US" sz="2700" b="1" i="1" dirty="0">
                <a:latin typeface="+mn-lt"/>
              </a:rPr>
              <a:t>, </a:t>
            </a:r>
            <a:r>
              <a:rPr lang="en-US" sz="2700" b="1" i="1" dirty="0" err="1">
                <a:latin typeface="+mn-lt"/>
              </a:rPr>
              <a:t>oldini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olish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uchun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iste’mol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qilinadi</a:t>
            </a:r>
            <a:r>
              <a:rPr lang="en-US" sz="2700" b="1" i="1" dirty="0" smtClean="0">
                <a:latin typeface="+mn-lt"/>
              </a:rPr>
              <a:t>.</a:t>
            </a:r>
            <a:endParaRPr lang="ru-RU" sz="2700" b="1" i="1" dirty="0">
              <a:latin typeface="+mn-lt"/>
            </a:endParaRPr>
          </a:p>
        </p:txBody>
      </p:sp>
      <p:pic>
        <p:nvPicPr>
          <p:cNvPr id="8194" name="Picture 2" descr="ÐÐ°ÑÑÐ¸Ð½ÐºÐ¸ Ð¿Ð¾ Ð·Ð°Ð¿ÑÐ¾ÑÑ ÐÐ¾Ð´Ð° Ð² Ð¼ÐµÐ´Ð¸ÑÐ¸Ð½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500"/>
            <a:ext cx="3969990" cy="28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Ð¾Ð´Ð° Ð² Ð¼ÐµÐ´Ð¸ÑÐ¸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863" y="2476500"/>
            <a:ext cx="4010737" cy="29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75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8915400" cy="14478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Turli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xil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spirtlardan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tayyorlanadigan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oziq-ovqat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mahsulotlari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dorivor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preparatlar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turli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mexanizmlarni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sovitishda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ishlatiladigan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antifrizlar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turmushda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keng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7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foydalaniladi</a:t>
            </a:r>
            <a:r>
              <a:rPr lang="en-US" sz="27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2700" b="1" dirty="0">
              <a:cs typeface="Andalus" panose="02020603050405020304" pitchFamily="18" charset="-78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93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9300"/>
            <a:ext cx="34834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08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8839201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Tuproq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ko‘pincha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kislotali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muhitga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ega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bo‘lib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qishloq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xo‘jalik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ishlarida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kislotali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tuproq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ohak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yordamida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neytrallanadi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ba’zida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esa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ortiqcha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olingan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ohak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tuproqning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ishqorlashishiga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olib</a:t>
            </a:r>
            <a:r>
              <a:rPr lang="en-US" sz="27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700" b="1" i="1" dirty="0" err="1">
                <a:solidFill>
                  <a:srgbClr val="00B050"/>
                </a:solidFill>
                <a:latin typeface="+mn-lt"/>
              </a:rPr>
              <a:t>keladi</a:t>
            </a:r>
            <a:r>
              <a:rPr lang="en-US" sz="2700" b="1" i="1" dirty="0" smtClean="0">
                <a:solidFill>
                  <a:srgbClr val="00B050"/>
                </a:solidFill>
                <a:latin typeface="+mn-lt"/>
              </a:rPr>
              <a:t>.</a:t>
            </a:r>
            <a:endParaRPr lang="ru-RU" sz="27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42" name="Picture 2" descr="ÐÐ°ÑÑÐ¸Ð½ÐºÐ¸ Ð¿Ð¾ Ð·Ð°Ð¿ÑÐ¾ÑÑ ÐÐ¾ÑÐ²Ð° ÑÐ°ÑÑÐ¾ ÐºÐ¸ÑÐ»Ð°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0694"/>
            <a:ext cx="4191000" cy="29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07071"/>
            <a:ext cx="4370650" cy="29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32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8839200" cy="18288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700" b="1" i="1" dirty="0" err="1">
                <a:latin typeface="+mn-lt"/>
              </a:rPr>
              <a:t>Bir</a:t>
            </a:r>
            <a:r>
              <a:rPr lang="en-US" sz="2700" b="1" i="1" dirty="0">
                <a:latin typeface="+mn-lt"/>
              </a:rPr>
              <a:t> kun </a:t>
            </a:r>
            <a:r>
              <a:rPr lang="en-US" sz="2700" b="1" i="1" dirty="0" err="1">
                <a:latin typeface="+mn-lt"/>
              </a:rPr>
              <a:t>turgandan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so‘ng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probirka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tubidagi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cho‘kmani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qo‘zg‘atib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yubormagan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holda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tinib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qolgan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eritmadan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pipetka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yordamida</a:t>
            </a:r>
            <a:r>
              <a:rPr lang="en-US" sz="2700" b="1" i="1" dirty="0">
                <a:latin typeface="+mn-lt"/>
              </a:rPr>
              <a:t> 5 ml </a:t>
            </a:r>
            <a:r>
              <a:rPr lang="en-US" sz="2700" b="1" i="1" dirty="0" err="1">
                <a:latin typeface="+mn-lt"/>
              </a:rPr>
              <a:t>olinadi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va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boshqa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probirkaga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quyiladi</a:t>
            </a:r>
            <a:r>
              <a:rPr lang="en-US" sz="2700" b="1" i="1" dirty="0">
                <a:latin typeface="+mn-lt"/>
              </a:rPr>
              <a:t>.</a:t>
            </a:r>
            <a:endParaRPr lang="ru-RU" sz="2700" b="1" i="1" dirty="0">
              <a:latin typeface="+mn-lt"/>
            </a:endParaRPr>
          </a:p>
        </p:txBody>
      </p:sp>
      <p:pic>
        <p:nvPicPr>
          <p:cNvPr id="11266" name="Picture 2" descr="ÐÐ°ÑÑÐ¸Ð½ÐºÐ¸ Ð¿Ð¾ Ð·Ð°Ð¿ÑÐ¾ÑÑ ÐÐ¾Ð´Ð° Ð¸ÑÐ¿Ð¾Ð»ÑÐ·ÑÐµÑÑÑ Ð² Ð»ÐµÐºÐ°ÑÑÑÐ²Ð°Ñ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4261"/>
            <a:ext cx="3519069" cy="2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499"/>
            <a:ext cx="3736160" cy="2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5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491"/>
            <a:ext cx="8991600" cy="800100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Harlow Solid Italic" panose="04030604020F02020D02" pitchFamily="82" charset="0"/>
              </a:rPr>
              <a:t>Tuproq</a:t>
            </a:r>
            <a:r>
              <a:rPr lang="en-US" sz="4000" b="1" dirty="0">
                <a:latin typeface="Harlow Solid Italic" panose="04030604020F02020D02" pitchFamily="82" charset="0"/>
              </a:rPr>
              <a:t> </a:t>
            </a:r>
            <a:r>
              <a:rPr lang="en-US" sz="4000" b="1" dirty="0" err="1">
                <a:latin typeface="Harlow Solid Italic" panose="04030604020F02020D02" pitchFamily="82" charset="0"/>
              </a:rPr>
              <a:t>eritmasini</a:t>
            </a:r>
            <a:r>
              <a:rPr lang="en-US" sz="4000" b="1" dirty="0">
                <a:latin typeface="Harlow Solid Italic" panose="04030604020F02020D02" pitchFamily="82" charset="0"/>
              </a:rPr>
              <a:t> </a:t>
            </a:r>
            <a:r>
              <a:rPr lang="en-US" sz="4000" b="1" dirty="0" err="1">
                <a:latin typeface="Harlow Solid Italic" panose="04030604020F02020D02" pitchFamily="82" charset="0"/>
              </a:rPr>
              <a:t>filtrlash</a:t>
            </a:r>
            <a:r>
              <a:rPr lang="en-US" sz="4000" b="1" dirty="0">
                <a:latin typeface="Harlow Solid Italic" panose="04030604020F02020D02" pitchFamily="82" charset="0"/>
              </a:rPr>
              <a:t> </a:t>
            </a:r>
            <a:r>
              <a:rPr lang="en-US" sz="4000" b="1" dirty="0" err="1">
                <a:latin typeface="Harlow Solid Italic" panose="04030604020F02020D02" pitchFamily="82" charset="0"/>
              </a:rPr>
              <a:t>yo‘li</a:t>
            </a:r>
            <a:r>
              <a:rPr lang="en-US" sz="4000" b="1" dirty="0">
                <a:latin typeface="Harlow Solid Italic" panose="04030604020F02020D02" pitchFamily="82" charset="0"/>
              </a:rPr>
              <a:t> </a:t>
            </a:r>
            <a:r>
              <a:rPr lang="en-US" sz="4000" b="1" dirty="0" err="1">
                <a:latin typeface="Harlow Solid Italic" panose="04030604020F02020D02" pitchFamily="82" charset="0"/>
              </a:rPr>
              <a:t>bilan</a:t>
            </a:r>
            <a:r>
              <a:rPr lang="en-US" sz="4000" b="1" dirty="0">
                <a:latin typeface="Harlow Solid Italic" panose="04030604020F02020D02" pitchFamily="82" charset="0"/>
              </a:rPr>
              <a:t> </a:t>
            </a:r>
            <a:r>
              <a:rPr lang="en-US" sz="4000" b="1" dirty="0" err="1">
                <a:latin typeface="Harlow Solid Italic" panose="04030604020F02020D02" pitchFamily="82" charset="0"/>
              </a:rPr>
              <a:t>olish</a:t>
            </a:r>
            <a:r>
              <a:rPr lang="en-US" sz="4000" b="1" dirty="0">
                <a:latin typeface="Harlow Solid Italic" panose="04030604020F02020D02" pitchFamily="82" charset="0"/>
              </a:rPr>
              <a:t>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5838" y="1212301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Filtr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qog‘oz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tayyorlang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tayyorlangan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filtrni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shtativ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halqasiga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o‘rnatilgan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stakanga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qo‘ying</a:t>
            </a: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838" y="3405215"/>
            <a:ext cx="4390292" cy="21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" y="1014494"/>
            <a:ext cx="4399676" cy="23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05215"/>
            <a:ext cx="4485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Sekin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astalik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bilan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tuproqning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suvli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eritmasini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quying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Tuproqni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suvda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erimaydigan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qismi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filtrda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qoladi</a:t>
            </a:r>
            <a:r>
              <a:rPr lang="en-US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08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Reja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76400" y="2310118"/>
            <a:ext cx="7010400" cy="667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380" y="2290607"/>
            <a:ext cx="792272" cy="68682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235903"/>
            <a:ext cx="7010400" cy="667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518" y="3237935"/>
            <a:ext cx="792272" cy="68682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4175372"/>
            <a:ext cx="7010400" cy="667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518" y="4175372"/>
            <a:ext cx="792272" cy="68682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378312"/>
            <a:ext cx="7010400" cy="667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1686" y="1424416"/>
            <a:ext cx="442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Eritmalar</a:t>
            </a:r>
            <a:endParaRPr lang="ru-RU" sz="28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75518" y="1367593"/>
            <a:ext cx="792272" cy="68682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1569" y="2372408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Eritmada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erigan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moddaning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massa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ulushi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7431" y="420761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Tuproqning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suvli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eritmasini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tayyorlash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331400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Eritmalarning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inson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hayotidagi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ahamiyati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9702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114300"/>
            <a:ext cx="8757138" cy="800100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Eritma</a:t>
            </a:r>
            <a:r>
              <a:rPr lang="en-US" sz="2800" b="1" i="1" dirty="0">
                <a:latin typeface="+mn-lt"/>
              </a:rPr>
              <a:t> – </a:t>
            </a:r>
            <a:r>
              <a:rPr lang="en-US" sz="2800" b="1" i="1" dirty="0" err="1">
                <a:latin typeface="+mn-lt"/>
              </a:rPr>
              <a:t>erituvchi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erigan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modda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va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ularning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o‘zaro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ta’sirlashuv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mahsulotlaridan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iborat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jinsli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tuzilmadir</a:t>
            </a:r>
            <a:r>
              <a:rPr lang="en-US" sz="2800" b="1" i="1" dirty="0" smtClean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545" y="1943100"/>
            <a:ext cx="4178055" cy="266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Eritmada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modda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molekula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yoki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atom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o‘lchamlarida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bo‘lgani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uchun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erituvchi</a:t>
            </a:r>
            <a:r>
              <a:rPr lang="en-US" sz="2800" b="1" dirty="0" smtClean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molekulalari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orasida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taqsimlangan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tarqalgan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bo‘ladi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. </a:t>
            </a:r>
            <a:endParaRPr lang="ru-RU" sz="2800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174" y="1790700"/>
            <a:ext cx="4452729" cy="29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2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16635"/>
            <a:ext cx="8686800" cy="800100"/>
          </a:xfrm>
        </p:spPr>
        <p:txBody>
          <a:bodyPr>
            <a:noAutofit/>
          </a:bodyPr>
          <a:lstStyle/>
          <a:p>
            <a:r>
              <a:rPr lang="en-US" sz="2800" b="1" i="1" dirty="0">
                <a:latin typeface="+mn-lt"/>
              </a:rPr>
              <a:t>Bu </a:t>
            </a:r>
            <a:r>
              <a:rPr lang="en-US" sz="2800" b="1" i="1" dirty="0" err="1">
                <a:latin typeface="+mn-lt"/>
              </a:rPr>
              <a:t>eritma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tiniq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filtrdan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o‘tganda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hech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narsa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qolmaydi</a:t>
            </a:r>
            <a:r>
              <a:rPr lang="en-US" sz="2800" b="1" i="1" dirty="0">
                <a:latin typeface="+mn-lt"/>
              </a:rPr>
              <a:t>. </a:t>
            </a:r>
            <a:r>
              <a:rPr lang="en-US" sz="2800" b="1" i="1" dirty="0" err="1">
                <a:latin typeface="+mn-lt"/>
              </a:rPr>
              <a:t>Bunday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eritmalar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haqiqiy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eritmalar</a:t>
            </a:r>
            <a:r>
              <a:rPr lang="en-US" sz="2800" b="1" i="1" dirty="0">
                <a:latin typeface="+mn-lt"/>
              </a:rPr>
              <a:t> deb </a:t>
            </a:r>
            <a:r>
              <a:rPr lang="en-US" sz="2800" b="1" i="1" dirty="0" err="1">
                <a:latin typeface="+mn-lt"/>
              </a:rPr>
              <a:t>ataladi</a:t>
            </a:r>
            <a:r>
              <a:rPr lang="en-US" sz="2800" b="1" i="1" dirty="0" smtClean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5931"/>
            <a:ext cx="90353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Eritmalar</a:t>
            </a:r>
            <a:r>
              <a:rPr lang="en-US" sz="2600" b="1" dirty="0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suyuq</a:t>
            </a:r>
            <a:r>
              <a:rPr lang="en-US" sz="2600" b="1" dirty="0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qattiq</a:t>
            </a:r>
            <a:r>
              <a:rPr lang="en-US" sz="2600" b="1" dirty="0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gazsimon</a:t>
            </a:r>
            <a:r>
              <a:rPr lang="en-US" sz="2600" b="1" dirty="0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bo‘ladi</a:t>
            </a:r>
            <a:r>
              <a:rPr lang="en-US" sz="2600" b="1" dirty="0">
                <a:solidFill>
                  <a:srgbClr val="C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.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Suyuq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eritmalarga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tuz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qand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spirtning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suvdagi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eritmasi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;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qattiq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eritmalarga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metallarning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qotishmalari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tilla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buyumlar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duralumin;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gazsimon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eritmalarga</a:t>
            </a:r>
            <a:r>
              <a:rPr lang="en-US" sz="2600" b="1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havo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yoki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gazlarning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boshqa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aralashmalari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misol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bo‘ladi</a:t>
            </a:r>
            <a:r>
              <a:rPr lang="en-US" sz="2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ru-RU" sz="2600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sp>
        <p:nvSpPr>
          <p:cNvPr id="5" name="AutoShape 4" descr="ÐÐ°ÑÑÐ¸Ð½ÐºÐ¸ Ð¿Ð¾ Ð·Ð°Ð¿ÑÐ¾ÑÑ ÑÐ¾Ð»Ñ, ÑÐ°ÑÐ°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027" y="3226943"/>
            <a:ext cx="2700973" cy="19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ÐÐ°ÑÑÐ¸Ð½ÐºÐ¸ Ð¿Ð¾ Ð·Ð°Ð¿ÑÐ¾ÑÑ ÑÐ¾Ð»Ñ, ÑÐ°ÑÐ°Ñ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ÐÐ°ÑÑÐ¸Ð½ÐºÐ¸ Ð¿Ð¾ Ð·Ð°Ð¿ÑÐ¾ÑÑ ÑÐ¾Ð»Ñ, ÑÐ°ÑÐ°Ñ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2" y="3209832"/>
            <a:ext cx="3546230" cy="19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5000" y="356926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tuz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553" y="3905966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qand</a:t>
            </a:r>
            <a:endParaRPr lang="ru-RU" sz="2400" b="1" dirty="0"/>
          </a:p>
        </p:txBody>
      </p:sp>
      <p:pic>
        <p:nvPicPr>
          <p:cNvPr id="3096" name="Picture 2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368" y="3200229"/>
            <a:ext cx="2672476" cy="20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92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" y="0"/>
            <a:ext cx="9138138" cy="13305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700" b="1" i="1" dirty="0" err="1">
                <a:latin typeface="+mn-lt"/>
              </a:rPr>
              <a:t>Eritmalar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hosil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bo‘lishida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issiqlik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yutilishi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yoki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chiqishi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kuzatiladi</a:t>
            </a:r>
            <a:r>
              <a:rPr lang="en-US" sz="2700" b="1" i="1" dirty="0">
                <a:latin typeface="+mn-lt"/>
              </a:rPr>
              <a:t>. </a:t>
            </a:r>
            <a:r>
              <a:rPr lang="en-US" sz="2700" b="1" i="1" dirty="0" err="1">
                <a:latin typeface="+mn-lt"/>
              </a:rPr>
              <a:t>Eritmalar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elektr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tokini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o‘tkazishi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yoki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yaxshi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o‘tkazmasligi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mumkin</a:t>
            </a:r>
            <a:r>
              <a:rPr lang="en-US" sz="2700" b="1" i="1" dirty="0" smtClean="0">
                <a:latin typeface="+mn-lt"/>
              </a:rPr>
              <a:t>.</a:t>
            </a:r>
            <a:endParaRPr lang="ru-RU" sz="2700" b="1" i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0163" y="1397196"/>
            <a:ext cx="6193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/>
              <a:t>Eritmalar</a:t>
            </a:r>
            <a:r>
              <a:rPr lang="en-US" sz="2800" b="1" i="1" dirty="0"/>
              <a:t> </a:t>
            </a:r>
            <a:r>
              <a:rPr lang="en-US" sz="2800" b="1" i="1" dirty="0" err="1"/>
              <a:t>mexanik</a:t>
            </a:r>
            <a:r>
              <a:rPr lang="en-US" sz="2800" b="1" i="1" dirty="0"/>
              <a:t> </a:t>
            </a:r>
            <a:r>
              <a:rPr lang="en-US" sz="2800" b="1" i="1" dirty="0" err="1"/>
              <a:t>aralashmalarning</a:t>
            </a:r>
            <a:r>
              <a:rPr lang="en-US" sz="2800" b="1" i="1" dirty="0"/>
              <a:t> ham, </a:t>
            </a:r>
            <a:r>
              <a:rPr lang="en-US" sz="2800" b="1" i="1" dirty="0" err="1"/>
              <a:t>kimyoviy</a:t>
            </a:r>
            <a:r>
              <a:rPr lang="en-US" sz="2800" b="1" i="1" dirty="0"/>
              <a:t> </a:t>
            </a:r>
            <a:r>
              <a:rPr lang="en-US" sz="2800" b="1" i="1" dirty="0" err="1"/>
              <a:t>birikmalarning</a:t>
            </a:r>
            <a:r>
              <a:rPr lang="en-US" sz="2800" b="1" i="1" dirty="0"/>
              <a:t> ham </a:t>
            </a:r>
            <a:r>
              <a:rPr lang="en-US" sz="2800" b="1" i="1" dirty="0" err="1"/>
              <a:t>xossalariga</a:t>
            </a:r>
            <a:r>
              <a:rPr lang="en-US" sz="2800" b="1" i="1" dirty="0"/>
              <a:t> </a:t>
            </a:r>
            <a:r>
              <a:rPr lang="en-US" sz="2800" b="1" i="1" dirty="0" err="1"/>
              <a:t>ega</a:t>
            </a:r>
            <a:r>
              <a:rPr lang="en-US" sz="2800" b="1" i="1" dirty="0"/>
              <a:t> </a:t>
            </a:r>
            <a:r>
              <a:rPr lang="en-US" sz="2800" b="1" i="1" dirty="0" err="1"/>
              <a:t>bo‘ladi</a:t>
            </a:r>
            <a:r>
              <a:rPr lang="en-US" sz="2800" b="1" i="1" dirty="0"/>
              <a:t>.</a:t>
            </a:r>
            <a:endParaRPr lang="ru-RU" sz="2800" dirty="0"/>
          </a:p>
        </p:txBody>
      </p:sp>
      <p:pic>
        <p:nvPicPr>
          <p:cNvPr id="1028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09925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1572"/>
            <a:ext cx="24929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75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610600" cy="17907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/>
              <a:t>Eritmaning</a:t>
            </a:r>
            <a:r>
              <a:rPr lang="en-US" b="1" i="1" dirty="0"/>
              <a:t> </a:t>
            </a:r>
            <a:r>
              <a:rPr lang="en-US" b="1" i="1" dirty="0" err="1"/>
              <a:t>massasi</a:t>
            </a:r>
            <a:r>
              <a:rPr lang="en-US" b="1" i="1" dirty="0"/>
              <a:t>, </a:t>
            </a:r>
            <a:r>
              <a:rPr lang="en-US" b="1" i="1" dirty="0" err="1"/>
              <a:t>hajmi</a:t>
            </a:r>
            <a:r>
              <a:rPr lang="en-US" b="1" i="1" dirty="0"/>
              <a:t> </a:t>
            </a:r>
            <a:r>
              <a:rPr lang="en-US" b="1" i="1" dirty="0" err="1"/>
              <a:t>va</a:t>
            </a:r>
            <a:r>
              <a:rPr lang="en-US" b="1" i="1" dirty="0"/>
              <a:t> </a:t>
            </a:r>
            <a:r>
              <a:rPr lang="en-US" b="1" i="1" dirty="0" err="1"/>
              <a:t>zichligi</a:t>
            </a:r>
            <a:r>
              <a:rPr lang="en-US" b="1" i="1" dirty="0"/>
              <a:t> </a:t>
            </a:r>
            <a:r>
              <a:rPr lang="en-US" b="1" i="1" dirty="0" err="1"/>
              <a:t>asosidagi</a:t>
            </a:r>
            <a:r>
              <a:rPr lang="en-US" b="1" i="1" dirty="0"/>
              <a:t> </a:t>
            </a:r>
            <a:r>
              <a:rPr lang="en-US" b="1" i="1" dirty="0" err="1"/>
              <a:t>bog‘lanish</a:t>
            </a:r>
            <a:r>
              <a:rPr lang="en-US" b="1" i="1" dirty="0"/>
              <a:t> </a:t>
            </a:r>
            <a:r>
              <a:rPr lang="en-US" b="1" i="1" dirty="0" err="1"/>
              <a:t>quyidagi</a:t>
            </a:r>
            <a:r>
              <a:rPr lang="en-US" b="1" i="1" dirty="0"/>
              <a:t> </a:t>
            </a:r>
            <a:r>
              <a:rPr lang="en-US" b="1" i="1" dirty="0" err="1"/>
              <a:t>formulaga</a:t>
            </a:r>
            <a:r>
              <a:rPr lang="en-US" b="1" i="1" dirty="0"/>
              <a:t> </a:t>
            </a:r>
            <a:r>
              <a:rPr lang="en-US" b="1" i="1" dirty="0" err="1"/>
              <a:t>mos</a:t>
            </a:r>
            <a:r>
              <a:rPr lang="en-US" b="1" i="1" dirty="0"/>
              <a:t> </a:t>
            </a:r>
            <a:r>
              <a:rPr lang="en-US" b="1" i="1" dirty="0" err="1"/>
              <a:t>keladi</a:t>
            </a:r>
            <a:r>
              <a:rPr lang="en-US" b="1" i="1" dirty="0"/>
              <a:t>. m = V ⋅ </a:t>
            </a:r>
            <a:r>
              <a:rPr lang="ru-RU" b="1" i="1" dirty="0"/>
              <a:t>ρ</a:t>
            </a:r>
            <a:r>
              <a:rPr lang="en-US" b="1" i="1" dirty="0"/>
              <a:t>. </a:t>
            </a:r>
            <a:r>
              <a:rPr lang="en-US" b="1" i="1" dirty="0" err="1"/>
              <a:t>Bunda</a:t>
            </a:r>
            <a:r>
              <a:rPr lang="en-US" b="1" i="1" dirty="0"/>
              <a:t> m – </a:t>
            </a:r>
            <a:r>
              <a:rPr lang="en-US" b="1" i="1" dirty="0" err="1"/>
              <a:t>eritma</a:t>
            </a:r>
            <a:r>
              <a:rPr lang="en-US" b="1" i="1" dirty="0"/>
              <a:t> </a:t>
            </a:r>
            <a:r>
              <a:rPr lang="en-US" b="1" i="1" dirty="0" err="1"/>
              <a:t>massasi</a:t>
            </a:r>
            <a:r>
              <a:rPr lang="en-US" b="1" i="1" dirty="0"/>
              <a:t>, V – </a:t>
            </a:r>
            <a:r>
              <a:rPr lang="en-US" b="1" i="1" dirty="0" err="1"/>
              <a:t>eritmaning</a:t>
            </a:r>
            <a:r>
              <a:rPr lang="en-US" b="1" i="1" dirty="0"/>
              <a:t> </a:t>
            </a:r>
            <a:r>
              <a:rPr lang="en-US" b="1" i="1" dirty="0" err="1"/>
              <a:t>hajmi</a:t>
            </a:r>
            <a:r>
              <a:rPr lang="en-US" b="1" i="1" dirty="0"/>
              <a:t>, </a:t>
            </a:r>
            <a:r>
              <a:rPr lang="ru-RU" b="1" i="1" dirty="0"/>
              <a:t>ρ</a:t>
            </a:r>
            <a:r>
              <a:rPr lang="en-US" b="1" i="1" dirty="0"/>
              <a:t> – </a:t>
            </a:r>
            <a:r>
              <a:rPr lang="en-US" b="1" i="1" dirty="0" err="1"/>
              <a:t>eritmaning</a:t>
            </a:r>
            <a:r>
              <a:rPr lang="en-US" b="1" i="1" dirty="0"/>
              <a:t> </a:t>
            </a:r>
            <a:r>
              <a:rPr lang="en-US" b="1" i="1" dirty="0" err="1"/>
              <a:t>zichligi</a:t>
            </a:r>
            <a:r>
              <a:rPr lang="en-US" b="1" i="1" dirty="0"/>
              <a:t>.</a:t>
            </a:r>
            <a:endParaRPr lang="ru-RU" b="1" i="1" dirty="0"/>
          </a:p>
        </p:txBody>
      </p:sp>
      <p:pic>
        <p:nvPicPr>
          <p:cNvPr id="4102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24100"/>
            <a:ext cx="6858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9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495300"/>
            <a:ext cx="8610600" cy="14478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Eritmalar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inson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hayotida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juda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muhim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ahamiyatga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ega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Eritmalarning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katta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sinfi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albatta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suvli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eritmalardir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b="1" dirty="0">
              <a:latin typeface="+mn-lt"/>
              <a:cs typeface="Andalus" panose="02020603050405020304" pitchFamily="18" charset="-78"/>
            </a:endParaRPr>
          </a:p>
        </p:txBody>
      </p:sp>
      <p:pic>
        <p:nvPicPr>
          <p:cNvPr id="5124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0"/>
            <a:ext cx="34747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²Ð¾Ð´Ð½ÑÐµ ÑÐ°ÑÑÐ²Ð¾Ñ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449" y="2095500"/>
            <a:ext cx="47515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97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51" y="303468"/>
            <a:ext cx="8763000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Tirik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organizmlar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hujayrasining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asosiy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komponenti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suvli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eritmalar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bo‘lib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ular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tiriklikni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ta’minlovchi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hayotiy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jarayonlar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borishi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uchun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muhit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yoki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bevosita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ishtirokchi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sifatida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ahamiyatga</a:t>
            </a:r>
            <a:r>
              <a:rPr lang="en-US" sz="2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+mn-lt"/>
              </a:rPr>
              <a:t>ega</a:t>
            </a:r>
            <a:r>
              <a:rPr lang="en-US" sz="2600" b="1" i="1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46799"/>
            <a:ext cx="4041479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351" y="2080888"/>
            <a:ext cx="4293946" cy="28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67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763000" cy="213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Turli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moddalarning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suvli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eritmalari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inson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hayotini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turli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qulayliklar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bilan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ta’minlashda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keng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ishlatiladi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masalan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kislota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va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asoslar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eritmalari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oddiy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energetik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akkumulatorlarda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qo‘llanilib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harakat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vositalari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avtomobillarni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elektr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energiyasi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bilan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ta’minlash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imkonini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+mn-lt"/>
              </a:rPr>
              <a:t>beradi</a:t>
            </a:r>
            <a:r>
              <a:rPr lang="en-US" sz="2600" b="1" i="1" dirty="0">
                <a:solidFill>
                  <a:srgbClr val="C00000"/>
                </a:solidFill>
                <a:latin typeface="+mn-lt"/>
              </a:rPr>
              <a:t>. </a:t>
            </a:r>
            <a:endParaRPr lang="ru-RU" sz="26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0" y="2400300"/>
            <a:ext cx="4456885" cy="25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309" y="3106065"/>
            <a:ext cx="4638106" cy="26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38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8011"/>
      </a:accent1>
      <a:accent2>
        <a:srgbClr val="666699"/>
      </a:accent2>
      <a:accent3>
        <a:srgbClr val="33CC66"/>
      </a:accent3>
      <a:accent4>
        <a:srgbClr val="333366"/>
      </a:accent4>
      <a:accent5>
        <a:srgbClr val="9999CC"/>
      </a:accent5>
      <a:accent6>
        <a:srgbClr val="9933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401</Words>
  <Application>Microsoft Office PowerPoint</Application>
  <PresentationFormat>Экран (16:10)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Eritmalar. Eritmada erigan moddaning massa ulushi, foiz, molyar konsentratsiyasi</vt:lpstr>
      <vt:lpstr>Reja:</vt:lpstr>
      <vt:lpstr>Eritma – erituvchi, erigan modda va ularning o‘zaro ta’sirlashuv mahsulotlaridan iborat bir jinsli tuzilmadir.</vt:lpstr>
      <vt:lpstr>Bu eritma tiniq, filtrdan o‘tganda hech narsa qolmaydi. Bunday eritmalar haqiqiy eritmalar deb ataladi.</vt:lpstr>
      <vt:lpstr>Eritmalar hosil bo‘lishida issiqlik yutilishi yoki chiqishi kuzatiladi. Eritmalar elektr tokini o‘tkazishi yoki yaxshi o‘tkazmasligi mumkin.</vt:lpstr>
      <vt:lpstr>Eritmaning massasi, hajmi va zichligi asosidagi bog‘lanish quyidagi formulaga mos keladi. m = V ⋅ ρ. Bunda m – eritma massasi, V – eritmaning hajmi, ρ – eritmaning zichligi.</vt:lpstr>
      <vt:lpstr>Eritmalar inson hayotida juda muhim ahamiyatga ega. Eritmalarning eng katta sinfi, albatta, suvli eritmalardir.</vt:lpstr>
      <vt:lpstr>Tirik organizmlar hujayrasining asosiy komponenti suvli eritmalar bo‘lib, ular tiriklikni ta’minlovchi hayotiy jarayonlar borishi uchun muhit yoki bevosita ishtirokchi sifatida ahamiyatga ega.</vt:lpstr>
      <vt:lpstr>Turli moddalarning suvli eritmalari inson hayotini turli qulayliklar bilan ta’minlashda keng ishlatiladi, masalan, kislota va asoslar eritmalari oddiy energetik akkumulatorlarda qo‘llanilib, harakat vositalari, avtomobillarni elektr energiyasi bilan ta’minlash imkonini beradi. </vt:lpstr>
      <vt:lpstr>Suv tibbiyotda turli dorivor eritmalar tayyorlashda qo‘llaniladi. Oddiy minerallashtirilgan suv har xil dorivor tuzlar eritmasi bo‘lib, bir qancha kasalliklarni davolash, oldini olish uchun iste’mol qilinadi.</vt:lpstr>
      <vt:lpstr>Turli xil spirtlardan tayyorlanadigan oziq-ovqat mahsulotlari, dorivor preparatlar, turli mexanizmlarni sovitishda ishlatiladigan antifrizlar turmushda keng foydalaniladi.</vt:lpstr>
      <vt:lpstr>Tuproq ko‘pincha kislotali muhitga ega bo‘lib, qishloq xo‘jalik ishlarida kislotali tuproq ohak yordamida neytrallanadi, ba’zida esa ortiqcha olingan ohak tuproqning ishqorlashishiga olib keladi.</vt:lpstr>
      <vt:lpstr>Bir kun turgandan so‘ng probirka tubidagi cho‘kmani qo‘zg‘atib yubormagan holda tinib qolgan eritmadan pipetka yordamida 5 ml olinadi va boshqa probirkaga quyiladi.</vt:lpstr>
      <vt:lpstr>Tuproq eritmasini filtrlash yo‘li bilan olish.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User</cp:lastModifiedBy>
  <cp:revision>30</cp:revision>
  <dcterms:created xsi:type="dcterms:W3CDTF">2013-12-25T12:45:28Z</dcterms:created>
  <dcterms:modified xsi:type="dcterms:W3CDTF">2020-12-12T13:57:13Z</dcterms:modified>
</cp:coreProperties>
</file>