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0"/>
  </p:notesMasterIdLst>
  <p:sldIdLst>
    <p:sldId id="279" r:id="rId2"/>
    <p:sldId id="262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2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B32"/>
    <a:srgbClr val="9F9F21"/>
    <a:srgbClr val="B1E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1B3080-AF38-46E0-9CCF-3D05A111C9B4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F5852B-62DC-4D79-80B3-F876CBFDD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2BB916-ABF3-4234-9EC9-40D0AC6F8710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72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54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4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A0BE8C-0930-47E6-B15B-FA273C79851A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6E8573-87A0-42B7-99E1-7BBF3C84D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0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035F-2DF0-46C0-A60F-BF8461B78AC6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4029-D678-482D-97F7-5135563756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97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9774-AE1E-4960-8981-D03A191F1262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C4B0-F6E7-4E4C-8D29-6CE233E15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36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23B3-4185-4E1E-89FD-52FFB7CD8798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A4E9-DB69-4898-A794-F9E033290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31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9366-3752-47AD-8224-4945E455ECA0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4E23-08F3-48A9-8BAF-281A0BE46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600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0637-04CE-4959-A995-7440EE2B7295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A670-3782-4090-AD14-B74DF62D2F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31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09F7-ADA0-48DE-AC6B-B92F3E43A13A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C828-6A40-4BD8-AB0D-004F5FEEF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40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36A5-889D-42E5-9A79-8D58A174E40B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CFDF-952C-4CA0-B7D7-5BA7151E6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36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95C7-7A73-4B09-B2F0-0704EB45943B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71E9-822A-474B-97B6-D8B0B47D97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06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AB20-3159-42BE-9A7E-BF24E298E2DA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2B51-0163-4433-A553-64F5BD6E34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36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E40B20-5288-4583-B9D9-ECBF8BB840E5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1313-AD71-4201-87AD-2A2091573D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75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DE408AA-FD14-4A2B-9A71-8D8EBF57A525}" type="datetimeFigureOut">
              <a:rPr lang="ru-RU"/>
              <a:pPr>
                <a:defRPr/>
              </a:pPr>
              <a:t>28.10.2024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6A129EEE-C152-4D66-9B2D-A08BE0B75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3" r:id="rId2"/>
    <p:sldLayoutId id="2147484098" r:id="rId3"/>
    <p:sldLayoutId id="2147484099" r:id="rId4"/>
    <p:sldLayoutId id="2147484100" r:id="rId5"/>
    <p:sldLayoutId id="2147484101" r:id="rId6"/>
    <p:sldLayoutId id="2147484094" r:id="rId7"/>
    <p:sldLayoutId id="2147484102" r:id="rId8"/>
    <p:sldLayoutId id="2147484103" r:id="rId9"/>
    <p:sldLayoutId id="2147484095" r:id="rId10"/>
    <p:sldLayoutId id="2147484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4.wmf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5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7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8.png"/><Relationship Id="rId9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profi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photo_2020-10-05_12-17-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2670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000500" y="500063"/>
            <a:ext cx="4857750" cy="2928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A51B32"/>
                </a:solidFill>
              </a:rPr>
              <a:t>TOSHKENT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A51B32"/>
                </a:solidFill>
              </a:rPr>
              <a:t>KIMYO-TEXNOLOGIYA INSTITUTI SHAHRISABZ FILIALI</a:t>
            </a:r>
            <a:endParaRPr lang="ru-RU" sz="3200" dirty="0">
              <a:solidFill>
                <a:srgbClr val="A51B3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" y="3714750"/>
            <a:ext cx="8072438" cy="29289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Mavzu</a:t>
            </a:r>
            <a:r>
              <a:rPr lang="en-US" sz="2400" b="1" dirty="0"/>
              <a:t>-</a:t>
            </a:r>
            <a:r>
              <a:rPr lang="uz-Cyrl-UZ" sz="2400" b="1" dirty="0"/>
              <a:t>7</a:t>
            </a:r>
            <a:r>
              <a:rPr lang="en-US" sz="2400" b="1" dirty="0"/>
              <a:t>. </a:t>
            </a:r>
            <a:r>
              <a:rPr lang="uz-Latn-UZ" sz="2400" dirty="0"/>
              <a:t>Vektorlarning vektor ko’paytmasi, aralash ko’paytmasi, xossalari. Vektorlar algebrasining amaliy qo’llanishi</a:t>
            </a:r>
            <a:endParaRPr lang="ru-RU" sz="2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60648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u="sng" dirty="0"/>
          </a:p>
          <a:p>
            <a:pPr algn="ctr"/>
            <a:r>
              <a:rPr lang="en-US" u="sng" dirty="0" err="1"/>
              <a:t>Koordinatalari</a:t>
            </a:r>
            <a:r>
              <a:rPr lang="en-US" u="sng" dirty="0"/>
              <a:t> </a:t>
            </a:r>
            <a:r>
              <a:rPr lang="en-US" u="sng" dirty="0" err="1"/>
              <a:t>orqali</a:t>
            </a:r>
            <a:r>
              <a:rPr lang="en-US" u="sng" dirty="0"/>
              <a:t> </a:t>
            </a:r>
            <a:r>
              <a:rPr lang="en-US" u="sng" dirty="0" err="1"/>
              <a:t>berilgan</a:t>
            </a:r>
            <a:r>
              <a:rPr lang="en-US" u="sng" dirty="0"/>
              <a:t> </a:t>
            </a:r>
            <a:r>
              <a:rPr lang="en-US" u="sng" dirty="0" err="1"/>
              <a:t>vektorlar</a:t>
            </a:r>
            <a:r>
              <a:rPr lang="en-US" u="sng" dirty="0"/>
              <a:t> </a:t>
            </a:r>
            <a:r>
              <a:rPr lang="en-US" u="sng" dirty="0" err="1"/>
              <a:t>ustida</a:t>
            </a:r>
            <a:r>
              <a:rPr lang="en-US" u="sng" dirty="0"/>
              <a:t> </a:t>
            </a:r>
            <a:r>
              <a:rPr lang="en-US" u="sng" dirty="0" err="1"/>
              <a:t>amallar</a:t>
            </a:r>
            <a:r>
              <a:rPr lang="en-US" u="sng" dirty="0"/>
              <a:t>.</a:t>
            </a:r>
            <a:endParaRPr lang="ru-RU" dirty="0"/>
          </a:p>
          <a:p>
            <a:pPr algn="ctr"/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395536" y="1268760"/>
                <a:ext cx="8496944" cy="72008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/>
                  <a:t>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ru-RU" dirty="0"/>
                  <a:t> </a:t>
                </a:r>
                <a:r>
                  <a:rPr lang="en-US" dirty="0" err="1"/>
                  <a:t>va</a:t>
                </a:r>
                <a:r>
                  <a:rPr lang="ru-RU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ru-RU" dirty="0"/>
                  <a:t> </a:t>
                </a:r>
                <a:r>
                  <a:rPr lang="en-US" dirty="0" err="1"/>
                  <a:t>vektorlar</a:t>
                </a:r>
                <a:r>
                  <a:rPr lang="ru-RU" dirty="0"/>
                  <a:t> </a:t>
                </a:r>
                <a:r>
                  <a:rPr lang="en-US" dirty="0"/>
                  <a:t> </a:t>
                </a:r>
                <a:r>
                  <a:rPr lang="en-US" dirty="0" err="1"/>
                  <a:t>berilgan</a:t>
                </a:r>
                <a:r>
                  <a:rPr lang="ru-RU" dirty="0"/>
                  <a:t> </a:t>
                </a:r>
                <a:r>
                  <a:rPr lang="en-US" dirty="0"/>
                  <a:t> </a:t>
                </a:r>
                <a:r>
                  <a:rPr lang="en-US" dirty="0" err="1"/>
                  <a:t>bo’lsin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496944" cy="7200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кругленный прямоугольник 5"/>
          <p:cNvSpPr/>
          <p:nvPr/>
        </p:nvSpPr>
        <p:spPr>
          <a:xfrm>
            <a:off x="457200" y="2276872"/>
            <a:ext cx="8291264" cy="1584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621804"/>
              </p:ext>
            </p:extLst>
          </p:nvPr>
        </p:nvGraphicFramePr>
        <p:xfrm>
          <a:off x="3131840" y="2420888"/>
          <a:ext cx="273630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360" imgH="507960" progId="Equation.DSMT4">
                  <p:embed/>
                </p:oleObj>
              </mc:Choice>
              <mc:Fallback>
                <p:oleObj name="Equation" r:id="rId5" imgW="1422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840" y="2420888"/>
                        <a:ext cx="2736304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605019"/>
              </p:ext>
            </p:extLst>
          </p:nvPr>
        </p:nvGraphicFramePr>
        <p:xfrm>
          <a:off x="3347864" y="3212975"/>
          <a:ext cx="2304256" cy="50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41200" progId="Equation.DSMT4">
                  <p:embed/>
                </p:oleObj>
              </mc:Choice>
              <mc:Fallback>
                <p:oleObj name="Equation" r:id="rId7" imgW="88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7864" y="3212975"/>
                        <a:ext cx="2304256" cy="50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529208" y="4005064"/>
                <a:ext cx="8219256" cy="86409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/>
                  <a:t>              </a:t>
                </a:r>
                <a:r>
                  <a:rPr lang="en-US" b="1" u="sng" dirty="0" err="1"/>
                  <a:t>Misol</a:t>
                </a:r>
                <a:r>
                  <a:rPr lang="en-US" b="1" u="sng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5,2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4,−2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bo’lsin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b="1" dirty="0"/>
                  <a:t>λ=3 </a:t>
                </a:r>
                <a:r>
                  <a:rPr lang="en-US" dirty="0" err="1"/>
                  <a:t>bo’lsin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" y="4005064"/>
                <a:ext cx="8219256" cy="86409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ый прямоугольник 10"/>
          <p:cNvSpPr/>
          <p:nvPr/>
        </p:nvSpPr>
        <p:spPr>
          <a:xfrm>
            <a:off x="529208" y="5013176"/>
            <a:ext cx="821925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0285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072881"/>
              </p:ext>
            </p:extLst>
          </p:nvPr>
        </p:nvGraphicFramePr>
        <p:xfrm>
          <a:off x="2627784" y="5229200"/>
          <a:ext cx="3384376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15840" imgH="774360" progId="Equation.DSMT4">
                  <p:embed/>
                </p:oleObj>
              </mc:Choice>
              <mc:Fallback>
                <p:oleObj name="Equation" r:id="rId12" imgW="18158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27784" y="5229200"/>
                        <a:ext cx="3384376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32656"/>
            <a:ext cx="864096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Fazoviy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komponentlari</a:t>
            </a:r>
            <a:r>
              <a:rPr lang="en-US" dirty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251520" y="1268760"/>
                <a:ext cx="8496944" cy="165618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 </a:t>
                </a:r>
                <a:r>
                  <a:rPr lang="en-US" dirty="0" err="1"/>
                  <a:t>Fazoda</a:t>
                </a:r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uch</a:t>
                </a:r>
                <a:r>
                  <a:rPr lang="en-US" dirty="0"/>
                  <a:t> </a:t>
                </a:r>
                <a:r>
                  <a:rPr lang="en-US" dirty="0" err="1"/>
                  <a:t>o’lchamda</a:t>
                </a:r>
                <a:r>
                  <a:rPr lang="en-US" dirty="0"/>
                  <a:t>, </a:t>
                </a:r>
                <a:r>
                  <a:rPr lang="en-US" dirty="0" err="1"/>
                  <a:t>uch</a:t>
                </a:r>
                <a:r>
                  <a:rPr lang="en-US" dirty="0"/>
                  <a:t> </a:t>
                </a:r>
                <a:r>
                  <a:rPr lang="en-US" dirty="0" err="1"/>
                  <a:t>komponentlari</a:t>
                </a:r>
                <a:r>
                  <a:rPr lang="en-US" dirty="0"/>
                  <a:t> </a:t>
                </a:r>
                <a:r>
                  <a:rPr lang="en-US" dirty="0" err="1"/>
                  <a:t>orqali</a:t>
                </a:r>
                <a:r>
                  <a:rPr lang="en-US" dirty="0"/>
                  <a:t> </a:t>
                </a:r>
                <a:r>
                  <a:rPr lang="en-US" dirty="0" err="1"/>
                  <a:t>ifodalanadi</a:t>
                </a:r>
                <a:r>
                  <a:rPr lang="en-US" dirty="0"/>
                  <a:t>. </a:t>
                </a:r>
                <a:r>
                  <a:rPr lang="en-US" dirty="0" err="1"/>
                  <a:t>Fazoda</a:t>
                </a:r>
                <a:r>
                  <a:rPr lang="en-US" dirty="0"/>
                  <a:t>  </a:t>
                </a:r>
                <a:r>
                  <a:rPr lang="en-US" dirty="0" err="1"/>
                  <a:t>boshi</a:t>
                </a:r>
                <a:r>
                  <a:rPr lang="en-US" dirty="0"/>
                  <a:t>  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va</a:t>
                </a:r>
                <a:r>
                  <a:rPr lang="en-US" dirty="0"/>
                  <a:t>  </a:t>
                </a:r>
                <a:r>
                  <a:rPr lang="en-US" dirty="0" err="1"/>
                  <a:t>oxiri</a:t>
                </a:r>
                <a:r>
                  <a:rPr lang="en-US" dirty="0"/>
                  <a:t>  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nuqtalarda</a:t>
                </a:r>
                <a:r>
                  <a:rPr lang="en-US" dirty="0"/>
                  <a:t> </a:t>
                </a:r>
                <a:r>
                  <a:rPr lang="en-US" dirty="0" err="1"/>
                  <a:t>bo’lgan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vektorning</a:t>
                </a:r>
                <a:r>
                  <a:rPr lang="en-US" dirty="0"/>
                  <a:t> </a:t>
                </a:r>
                <a:r>
                  <a:rPr lang="en-US" dirty="0" err="1"/>
                  <a:t>uzunligi</a:t>
                </a:r>
                <a:r>
                  <a:rPr lang="en-US" dirty="0"/>
                  <a:t> </a:t>
                </a:r>
                <a:endParaRPr lang="ru-RU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	</a:t>
                </a:r>
                <a:r>
                  <a:rPr lang="en-US" dirty="0" err="1"/>
                  <a:t>kabi</a:t>
                </a:r>
                <a:r>
                  <a:rPr lang="en-US" dirty="0"/>
                  <a:t> </a:t>
                </a:r>
                <a:r>
                  <a:rPr lang="en-US" dirty="0" err="1"/>
                  <a:t>aniqlanadi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496944" cy="165618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251520" y="3212976"/>
                <a:ext cx="8424936" cy="165618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    </a:t>
                </a:r>
                <a:r>
                  <a:rPr lang="en-US" b="1" dirty="0" err="1"/>
                  <a:t>Misol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  <a:r>
                  <a:rPr lang="en-US" dirty="0" err="1"/>
                  <a:t>Boshi</a:t>
                </a:r>
                <a:r>
                  <a:rPr lang="en-US" dirty="0"/>
                  <a:t> 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(2,1,4</m:t>
                    </m:r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oxiri</a:t>
                </a:r>
                <a:r>
                  <a:rPr lang="en-US" dirty="0"/>
                  <a:t> 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(−4,3,2</m:t>
                    </m:r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nuqtalarda</a:t>
                </a:r>
                <a:r>
                  <a:rPr lang="en-US" dirty="0"/>
                  <a:t> </a:t>
                </a:r>
                <a:r>
                  <a:rPr lang="en-US" dirty="0" err="1"/>
                  <a:t>bo’lgan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vektorning</a:t>
                </a:r>
                <a:r>
                  <a:rPr lang="en-US" dirty="0"/>
                  <a:t> </a:t>
                </a:r>
                <a:r>
                  <a:rPr lang="en-US" dirty="0" err="1"/>
                  <a:t>uzunligini</a:t>
                </a:r>
                <a:r>
                  <a:rPr lang="en-US" dirty="0"/>
                  <a:t> toping. </a:t>
                </a:r>
                <a:endParaRPr lang="ru-RU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(−4−2)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(3−1)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(2−4)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36+4+4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44</m:t>
                        </m:r>
                      </m:e>
                    </m:rad>
                  </m:oMath>
                </a14:m>
                <a:r>
                  <a:rPr lang="en-US" dirty="0"/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12976"/>
                <a:ext cx="8424936" cy="16561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кругленный прямоугольник 7"/>
          <p:cNvSpPr/>
          <p:nvPr/>
        </p:nvSpPr>
        <p:spPr>
          <a:xfrm>
            <a:off x="251520" y="5229200"/>
            <a:ext cx="84249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Fazoda</a:t>
            </a:r>
            <a:r>
              <a:rPr lang="en-US" dirty="0"/>
              <a:t> </a:t>
            </a:r>
            <a:r>
              <a:rPr lang="en-US" dirty="0" err="1"/>
              <a:t>o’zaro</a:t>
            </a:r>
            <a:r>
              <a:rPr lang="en-US" dirty="0"/>
              <a:t> </a:t>
            </a:r>
            <a:r>
              <a:rPr lang="en-US" dirty="0" err="1"/>
              <a:t>perpendikular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 </a:t>
            </a:r>
            <a:r>
              <a:rPr lang="en-US" dirty="0" err="1"/>
              <a:t>x,y,z</a:t>
            </a:r>
            <a:r>
              <a:rPr lang="en-US" dirty="0"/>
              <a:t> </a:t>
            </a:r>
            <a:r>
              <a:rPr lang="en-US" dirty="0" err="1"/>
              <a:t>o’qlari</a:t>
            </a:r>
            <a:r>
              <a:rPr lang="en-US" dirty="0"/>
              <a:t> </a:t>
            </a:r>
            <a:r>
              <a:rPr lang="en-US" dirty="0" err="1"/>
              <a:t>Dekart</a:t>
            </a:r>
            <a:r>
              <a:rPr lang="en-US" dirty="0"/>
              <a:t> </a:t>
            </a:r>
            <a:r>
              <a:rPr lang="en-US" dirty="0" err="1"/>
              <a:t>koordinatalar</a:t>
            </a:r>
            <a:r>
              <a:rPr lang="en-US" dirty="0"/>
              <a:t> </a:t>
            </a:r>
            <a:r>
              <a:rPr lang="en-US" dirty="0" err="1"/>
              <a:t>sistemasini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etadi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323528" y="476672"/>
                <a:ext cx="8568952" cy="244827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;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o’qlarida</a:t>
                </a:r>
                <a:r>
                  <a:rPr lang="en-US" dirty="0"/>
                  <a:t> </a:t>
                </a:r>
                <a:r>
                  <a:rPr lang="en-US" dirty="0" err="1"/>
                  <a:t>mos</a:t>
                </a:r>
                <a:r>
                  <a:rPr lang="en-US" dirty="0"/>
                  <a:t> </a:t>
                </a:r>
                <a:r>
                  <a:rPr lang="en-US" dirty="0" err="1"/>
                  <a:t>ravishda</a:t>
                </a:r>
                <a:r>
                  <a:rPr lang="en-US" dirty="0"/>
                  <a:t> </a:t>
                </a:r>
                <a:r>
                  <a:rPr lang="en-US" dirty="0" err="1"/>
                  <a:t>uzunligi</a:t>
                </a:r>
                <a:r>
                  <a:rPr lang="en-US" dirty="0"/>
                  <a:t> </a:t>
                </a:r>
                <a:r>
                  <a:rPr lang="en-US" dirty="0" err="1"/>
                  <a:t>birga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 </a:t>
                </a:r>
                <a:r>
                  <a:rPr lang="en-US" dirty="0" err="1"/>
                  <a:t>bo’lgan</a:t>
                </a:r>
                <a:r>
                  <a:rPr lang="en-US" dirty="0"/>
                  <a:t> </a:t>
                </a:r>
                <a:r>
                  <a:rPr lang="en-US" b="1" dirty="0" err="1"/>
                  <a:t>i</a:t>
                </a:r>
                <a:r>
                  <a:rPr lang="en-US" b="1" dirty="0"/>
                  <a:t>, j, k </a:t>
                </a:r>
                <a:r>
                  <a:rPr lang="en-US" dirty="0" err="1"/>
                  <a:t>vektorlar</a:t>
                </a:r>
                <a:r>
                  <a:rPr lang="en-US" dirty="0"/>
                  <a:t>  </a:t>
                </a:r>
                <a:r>
                  <a:rPr lang="en-US" dirty="0" err="1"/>
                  <a:t>birlik</a:t>
                </a:r>
                <a:r>
                  <a:rPr lang="en-US" dirty="0"/>
                  <a:t>, ort </a:t>
                </a:r>
                <a:r>
                  <a:rPr lang="en-US" dirty="0" err="1"/>
                  <a:t>vektorlarni</a:t>
                </a:r>
                <a:r>
                  <a:rPr lang="en-US" dirty="0"/>
                  <a:t> </a:t>
                </a:r>
                <a:r>
                  <a:rPr lang="en-US" dirty="0" err="1"/>
                  <a:t>tashkil</a:t>
                </a:r>
                <a:r>
                  <a:rPr lang="en-US" dirty="0"/>
                  <a:t> </a:t>
                </a:r>
                <a:r>
                  <a:rPr lang="en-US" dirty="0" err="1"/>
                  <a:t>etadi</a:t>
                </a:r>
                <a:r>
                  <a:rPr lang="en-US" dirty="0"/>
                  <a:t>. </a:t>
                </a:r>
                <a:r>
                  <a:rPr lang="en-US" dirty="0" err="1"/>
                  <a:t>Ushbu</a:t>
                </a:r>
                <a:r>
                  <a:rPr lang="en-US" dirty="0"/>
                  <a:t>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orqali</a:t>
                </a:r>
                <a:r>
                  <a:rPr lang="en-US" dirty="0"/>
                  <a:t> </a:t>
                </a:r>
                <a:r>
                  <a:rPr lang="en-US" dirty="0" err="1"/>
                  <a:t>ixtiyoriy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vektorni</a:t>
                </a:r>
                <a:endParaRPr lang="ru-RU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)  </a:t>
                </a:r>
                <a:r>
                  <a:rPr lang="en-US" dirty="0" err="1"/>
                  <a:t>kabi</a:t>
                </a:r>
                <a:r>
                  <a:rPr lang="en-US" dirty="0"/>
                  <a:t> </a:t>
                </a:r>
                <a:r>
                  <a:rPr lang="en-US" dirty="0" err="1"/>
                  <a:t>ifodalanadi</a:t>
                </a:r>
                <a:r>
                  <a:rPr lang="en-US" dirty="0"/>
                  <a:t>. </a:t>
                </a:r>
                <a:r>
                  <a:rPr lang="en-US" dirty="0" err="1"/>
                  <a:t>Ushbu</a:t>
                </a:r>
                <a:r>
                  <a:rPr lang="en-US" dirty="0"/>
                  <a:t> </a:t>
                </a:r>
                <a:r>
                  <a:rPr lang="en-US" dirty="0" err="1"/>
                  <a:t>ifoda</a:t>
                </a:r>
                <a:r>
                  <a:rPr lang="en-US" dirty="0"/>
                  <a:t> </a:t>
                </a:r>
                <a:r>
                  <a:rPr lang="en-US" dirty="0" err="1"/>
                  <a:t>vektorni</a:t>
                </a:r>
                <a:r>
                  <a:rPr lang="en-US" dirty="0"/>
                  <a:t> </a:t>
                </a:r>
                <a:r>
                  <a:rPr lang="en-US" b="1" u="sng" dirty="0" err="1"/>
                  <a:t>bazis</a:t>
                </a:r>
                <a:r>
                  <a:rPr lang="en-US" b="1" u="sng" dirty="0"/>
                  <a:t> </a:t>
                </a:r>
                <a:r>
                  <a:rPr lang="en-US" b="1" u="sng" dirty="0" err="1"/>
                  <a:t>vektorlarga</a:t>
                </a:r>
                <a:r>
                  <a:rPr lang="en-US" b="1" u="sng" dirty="0"/>
                  <a:t> </a:t>
                </a:r>
                <a:r>
                  <a:rPr lang="en-US" b="1" u="sng" dirty="0" err="1"/>
                  <a:t>yoyilmasi</a:t>
                </a:r>
                <a:r>
                  <a:rPr lang="en-US" dirty="0"/>
                  <a:t> </a:t>
                </a:r>
                <a:r>
                  <a:rPr lang="en-US" dirty="0" err="1"/>
                  <a:t>deyiladi</a:t>
                </a:r>
                <a:endParaRPr lang="ru-RU" dirty="0"/>
              </a:p>
              <a:p>
                <a:r>
                  <a:rPr lang="en-US" b="1" dirty="0"/>
                  <a:t>            </a:t>
                </a:r>
                <a:r>
                  <a:rPr lang="en-US" b="1" dirty="0" err="1"/>
                  <a:t>i</a:t>
                </a:r>
                <a:r>
                  <a:rPr lang="en-US" b="1" dirty="0"/>
                  <a:t> = </a:t>
                </a:r>
                <a:r>
                  <a:rPr lang="en-US" dirty="0"/>
                  <a:t>(1;0;0)             </a:t>
                </a:r>
                <a:r>
                  <a:rPr lang="en-US" b="1" dirty="0"/>
                  <a:t>j</a:t>
                </a:r>
                <a:r>
                  <a:rPr lang="en-US" dirty="0"/>
                  <a:t> = (0;1;0)	    </a:t>
                </a:r>
                <a:r>
                  <a:rPr lang="en-US" b="1" dirty="0"/>
                  <a:t>k</a:t>
                </a:r>
                <a:r>
                  <a:rPr lang="en-US" dirty="0"/>
                  <a:t> = (0;0;1)  </a:t>
                </a:r>
                <a:endParaRPr lang="ru-RU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6672"/>
                <a:ext cx="8568952" cy="244827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323528" y="3212976"/>
            <a:ext cx="8568952" cy="3240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24" y="3415836"/>
            <a:ext cx="3566160" cy="28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323528" y="174786"/>
                <a:ext cx="8496944" cy="260614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/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 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) ;</a:t>
                </a:r>
                <a:r>
                  <a:rPr lang="en-US" dirty="0" err="1"/>
                  <a:t>bo’lsa</a:t>
                </a:r>
                <a:r>
                  <a:rPr lang="en-US" dirty="0"/>
                  <a:t>,</a:t>
                </a:r>
                <a:endParaRPr lang="ru-RU" dirty="0"/>
              </a:p>
              <a:p>
                <a:endParaRPr lang="ru-RU" dirty="0"/>
              </a:p>
              <a:p>
                <a:r>
                  <a:rPr lang="ru-RU" b="1" dirty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/>
                  <a:t> – </a:t>
                </a:r>
                <a:r>
                  <a:rPr lang="en-US" b="1" dirty="0" err="1"/>
                  <a:t>parallellik</a:t>
                </a:r>
                <a:r>
                  <a:rPr lang="en-US" b="1" dirty="0"/>
                  <a:t> </a:t>
                </a:r>
                <a:r>
                  <a:rPr lang="en-US" b="1" dirty="0" err="1"/>
                  <a:t>sharti</a:t>
                </a:r>
                <a:endParaRPr lang="ru-RU" b="1" dirty="0"/>
              </a:p>
              <a:p>
                <a:endParaRPr lang="ru-RU" dirty="0"/>
              </a:p>
              <a:p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perpendikularlik</a:t>
                </a:r>
                <a:r>
                  <a:rPr lang="en-US" b="1" dirty="0"/>
                  <a:t> </a:t>
                </a:r>
                <a:r>
                  <a:rPr lang="en-US" b="1" dirty="0" err="1"/>
                  <a:t>sharti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4786"/>
                <a:ext cx="8496944" cy="26061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323528" y="3586870"/>
                <a:ext cx="8496944" cy="26642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/>
                  <a:t>                              </a:t>
                </a:r>
                <a:r>
                  <a:rPr lang="en-US" b="1" u="sng" dirty="0" err="1"/>
                  <a:t>Vektorlarning</a:t>
                </a:r>
                <a:r>
                  <a:rPr lang="en-US" b="1" u="sng" dirty="0"/>
                  <a:t> </a:t>
                </a:r>
                <a:r>
                  <a:rPr lang="en-US" b="1" u="sng" dirty="0" err="1"/>
                  <a:t>skalyar</a:t>
                </a:r>
                <a:r>
                  <a:rPr lang="en-US" b="1" u="sng" dirty="0"/>
                  <a:t> </a:t>
                </a:r>
                <a:r>
                  <a:rPr lang="en-US" b="1" u="sng" dirty="0" err="1"/>
                  <a:t>ko’paytmasi</a:t>
                </a:r>
                <a:endParaRPr lang="ru-RU" dirty="0"/>
              </a:p>
              <a:p>
                <a:r>
                  <a:rPr lang="ru-RU" dirty="0"/>
                  <a:t>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   </a:t>
                </a:r>
                <a:r>
                  <a:rPr lang="en-US" dirty="0" err="1"/>
                  <a:t>va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) ;  </a:t>
                </a:r>
                <a:r>
                  <a:rPr lang="en-US" dirty="0" err="1"/>
                  <a:t>bo’lsin</a:t>
                </a:r>
                <a:r>
                  <a:rPr lang="en-US" dirty="0"/>
                  <a:t>.</a:t>
                </a:r>
                <a:endParaRPr lang="ru-RU" dirty="0"/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endParaRPr lang="ru-RU" dirty="0"/>
              </a:p>
              <a:p>
                <a:r>
                  <a:rPr lang="en-US" b="1" dirty="0" err="1"/>
                  <a:t>Misol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(2,3,−7</m:t>
                    </m:r>
                  </m:oMath>
                </a14:m>
                <a:r>
                  <a:rPr lang="en-US" dirty="0"/>
                  <a:t> )   </a:t>
                </a:r>
                <a:r>
                  <a:rPr lang="en-US" dirty="0" err="1"/>
                  <a:t>va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(1,4,−6</m:t>
                    </m:r>
                  </m:oMath>
                </a14:m>
                <a:r>
                  <a:rPr lang="en-US" dirty="0"/>
                  <a:t> ) ;  </a:t>
                </a:r>
                <a:r>
                  <a:rPr lang="en-US" dirty="0" err="1"/>
                  <a:t>bo’lsa</a:t>
                </a:r>
                <a:r>
                  <a:rPr lang="en-US" dirty="0"/>
                  <a:t>, </a:t>
                </a:r>
                <a:r>
                  <a:rPr lang="en-US" dirty="0" err="1"/>
                  <a:t>skalyar</a:t>
                </a:r>
                <a:r>
                  <a:rPr lang="en-US" dirty="0"/>
                  <a:t> </a:t>
                </a:r>
                <a:r>
                  <a:rPr lang="en-US" dirty="0" err="1"/>
                  <a:t>ko’paytmani</a:t>
                </a:r>
                <a:r>
                  <a:rPr lang="en-US" dirty="0"/>
                  <a:t> toping.</a:t>
                </a:r>
                <a:endParaRPr lang="ru-RU" dirty="0"/>
              </a:p>
              <a:p>
                <a:r>
                  <a:rPr lang="en-US" dirty="0"/>
                  <a:t> </a:t>
                </a:r>
                <a:endParaRPr lang="ru-RU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=2*1+3*4+1(-7)*(-6)=2+12+42=56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86870"/>
                <a:ext cx="8496944" cy="2664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395536" y="246792"/>
                <a:ext cx="8496944" cy="289417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Agar </a:t>
                </a:r>
                <a:r>
                  <a:rPr lang="en-US" dirty="0" err="1"/>
                  <a:t>vektorlar</a:t>
                </a:r>
                <a:r>
                  <a:rPr lang="en-US" dirty="0"/>
                  <a:t> </a:t>
                </a:r>
                <a:r>
                  <a:rPr lang="en-US" dirty="0" err="1"/>
                  <a:t>uzunligi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ular</a:t>
                </a:r>
                <a:r>
                  <a:rPr lang="en-US" dirty="0"/>
                  <a:t> </a:t>
                </a:r>
                <a:r>
                  <a:rPr lang="en-US" dirty="0" err="1"/>
                  <a:t>orasidagi</a:t>
                </a:r>
                <a:r>
                  <a:rPr lang="en-US" dirty="0"/>
                  <a:t> </a:t>
                </a:r>
                <a:r>
                  <a:rPr lang="en-US" dirty="0" err="1"/>
                  <a:t>burchak</a:t>
                </a:r>
                <a:r>
                  <a:rPr lang="en-US" dirty="0"/>
                  <a:t> </a:t>
                </a:r>
                <a:r>
                  <a:rPr lang="en-US" dirty="0" err="1"/>
                  <a:t>orqali</a:t>
                </a:r>
                <a:r>
                  <a:rPr lang="en-US" dirty="0"/>
                  <a:t> </a:t>
                </a:r>
                <a:r>
                  <a:rPr lang="en-US" dirty="0" err="1"/>
                  <a:t>berilgan</a:t>
                </a:r>
                <a:r>
                  <a:rPr lang="en-US" dirty="0"/>
                  <a:t> </a:t>
                </a:r>
                <a:r>
                  <a:rPr lang="en-US" dirty="0" err="1"/>
                  <a:t>bo’lsa</a:t>
                </a:r>
                <a:r>
                  <a:rPr lang="en-US" dirty="0"/>
                  <a:t>, </a:t>
                </a:r>
                <a:r>
                  <a:rPr lang="en-US" dirty="0" err="1"/>
                  <a:t>skalyar</a:t>
                </a:r>
                <a:r>
                  <a:rPr lang="en-US" dirty="0"/>
                  <a:t> </a:t>
                </a:r>
                <a:r>
                  <a:rPr lang="en-US" dirty="0" err="1"/>
                  <a:t>ko’paytma</a:t>
                </a:r>
                <a:endParaRPr lang="ru-RU" dirty="0"/>
              </a:p>
              <a:p>
                <a:pPr algn="ctr"/>
                <a:endParaRPr lang="ru-RU" dirty="0"/>
              </a:p>
              <a:p>
                <a:r>
                  <a:rPr lang="ru-RU" dirty="0"/>
                  <a:t>          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err="1"/>
                  <a:t>cosφ</a:t>
                </a:r>
                <a:endParaRPr lang="ru-RU" dirty="0"/>
              </a:p>
              <a:p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begChr m:val="⟨"/>
                        <m:endChr m:val="⟩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6792"/>
                <a:ext cx="8496944" cy="28941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376264" cy="15841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395536" y="3429000"/>
                <a:ext cx="8496944" cy="2520280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/>
                  <a:t>    </a:t>
                </a:r>
                <a:r>
                  <a:rPr lang="en-US" b="1" dirty="0" err="1"/>
                  <a:t>Misol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;	</a:t>
                </a:r>
                <a:r>
                  <a:rPr lang="ru-RU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;</a:t>
                </a:r>
                <a:r>
                  <a:rPr lang="ru-RU" b="1" dirty="0"/>
                  <a:t> </a:t>
                </a: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bo’lsa</a:t>
                </a:r>
                <a:r>
                  <a:rPr lang="en-US" b="1" dirty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ru-RU" dirty="0"/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err="1"/>
                  <a:t>cosφ</a:t>
                </a:r>
                <a:r>
                  <a:rPr lang="en-US" dirty="0"/>
                  <a:t>=3*2*cos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=6*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29000"/>
                <a:ext cx="8496944" cy="25202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12" name="Object 9"/>
          <p:cNvGraphicFramePr>
            <a:graphicFrameLocks noChangeAspect="1"/>
          </p:cNvGraphicFramePr>
          <p:nvPr/>
        </p:nvGraphicFramePr>
        <p:xfrm>
          <a:off x="4768850" y="19272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02" imgH="177492" progId="Equation.DSMT4">
                  <p:embed/>
                </p:oleObj>
              </mc:Choice>
              <mc:Fallback>
                <p:oleObj name="Equation" r:id="rId2" imgW="114102" imgH="17749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19272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>
              <a:xfrm>
                <a:off x="467544" y="260648"/>
                <a:ext cx="8352928" cy="266429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/>
                  <a:t>                            </a:t>
                </a:r>
                <a:r>
                  <a:rPr lang="en-US" dirty="0" err="1"/>
                  <a:t>Skalyar</a:t>
                </a:r>
                <a:r>
                  <a:rPr lang="en-US" dirty="0"/>
                  <a:t> </a:t>
                </a:r>
                <a:r>
                  <a:rPr lang="en-US" dirty="0" err="1"/>
                  <a:t>ko’paytma</a:t>
                </a:r>
                <a:r>
                  <a:rPr lang="en-US" dirty="0"/>
                  <a:t> </a:t>
                </a:r>
                <a:r>
                  <a:rPr lang="en-US" dirty="0" err="1"/>
                  <a:t>xossalari</a:t>
                </a:r>
                <a:r>
                  <a:rPr lang="en-US" dirty="0"/>
                  <a:t>:</a:t>
                </a:r>
                <a:endParaRPr lang="ru-RU" dirty="0"/>
              </a:p>
              <a:p>
                <a:pPr lvl="0"/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ru-RU" dirty="0">
                  <a:effectLst/>
                </a:endParaRPr>
              </a:p>
              <a:p>
                <a:pPr lvl="0"/>
                <a:endParaRPr lang="ru-RU" dirty="0">
                  <a:effectLst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dirty="0">
                  <a:effectLst/>
                </a:endParaRPr>
              </a:p>
              <a:p>
                <a:pPr lvl="0"/>
                <a:endParaRPr lang="ru-RU" dirty="0">
                  <a:effectLst/>
                </a:endParaRPr>
              </a:p>
              <a:p>
                <a:pPr lvl="0"/>
                <a:r>
                  <a:rPr lang="ru-RU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̅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) *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  <a:endParaRPr lang="ru-RU" dirty="0"/>
              </a:p>
              <a:p>
                <a:pPr lvl="0"/>
                <a:endParaRPr lang="ru-RU" dirty="0">
                  <a:effectLst/>
                </a:endParaRPr>
              </a:p>
              <a:p>
                <a:pPr lvl="0"/>
                <a:r>
                  <a:rPr lang="ru-RU" dirty="0"/>
                  <a:t>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acc>
                  </m:oMath>
                </a14:m>
                <a:r>
                  <a:rPr lang="en-US" dirty="0"/>
                  <a:t>*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0˚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>
                  <a:effectLst/>
                </a:endParaRPr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0648"/>
                <a:ext cx="8352928" cy="266429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ый прямоугольник 2"/>
          <p:cNvSpPr/>
          <p:nvPr/>
        </p:nvSpPr>
        <p:spPr>
          <a:xfrm>
            <a:off x="305619" y="3473624"/>
            <a:ext cx="8352928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Ikki</a:t>
            </a:r>
            <a:r>
              <a:rPr lang="en-US" u="sng" dirty="0"/>
              <a:t> </a:t>
            </a:r>
            <a:r>
              <a:rPr lang="en-US" u="sng" dirty="0" err="1"/>
              <a:t>vektor</a:t>
            </a:r>
            <a:r>
              <a:rPr lang="en-US" u="sng" dirty="0"/>
              <a:t> </a:t>
            </a:r>
            <a:r>
              <a:rPr lang="en-US" u="sng" dirty="0" err="1"/>
              <a:t>orasidagi</a:t>
            </a:r>
            <a:r>
              <a:rPr lang="en-US" u="sng" dirty="0"/>
              <a:t> </a:t>
            </a:r>
            <a:r>
              <a:rPr lang="en-US" u="sng" dirty="0" err="1"/>
              <a:t>burchak</a:t>
            </a:r>
            <a:endParaRPr lang="ru-RU" u="sng" dirty="0"/>
          </a:p>
          <a:p>
            <a:pPr algn="ctr"/>
            <a:endParaRPr lang="ru-RU" u="sng" dirty="0"/>
          </a:p>
          <a:p>
            <a:pPr algn="ctr"/>
            <a:endParaRPr lang="ru-RU" u="sng" dirty="0"/>
          </a:p>
          <a:p>
            <a:pPr algn="ctr"/>
            <a:endParaRPr lang="ru-RU" u="sng" dirty="0"/>
          </a:p>
          <a:p>
            <a:pPr algn="ctr"/>
            <a:endParaRPr lang="ru-RU" u="sng" dirty="0"/>
          </a:p>
          <a:p>
            <a:pPr algn="ctr"/>
            <a:endParaRPr lang="ru-RU" u="sng" dirty="0"/>
          </a:p>
          <a:p>
            <a:pPr algn="ctr"/>
            <a:endParaRPr lang="ru-RU" u="sng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8" name="Rectangle 1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999539"/>
              </p:ext>
            </p:extLst>
          </p:nvPr>
        </p:nvGraphicFramePr>
        <p:xfrm>
          <a:off x="2915817" y="4509119"/>
          <a:ext cx="2376264" cy="36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060" imgH="266584" progId="Equation.DSMT4">
                  <p:embed/>
                </p:oleObj>
              </mc:Choice>
              <mc:Fallback>
                <p:oleObj name="Equation" r:id="rId6" imgW="1244060" imgH="266584" progId="Equation.DSMT4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7" y="4509119"/>
                        <a:ext cx="2376264" cy="3647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92"/>
          <p:cNvSpPr>
            <a:spLocks noChangeArrowheads="1"/>
          </p:cNvSpPr>
          <p:nvPr/>
        </p:nvSpPr>
        <p:spPr bwMode="auto">
          <a:xfrm>
            <a:off x="-161925" y="260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653557"/>
              </p:ext>
            </p:extLst>
          </p:nvPr>
        </p:nvGraphicFramePr>
        <p:xfrm>
          <a:off x="2051720" y="5085184"/>
          <a:ext cx="4464496" cy="81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19400" imgH="520700" progId="Equation.DSMT4">
                  <p:embed/>
                </p:oleObj>
              </mc:Choice>
              <mc:Fallback>
                <p:oleObj name="Equation" r:id="rId8" imgW="2819400" imgH="520700" progId="Equation.DSMT4">
                  <p:embed/>
                  <p:pic>
                    <p:nvPicPr>
                      <p:cNvPr id="0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085184"/>
                        <a:ext cx="4464496" cy="819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8092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dirty="0" err="1"/>
              <a:t>Takrorlash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savollar</a:t>
            </a:r>
            <a:r>
              <a:rPr lang="en-US" dirty="0"/>
              <a:t>: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268760"/>
            <a:ext cx="8280920" cy="847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/>
          </a:p>
          <a:p>
            <a:pPr lvl="0" algn="ctr"/>
            <a:r>
              <a:rPr lang="ru-RU" dirty="0"/>
              <a:t>1</a:t>
            </a:r>
            <a:r>
              <a:rPr lang="en-US" dirty="0"/>
              <a:t>.</a:t>
            </a:r>
            <a:r>
              <a:rPr lang="en-US" dirty="0" err="1"/>
              <a:t>Vektorlar</a:t>
            </a:r>
            <a:r>
              <a:rPr lang="en-US" dirty="0"/>
              <a:t> </a:t>
            </a:r>
            <a:r>
              <a:rPr lang="en-US" dirty="0" err="1"/>
              <a:t>haqida</a:t>
            </a:r>
            <a:r>
              <a:rPr lang="en-US" dirty="0"/>
              <a:t> </a:t>
            </a:r>
            <a:r>
              <a:rPr lang="en-US" dirty="0" err="1"/>
              <a:t>tushuncha</a:t>
            </a:r>
            <a:r>
              <a:rPr lang="en-US" dirty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465511"/>
            <a:ext cx="8280920" cy="8824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  <a:endParaRPr lang="ru-RU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42766"/>
              </p:ext>
            </p:extLst>
          </p:nvPr>
        </p:nvGraphicFramePr>
        <p:xfrm>
          <a:off x="2123728" y="2639058"/>
          <a:ext cx="108011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252" imgH="241195" progId="Equation.DSMT4">
                  <p:embed/>
                </p:oleObj>
              </mc:Choice>
              <mc:Fallback>
                <p:oleObj name="Equation" r:id="rId2" imgW="571252" imgH="24119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639058"/>
                        <a:ext cx="1080119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208726"/>
              </p:ext>
            </p:extLst>
          </p:nvPr>
        </p:nvGraphicFramePr>
        <p:xfrm>
          <a:off x="3345397" y="2600908"/>
          <a:ext cx="129614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241195" progId="Equation.DSMT4">
                  <p:embed/>
                </p:oleObj>
              </mc:Choice>
              <mc:Fallback>
                <p:oleObj name="Equation" r:id="rId4" imgW="672808" imgH="24119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397" y="2600908"/>
                        <a:ext cx="1296143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1412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958659"/>
              </p:ext>
            </p:extLst>
          </p:nvPr>
        </p:nvGraphicFramePr>
        <p:xfrm>
          <a:off x="5229855" y="2672915"/>
          <a:ext cx="1224137" cy="36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215806" progId="Equation.DSMT4">
                  <p:embed/>
                </p:oleObj>
              </mc:Choice>
              <mc:Fallback>
                <p:oleObj name="Equation" r:id="rId6" imgW="622030" imgH="21580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855" y="2672915"/>
                        <a:ext cx="1224137" cy="360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467544" y="3723672"/>
            <a:ext cx="8208912" cy="10125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3. Agar A(3;8;-5) , B(4;-6;1) </a:t>
            </a:r>
            <a:r>
              <a:rPr lang="en-US" dirty="0" err="1"/>
              <a:t>bo’lsa</a:t>
            </a:r>
            <a:r>
              <a:rPr lang="en-US" dirty="0"/>
              <a:t>,    </a:t>
            </a:r>
            <a:endParaRPr lang="ru-RU" dirty="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29081"/>
              </p:ext>
            </p:extLst>
          </p:nvPr>
        </p:nvGraphicFramePr>
        <p:xfrm>
          <a:off x="6804248" y="4013907"/>
          <a:ext cx="864096" cy="4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780" imgH="304668" progId="Equation.DSMT4">
                  <p:embed/>
                </p:oleObj>
              </mc:Choice>
              <mc:Fallback>
                <p:oleObj name="Equation" r:id="rId8" imgW="507780" imgH="304668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013907"/>
                        <a:ext cx="864096" cy="432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467544" y="5085184"/>
            <a:ext cx="828092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767778"/>
              </p:ext>
            </p:extLst>
          </p:nvPr>
        </p:nvGraphicFramePr>
        <p:xfrm>
          <a:off x="1115616" y="5434173"/>
          <a:ext cx="1213098" cy="31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241200" progId="Equation.DSMT4">
                  <p:embed/>
                </p:oleObj>
              </mc:Choice>
              <mc:Fallback>
                <p:oleObj name="Equation" r:id="rId10" imgW="787320" imgH="241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434173"/>
                        <a:ext cx="1213098" cy="310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49428"/>
              </p:ext>
            </p:extLst>
          </p:nvPr>
        </p:nvGraphicFramePr>
        <p:xfrm>
          <a:off x="2976786" y="5407494"/>
          <a:ext cx="1440159" cy="31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531" imgH="241195" progId="Equation.DSMT4">
                  <p:embed/>
                </p:oleObj>
              </mc:Choice>
              <mc:Fallback>
                <p:oleObj name="Equation" r:id="rId12" imgW="850531" imgH="241195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786" y="5407494"/>
                        <a:ext cx="1440159" cy="310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91196"/>
              </p:ext>
            </p:extLst>
          </p:nvPr>
        </p:nvGraphicFramePr>
        <p:xfrm>
          <a:off x="5427088" y="5379856"/>
          <a:ext cx="1008113" cy="31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474" imgH="215806" progId="Equation.DSMT4">
                  <p:embed/>
                </p:oleObj>
              </mc:Choice>
              <mc:Fallback>
                <p:oleObj name="Equation" r:id="rId14" imgW="520474" imgH="21580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088" y="5379856"/>
                        <a:ext cx="1008113" cy="310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4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50" y="428625"/>
            <a:ext cx="7786688" cy="6429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Foydlanilgan</a:t>
            </a:r>
            <a:r>
              <a:rPr lang="en-US" dirty="0"/>
              <a:t> </a:t>
            </a:r>
            <a:r>
              <a:rPr lang="en-US" dirty="0" err="1"/>
              <a:t>adabiyotlar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50" y="1643063"/>
            <a:ext cx="7715250" cy="785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1.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. (</a:t>
            </a:r>
            <a:r>
              <a:rPr lang="en-US" dirty="0" err="1"/>
              <a:t>Yo.Soatov</a:t>
            </a:r>
            <a:r>
              <a:rPr lang="en-US" dirty="0"/>
              <a:t>) 1996-y. Toshkent.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50" y="2786063"/>
            <a:ext cx="7786688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2.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. (</a:t>
            </a:r>
            <a:r>
              <a:rPr lang="en-US" dirty="0" err="1"/>
              <a:t>F.Rajabov</a:t>
            </a:r>
            <a:r>
              <a:rPr lang="en-US" dirty="0"/>
              <a:t>) 2007-y. Toshkent.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88" y="4000500"/>
            <a:ext cx="77152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3.</a:t>
            </a:r>
            <a:r>
              <a:rPr lang="ru-RU" dirty="0"/>
              <a:t> Курс математического анализа. (Л. Кудрявцев) 1998-г. Москва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25" y="5214938"/>
            <a:ext cx="7572375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4.</a:t>
            </a:r>
            <a:r>
              <a:rPr lang="en-US" dirty="0">
                <a:hlinkClick r:id="rId2"/>
              </a:rPr>
              <a:t> www.mathprofi.ru</a:t>
            </a:r>
            <a:r>
              <a:rPr lang="en-US" dirty="0"/>
              <a:t> internet </a:t>
            </a:r>
            <a:r>
              <a:rPr lang="en-US" dirty="0" err="1"/>
              <a:t>sayti</a:t>
            </a:r>
            <a:r>
              <a:rPr lang="en-US" dirty="0"/>
              <a:t>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1214438" y="857250"/>
            <a:ext cx="3357562" cy="128587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ETIBORINGIZ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429000" y="2286000"/>
            <a:ext cx="3429000" cy="1643063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UCHUN </a:t>
            </a:r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214938" y="4143375"/>
            <a:ext cx="3429000" cy="1928813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RAHMAT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75" y="500063"/>
            <a:ext cx="7572375" cy="535781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                                   </a:t>
            </a:r>
            <a:r>
              <a:rPr lang="en-US" sz="3200" b="1" dirty="0" err="1"/>
              <a:t>Reja</a:t>
            </a:r>
            <a:r>
              <a:rPr lang="en-US" sz="3200" b="1" dirty="0"/>
              <a:t>:</a:t>
            </a:r>
            <a:endParaRPr lang="ru-RU" sz="3200" dirty="0"/>
          </a:p>
          <a:p>
            <a:pPr marL="342900" indent="-342900" algn="ctr">
              <a:buAutoNum type="arabicPeriod"/>
              <a:defRPr/>
            </a:pPr>
            <a:r>
              <a:rPr lang="uz-Latn-UZ" sz="3200" dirty="0"/>
              <a:t>Vektor ko’paytma. </a:t>
            </a:r>
            <a:endParaRPr lang="uz-Cyrl-UZ" sz="3200" dirty="0"/>
          </a:p>
          <a:p>
            <a:pPr marL="342900" indent="-342900" algn="ctr">
              <a:buAutoNum type="arabicPeriod"/>
              <a:defRPr/>
            </a:pPr>
            <a:r>
              <a:rPr lang="uz-Latn-UZ" sz="3200" dirty="0"/>
              <a:t>Aralash ko’paytma. </a:t>
            </a:r>
            <a:endParaRPr lang="uz-Cyrl-UZ" sz="3200" dirty="0"/>
          </a:p>
          <a:p>
            <a:pPr algn="ctr">
              <a:defRPr/>
            </a:pPr>
            <a:r>
              <a:rPr lang="uz-Latn-UZ" sz="3200" dirty="0"/>
              <a:t>3. Vektorlar algebrasining amaliy qo’llanishi.</a:t>
            </a:r>
            <a:endParaRPr lang="ru-RU" sz="3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333375"/>
            <a:ext cx="8496300" cy="6477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uz-Latn-UZ" sz="2400" dirty="0"/>
              <a:t>Vektorlarning vektor ko’paytmasi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1420168"/>
            <a:ext cx="8064574" cy="20088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2293" name="Прямая со стрелкой 4"/>
          <p:cNvCxnSpPr>
            <a:cxnSpLocks noChangeShapeType="1"/>
          </p:cNvCxnSpPr>
          <p:nvPr/>
        </p:nvCxnSpPr>
        <p:spPr bwMode="auto">
          <a:xfrm flipV="1">
            <a:off x="4643438" y="2454275"/>
            <a:ext cx="1023937" cy="614363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A7D289-5C85-3B3D-4F2D-E3194FEAF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420166"/>
            <a:ext cx="8352606" cy="25848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CDE91E-3DC2-4997-CE9B-1748192AB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66" y="4548879"/>
            <a:ext cx="8496622" cy="1760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49694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484784"/>
            <a:ext cx="84249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780928"/>
            <a:ext cx="8496944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725144"/>
            <a:ext cx="8424936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/>
              <a:t>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D27CEE-A111-232D-205A-33B6A79C3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036496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35292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Uchta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vektorning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aralash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ko’paytmasi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628800"/>
            <a:ext cx="4608512" cy="15121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501007"/>
            <a:ext cx="4608512" cy="23042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2F1845-2F70-4CE0-CB3D-449CD4641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85698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424936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u="sng" dirty="0"/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2538725"/>
            <a:ext cx="8352928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191EF-6470-43B3-BEB7-C975DA84C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656"/>
            <a:ext cx="9144000" cy="61926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7248" y="260648"/>
            <a:ext cx="821322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Vektorlarni</a:t>
            </a:r>
            <a:r>
              <a:rPr lang="en-US" dirty="0"/>
              <a:t> </a:t>
            </a:r>
            <a:r>
              <a:rPr lang="en-US" dirty="0" err="1"/>
              <a:t>qo’shish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ayirish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248" y="1268760"/>
            <a:ext cx="4032448" cy="21602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273487"/>
            <a:ext cx="3960440" cy="216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21336"/>
            <a:ext cx="2664296" cy="1719632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21336"/>
            <a:ext cx="3096344" cy="17196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7248" y="3654478"/>
            <a:ext cx="8213224" cy="6386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Uchburchak</a:t>
            </a:r>
            <a:r>
              <a:rPr lang="en-US" dirty="0"/>
              <a:t> </a:t>
            </a:r>
            <a:r>
              <a:rPr lang="en-US" dirty="0" err="1"/>
              <a:t>usuli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4509120"/>
            <a:ext cx="8136904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4752528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188640"/>
            <a:ext cx="828092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Parallelogramm</a:t>
            </a:r>
            <a:r>
              <a:rPr lang="en-US" dirty="0"/>
              <a:t> </a:t>
            </a:r>
            <a:r>
              <a:rPr lang="en-US" dirty="0" err="1"/>
              <a:t>usuli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24744"/>
            <a:ext cx="3600400" cy="2448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13743"/>
            <a:ext cx="288032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3861048"/>
            <a:ext cx="8280920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               </a:t>
            </a:r>
            <a:r>
              <a:rPr lang="en-US" dirty="0" err="1"/>
              <a:t>Vektorlarni</a:t>
            </a:r>
            <a:r>
              <a:rPr lang="en-US" dirty="0"/>
              <a:t> </a:t>
            </a:r>
            <a:r>
              <a:rPr lang="en-US" dirty="0" err="1"/>
              <a:t>qo’shish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songa</a:t>
            </a:r>
            <a:r>
              <a:rPr lang="en-US" dirty="0"/>
              <a:t> </a:t>
            </a:r>
            <a:r>
              <a:rPr lang="en-US" dirty="0" err="1"/>
              <a:t>ko’paytirishning</a:t>
            </a:r>
            <a:endParaRPr lang="ru-RU" dirty="0"/>
          </a:p>
          <a:p>
            <a:r>
              <a:rPr lang="en-US" dirty="0"/>
              <a:t>                                      X O S </a:t>
            </a:r>
            <a:r>
              <a:rPr lang="en-US" dirty="0" err="1"/>
              <a:t>S</a:t>
            </a:r>
            <a:r>
              <a:rPr lang="en-US" dirty="0"/>
              <a:t> A L A R I :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936" y="5057800"/>
            <a:ext cx="8424936" cy="180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/>
              <a:t>                                     </a:t>
            </a:r>
            <a:endParaRPr lang="ru-RU" dirty="0">
              <a:effectLst/>
            </a:endParaRPr>
          </a:p>
          <a:p>
            <a:pPr algn="ctr"/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11686"/>
              </p:ext>
            </p:extLst>
          </p:nvPr>
        </p:nvGraphicFramePr>
        <p:xfrm>
          <a:off x="1727684" y="5093602"/>
          <a:ext cx="1800200" cy="42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15640" progId="Equation.DSMT4">
                  <p:embed/>
                </p:oleObj>
              </mc:Choice>
              <mc:Fallback>
                <p:oleObj name="Equation" r:id="rId3" imgW="7743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7684" y="5093602"/>
                        <a:ext cx="1800200" cy="42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89019"/>
              </p:ext>
            </p:extLst>
          </p:nvPr>
        </p:nvGraphicFramePr>
        <p:xfrm>
          <a:off x="5313160" y="5144453"/>
          <a:ext cx="252028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241200" progId="Equation.DSMT4">
                  <p:embed/>
                </p:oleObj>
              </mc:Choice>
              <mc:Fallback>
                <p:oleObj name="Equation" r:id="rId5" imgW="1396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3160" y="5144453"/>
                        <a:ext cx="252028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15904"/>
              </p:ext>
            </p:extLst>
          </p:nvPr>
        </p:nvGraphicFramePr>
        <p:xfrm>
          <a:off x="1619672" y="5638129"/>
          <a:ext cx="2160240" cy="43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160" imgH="253800" progId="Equation.DSMT4">
                  <p:embed/>
                </p:oleObj>
              </mc:Choice>
              <mc:Fallback>
                <p:oleObj name="Equation" r:id="rId7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9672" y="5638129"/>
                        <a:ext cx="2160240" cy="437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7973"/>
              </p:ext>
            </p:extLst>
          </p:nvPr>
        </p:nvGraphicFramePr>
        <p:xfrm>
          <a:off x="5391708" y="5582620"/>
          <a:ext cx="2259868" cy="41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253800" progId="Equation.DSMT4">
                  <p:embed/>
                </p:oleObj>
              </mc:Choice>
              <mc:Fallback>
                <p:oleObj name="Equation" r:id="rId9" imgW="1320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1708" y="5582620"/>
                        <a:ext cx="2259868" cy="41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0232"/>
              </p:ext>
            </p:extLst>
          </p:nvPr>
        </p:nvGraphicFramePr>
        <p:xfrm>
          <a:off x="3303476" y="6192824"/>
          <a:ext cx="2249016" cy="37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68200" imgH="241200" progId="Equation.DSMT4">
                  <p:embed/>
                </p:oleObj>
              </mc:Choice>
              <mc:Fallback>
                <p:oleObj name="Equation" r:id="rId11" imgW="1168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03476" y="6192824"/>
                        <a:ext cx="2249016" cy="37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u="sng" dirty="0" err="1"/>
              <a:t>Vektorning</a:t>
            </a:r>
            <a:r>
              <a:rPr lang="en-US" u="sng" dirty="0"/>
              <a:t> </a:t>
            </a:r>
            <a:r>
              <a:rPr lang="en-US" u="sng" dirty="0" err="1"/>
              <a:t>o’qqa</a:t>
            </a:r>
            <a:r>
              <a:rPr lang="en-US" u="sng" dirty="0"/>
              <a:t> </a:t>
            </a:r>
            <a:r>
              <a:rPr lang="en-US" u="sng" dirty="0" err="1"/>
              <a:t>proyeksiyasi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980728"/>
            <a:ext cx="8568952" cy="31683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052736"/>
            <a:ext cx="4502432" cy="27363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323528" y="4509120"/>
                <a:ext cx="8424936" cy="18002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ru-RU" dirty="0"/>
                  <a:t> </a:t>
                </a:r>
                <a:r>
                  <a:rPr lang="en-US" dirty="0"/>
                  <a:t>vektor L </a:t>
                </a:r>
                <a:r>
                  <a:rPr lang="en-US" dirty="0" err="1"/>
                  <a:t>o’qdagi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vektorning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:r>
                  <a:rPr lang="en-US" dirty="0" err="1"/>
                  <a:t>proyeksiyasi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*</a:t>
                </a:r>
                <a:r>
                  <a:rPr lang="en-US" dirty="0" err="1"/>
                  <a:t>cosφ</a:t>
                </a:r>
                <a:r>
                  <a:rPr lang="en-US" dirty="0"/>
                  <a:t>, 	-L </a:t>
                </a:r>
                <a:r>
                  <a:rPr lang="en-US" dirty="0" err="1"/>
                  <a:t>o’q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orasidagi</a:t>
                </a:r>
                <a:r>
                  <a:rPr lang="en-US" dirty="0"/>
                  <a:t> </a:t>
                </a:r>
                <a:r>
                  <a:rPr lang="en-US" dirty="0" err="1"/>
                  <a:t>burchak</a:t>
                </a:r>
                <a:r>
                  <a:rPr lang="en-US" dirty="0"/>
                  <a:t>.</a:t>
                </a:r>
                <a:endParaRPr lang="ru-RU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09120"/>
                <a:ext cx="8424936" cy="1800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099526"/>
              </p:ext>
            </p:extLst>
          </p:nvPr>
        </p:nvGraphicFramePr>
        <p:xfrm>
          <a:off x="2117254" y="5301208"/>
          <a:ext cx="294506" cy="34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7254" y="5301208"/>
                        <a:ext cx="294506" cy="345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1229</TotalTime>
  <Words>674</Words>
  <Application>Microsoft Office PowerPoint</Application>
  <PresentationFormat>Экран (4:3)</PresentationFormat>
  <Paragraphs>89</Paragraphs>
  <Slides>18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Открытая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MARS 05</dc:creator>
  <cp:lastModifiedBy>Dell</cp:lastModifiedBy>
  <cp:revision>140</cp:revision>
  <dcterms:created xsi:type="dcterms:W3CDTF">2020-09-23T06:21:26Z</dcterms:created>
  <dcterms:modified xsi:type="dcterms:W3CDTF">2024-10-28T05:53:04Z</dcterms:modified>
</cp:coreProperties>
</file>