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9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4" r:id="rId25"/>
    <p:sldId id="281" r:id="rId26"/>
    <p:sldId id="282" r:id="rId27"/>
    <p:sldId id="283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306" r:id="rId39"/>
    <p:sldId id="305" r:id="rId40"/>
    <p:sldId id="302" r:id="rId41"/>
    <p:sldId id="295" r:id="rId42"/>
    <p:sldId id="296" r:id="rId43"/>
    <p:sldId id="297" r:id="rId44"/>
    <p:sldId id="298" r:id="rId45"/>
    <p:sldId id="299" r:id="rId46"/>
    <p:sldId id="300" r:id="rId47"/>
    <p:sldId id="301" r:id="rId4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5DB06BB-6AA0-430E-9929-8DE773D32FCD}" type="datetimeFigureOut">
              <a:rPr lang="ru-RU"/>
              <a:pPr>
                <a:defRPr/>
              </a:pPr>
              <a:t>30.09.2024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3F2CD25-278C-4B31-8917-83DB43C8E0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E46C8-517F-4E8F-A2DD-362ED7502579}" type="datetimeFigureOut">
              <a:rPr lang="ru-RU"/>
              <a:pPr>
                <a:defRPr/>
              </a:pPr>
              <a:t>30.09.2024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E9669-D52D-426F-BADE-7FC816E422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4AE2D-D496-4442-AC3E-9214F5507112}" type="datetimeFigureOut">
              <a:rPr lang="ru-RU"/>
              <a:pPr>
                <a:defRPr/>
              </a:pPr>
              <a:t>30.09.2024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B3A7D-C11B-47A8-B748-C4F44CD503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8D203-80AB-4386-B1A3-ED18E6585F56}" type="datetimeFigureOut">
              <a:rPr lang="ru-RU"/>
              <a:pPr>
                <a:defRPr/>
              </a:pPr>
              <a:t>30.09.2024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7F2D4-C876-419B-B21E-CDEF3DB7CD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F9F57F3-F352-ABF8-D706-48CD75731B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F3AB1D9-6978-9A13-82F2-27B328E5E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EC01F69-1809-3A8A-17CF-5FA8247E3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B8BE2-0F7C-49C1-A057-1946915EBD5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23463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D21CA-8C52-4951-AE4C-ABEA006771FD}" type="datetimeFigureOut">
              <a:rPr lang="ru-RU"/>
              <a:pPr>
                <a:defRPr/>
              </a:pPr>
              <a:t>30.09.2024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6F0D3-E131-4AC3-9201-C7E5735487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316D4-11AD-453C-9BFC-DF8BEA154091}" type="datetimeFigureOut">
              <a:rPr lang="ru-RU"/>
              <a:pPr>
                <a:defRPr/>
              </a:pPr>
              <a:t>30.09.2024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9687D-1756-4FE3-8938-AE192A8477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B851A-7125-4BF2-A962-6DE358D04844}" type="datetimeFigureOut">
              <a:rPr lang="ru-RU"/>
              <a:pPr>
                <a:defRPr/>
              </a:pPr>
              <a:t>30.09.2024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24F91-D858-4179-B479-3185F3B996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35E20-E784-44DC-AA66-65537FCEC3B1}" type="datetimeFigureOut">
              <a:rPr lang="ru-RU"/>
              <a:pPr>
                <a:defRPr/>
              </a:pPr>
              <a:t>30.09.2024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F4CE2-9ABD-49D1-BD11-054D05A1B9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9D84D-BD49-4B90-A9A7-663EEC6D0F54}" type="datetimeFigureOut">
              <a:rPr lang="ru-RU"/>
              <a:pPr>
                <a:defRPr/>
              </a:pPr>
              <a:t>30.09.2024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7C59F-58D8-4154-8737-DA7EFABE8B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328E4-B6B1-4C88-9164-3FFD038338B5}" type="datetimeFigureOut">
              <a:rPr lang="ru-RU"/>
              <a:pPr>
                <a:defRPr/>
              </a:pPr>
              <a:t>30.09.2024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CD2E8-D02D-4660-9DC2-C92B7A4D96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259E8-BB65-48C8-8264-2AC45D6F0D76}" type="datetimeFigureOut">
              <a:rPr lang="ru-RU"/>
              <a:pPr>
                <a:defRPr/>
              </a:pPr>
              <a:t>30.09.2024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E9205-02C5-417B-88BE-2A39020A18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92805-7B9B-4DE0-A193-23E761015C68}" type="datetimeFigureOut">
              <a:rPr lang="ru-RU"/>
              <a:pPr>
                <a:defRPr/>
              </a:pPr>
              <a:t>30.09.2024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CC4D7-2818-45FB-8CC0-BCA859EF01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8EFF4DE-FBD2-4AB3-9938-6432AD51F2C8}" type="datetimeFigureOut">
              <a:rPr lang="ru-RU"/>
              <a:pPr>
                <a:defRPr/>
              </a:pPr>
              <a:t>30.09.2024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B18312E-BF30-4970-AF99-55A056DF8B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4" r:id="rId9"/>
    <p:sldLayoutId id="2147483682" r:id="rId10"/>
    <p:sldLayoutId id="2147483683" r:id="rId11"/>
    <p:sldLayoutId id="2147483685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9.wmf"/><Relationship Id="rId12" Type="http://schemas.openxmlformats.org/officeDocument/2006/relationships/oleObject" Target="../embeddings/oleObject9.bin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10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5.wmf"/><Relationship Id="rId7" Type="http://schemas.openxmlformats.org/officeDocument/2006/relationships/oleObject" Target="../embeddings/oleObject13.bin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1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5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19.wmf"/><Relationship Id="rId2" Type="http://schemas.openxmlformats.org/officeDocument/2006/relationships/oleObject" Target="../embeddings/oleObject1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8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oleObject" Target="../embeddings/oleObject20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21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5.wmf"/><Relationship Id="rId7" Type="http://schemas.openxmlformats.org/officeDocument/2006/relationships/oleObject" Target="../embeddings/oleObject25.bin"/><Relationship Id="rId2" Type="http://schemas.openxmlformats.org/officeDocument/2006/relationships/oleObject" Target="../embeddings/oleObject22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5.wmf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27.wmf"/><Relationship Id="rId2" Type="http://schemas.openxmlformats.org/officeDocument/2006/relationships/oleObject" Target="../embeddings/oleObject26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26.wmf"/><Relationship Id="rId4" Type="http://schemas.openxmlformats.org/officeDocument/2006/relationships/oleObject" Target="../embeddings/oleObject27.bin"/><Relationship Id="rId9" Type="http://schemas.openxmlformats.org/officeDocument/2006/relationships/oleObject" Target="../embeddings/oleObject30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image" Target="../media/image5.wmf"/><Relationship Id="rId7" Type="http://schemas.openxmlformats.org/officeDocument/2006/relationships/image" Target="../media/image29.wmf"/><Relationship Id="rId2" Type="http://schemas.openxmlformats.org/officeDocument/2006/relationships/oleObject" Target="../embeddings/oleObject3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31.wmf"/><Relationship Id="rId5" Type="http://schemas.openxmlformats.org/officeDocument/2006/relationships/image" Target="../media/image28.wmf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3.bin"/><Relationship Id="rId9" Type="http://schemas.openxmlformats.org/officeDocument/2006/relationships/image" Target="../media/image30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image" Target="../media/image5.wmf"/><Relationship Id="rId7" Type="http://schemas.openxmlformats.org/officeDocument/2006/relationships/image" Target="../media/image33.wmf"/><Relationship Id="rId2" Type="http://schemas.openxmlformats.org/officeDocument/2006/relationships/oleObject" Target="../embeddings/oleObject3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9.bin"/><Relationship Id="rId5" Type="http://schemas.openxmlformats.org/officeDocument/2006/relationships/image" Target="../media/image32.wmf"/><Relationship Id="rId4" Type="http://schemas.openxmlformats.org/officeDocument/2006/relationships/oleObject" Target="../embeddings/oleObject38.bin"/><Relationship Id="rId9" Type="http://schemas.openxmlformats.org/officeDocument/2006/relationships/image" Target="../media/image34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z/" TargetMode="External"/><Relationship Id="rId2" Type="http://schemas.openxmlformats.org/officeDocument/2006/relationships/hyperlink" Target="http://www.ref.uz/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33400" y="764704"/>
            <a:ext cx="7851648" cy="2304256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/>
              <a:t>TOSHKENT KIMYO-TEXNOLOGIYA INSTITUTI  SHAHRISABZ FILIALI</a:t>
            </a:r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986546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R="0" algn="ctr"/>
            <a:r>
              <a:rPr lang="en-US" dirty="0"/>
              <a:t>OLIY  MATEMATIKA  </a:t>
            </a:r>
            <a:r>
              <a:rPr lang="en-US" dirty="0" err="1"/>
              <a:t>fanidan</a:t>
            </a:r>
            <a:r>
              <a:rPr lang="en-US" dirty="0"/>
              <a:t> </a:t>
            </a:r>
          </a:p>
          <a:p>
            <a:pPr marR="0" algn="ctr"/>
            <a:r>
              <a:rPr lang="en-US" b="1" dirty="0">
                <a:latin typeface="Comic Sans MS" pitchFamily="66" charset="0"/>
              </a:rPr>
              <a:t>OCHIQ    DARS</a:t>
            </a:r>
          </a:p>
          <a:p>
            <a:pPr marR="0" algn="ctr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10-24, 11-24 (OOT)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guruhlari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R="0" algn="ctr"/>
            <a:r>
              <a:rPr lang="en-US" b="1" i="1" dirty="0" err="1">
                <a:latin typeface="Arial" charset="0"/>
              </a:rPr>
              <a:t>Katta</a:t>
            </a:r>
            <a:r>
              <a:rPr lang="en-US" b="1" i="1" dirty="0">
                <a:latin typeface="Arial" charset="0"/>
              </a:rPr>
              <a:t> </a:t>
            </a:r>
            <a:r>
              <a:rPr lang="en-US" b="1" i="1" dirty="0" err="1">
                <a:latin typeface="Arial" charset="0"/>
              </a:rPr>
              <a:t>o’qituvchi</a:t>
            </a:r>
            <a:r>
              <a:rPr lang="en-US" b="1" i="1" dirty="0"/>
              <a:t>:  </a:t>
            </a:r>
            <a:r>
              <a:rPr lang="en-US" b="1" i="1" dirty="0" err="1"/>
              <a:t>Qurbonov</a:t>
            </a:r>
            <a:r>
              <a:rPr lang="en-US" b="1" i="1" dirty="0"/>
              <a:t> </a:t>
            </a:r>
            <a:r>
              <a:rPr lang="en-US" b="1" i="1" dirty="0" err="1"/>
              <a:t>Sh</a:t>
            </a:r>
            <a:endParaRPr lang="en-US" b="1" i="1" dirty="0"/>
          </a:p>
          <a:p>
            <a:pPr marR="0" algn="ctr"/>
            <a:endParaRPr lang="en-US" b="1" i="1" dirty="0">
              <a:solidFill>
                <a:srgbClr val="FF0000"/>
              </a:solidFill>
            </a:endParaRPr>
          </a:p>
          <a:p>
            <a:pPr marR="0" algn="ctr"/>
            <a:r>
              <a:rPr lang="en-US" b="1" i="1" dirty="0">
                <a:solidFill>
                  <a:srgbClr val="FF0000"/>
                </a:solidFill>
              </a:rPr>
              <a:t>SHAHRISABZ-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2024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>
                <a:latin typeface="Comic Sans MS" pitchFamily="66" charset="0"/>
              </a:rPr>
              <a:t>Misol: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6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(5+2i)(3-4i)= 23-14i</a:t>
            </a:r>
            <a:endParaRPr lang="uz-Latn-UZ" sz="6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2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6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(2+i)(2-i)= 4+1=5</a:t>
            </a:r>
            <a:endParaRPr lang="ru-RU" sz="6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>
                <a:latin typeface="Comic Sans MS" pitchFamily="66" charset="0"/>
              </a:rPr>
              <a:t>4.</a:t>
            </a:r>
            <a:r>
              <a:rPr lang="en-US" i="1">
                <a:latin typeface="Comic Sans MS" pitchFamily="66" charset="0"/>
              </a:rPr>
              <a:t> Bo’lish amali</a:t>
            </a:r>
            <a:endParaRPr lang="ru-RU" i="1">
              <a:latin typeface="Comic Sans MS" pitchFamily="66" charset="0"/>
            </a:endParaRPr>
          </a:p>
        </p:txBody>
      </p:sp>
      <p:sp>
        <p:nvSpPr>
          <p:cNvPr id="2457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i="1" dirty="0">
                <a:solidFill>
                  <a:srgbClr val="C00000"/>
                </a:solidFill>
              </a:rPr>
              <a:t>α</a:t>
            </a:r>
            <a:r>
              <a:rPr lang="en-US" sz="4000" b="1" i="1" baseline="-25000" dirty="0">
                <a:solidFill>
                  <a:srgbClr val="C00000"/>
                </a:solidFill>
              </a:rPr>
              <a:t>1</a:t>
            </a:r>
            <a:r>
              <a:rPr lang="en-US" sz="4000" b="1" i="1" dirty="0">
                <a:solidFill>
                  <a:srgbClr val="C00000"/>
                </a:solidFill>
              </a:rPr>
              <a:t>=a</a:t>
            </a:r>
            <a:r>
              <a:rPr lang="en-US" sz="4000" b="1" i="1" baseline="-25000" dirty="0">
                <a:solidFill>
                  <a:srgbClr val="C00000"/>
                </a:solidFill>
              </a:rPr>
              <a:t>1</a:t>
            </a:r>
            <a:r>
              <a:rPr lang="en-US" sz="4000" b="1" i="1" dirty="0">
                <a:solidFill>
                  <a:srgbClr val="C00000"/>
                </a:solidFill>
              </a:rPr>
              <a:t>+b</a:t>
            </a:r>
            <a:r>
              <a:rPr lang="en-US" sz="4000" b="1" i="1" baseline="-25000" dirty="0">
                <a:solidFill>
                  <a:srgbClr val="C00000"/>
                </a:solidFill>
              </a:rPr>
              <a:t>1</a:t>
            </a:r>
            <a:r>
              <a:rPr lang="en-US" sz="4000" b="1" i="1" dirty="0">
                <a:solidFill>
                  <a:srgbClr val="C00000"/>
                </a:solidFill>
              </a:rPr>
              <a:t>i</a:t>
            </a:r>
            <a:r>
              <a:rPr lang="en-US" sz="4000" dirty="0"/>
              <a:t>  </a:t>
            </a:r>
            <a:r>
              <a:rPr lang="en-US" sz="4000" dirty="0" err="1"/>
              <a:t>kompleks</a:t>
            </a:r>
            <a:r>
              <a:rPr lang="en-US" sz="4000" dirty="0"/>
              <a:t> </a:t>
            </a:r>
            <a:r>
              <a:rPr lang="en-US" sz="4000" dirty="0" err="1"/>
              <a:t>sonning</a:t>
            </a:r>
            <a:r>
              <a:rPr lang="en-US" sz="4000" dirty="0"/>
              <a:t> </a:t>
            </a:r>
            <a:r>
              <a:rPr lang="en-US" sz="4000" b="1" i="1" dirty="0">
                <a:solidFill>
                  <a:srgbClr val="C00000"/>
                </a:solidFill>
              </a:rPr>
              <a:t>α</a:t>
            </a:r>
            <a:r>
              <a:rPr lang="en-US" sz="4000" b="1" i="1" baseline="-25000" dirty="0">
                <a:solidFill>
                  <a:srgbClr val="C00000"/>
                </a:solidFill>
              </a:rPr>
              <a:t>2</a:t>
            </a:r>
            <a:r>
              <a:rPr lang="en-US" sz="4000" b="1" i="1" dirty="0">
                <a:solidFill>
                  <a:srgbClr val="C00000"/>
                </a:solidFill>
              </a:rPr>
              <a:t>=a</a:t>
            </a:r>
            <a:r>
              <a:rPr lang="en-US" sz="4000" b="1" i="1" baseline="-25000" dirty="0">
                <a:solidFill>
                  <a:srgbClr val="C00000"/>
                </a:solidFill>
              </a:rPr>
              <a:t>2</a:t>
            </a:r>
            <a:r>
              <a:rPr lang="en-US" sz="4000" b="1" i="1" dirty="0">
                <a:solidFill>
                  <a:srgbClr val="C00000"/>
                </a:solidFill>
              </a:rPr>
              <a:t>+b</a:t>
            </a:r>
            <a:r>
              <a:rPr lang="en-US" sz="4000" b="1" i="1" baseline="-25000" dirty="0">
                <a:solidFill>
                  <a:srgbClr val="C00000"/>
                </a:solidFill>
              </a:rPr>
              <a:t>2</a:t>
            </a:r>
            <a:r>
              <a:rPr lang="en-US" sz="4000" b="1" i="1" dirty="0">
                <a:solidFill>
                  <a:srgbClr val="C00000"/>
                </a:solidFill>
              </a:rPr>
              <a:t>i</a:t>
            </a:r>
            <a:r>
              <a:rPr lang="en-US" sz="4000" dirty="0"/>
              <a:t> </a:t>
            </a:r>
            <a:r>
              <a:rPr lang="en-US" sz="4000" dirty="0" err="1"/>
              <a:t>kompleks</a:t>
            </a:r>
            <a:r>
              <a:rPr lang="en-US" sz="4000" dirty="0"/>
              <a:t> </a:t>
            </a:r>
            <a:r>
              <a:rPr lang="en-US" sz="4000" dirty="0" err="1"/>
              <a:t>songa</a:t>
            </a:r>
            <a:r>
              <a:rPr lang="en-US" sz="4000" dirty="0"/>
              <a:t> </a:t>
            </a:r>
            <a:r>
              <a:rPr lang="en-US" sz="4000" dirty="0" err="1"/>
              <a:t>bo’linmasi</a:t>
            </a:r>
            <a:r>
              <a:rPr lang="en-US" sz="4000" dirty="0"/>
              <a:t> deb </a:t>
            </a:r>
            <a:r>
              <a:rPr lang="en-US" sz="4000" b="1" i="1" dirty="0">
                <a:solidFill>
                  <a:srgbClr val="C00000"/>
                </a:solidFill>
              </a:rPr>
              <a:t>α</a:t>
            </a:r>
            <a:r>
              <a:rPr lang="en-US" sz="4000" b="1" i="1" baseline="-25000" dirty="0">
                <a:solidFill>
                  <a:srgbClr val="C00000"/>
                </a:solidFill>
              </a:rPr>
              <a:t>1</a:t>
            </a:r>
            <a:r>
              <a:rPr lang="en-US" sz="4000" b="1" i="1" dirty="0">
                <a:solidFill>
                  <a:srgbClr val="C00000"/>
                </a:solidFill>
              </a:rPr>
              <a:t>= α× α</a:t>
            </a:r>
            <a:r>
              <a:rPr lang="en-US" sz="4000" b="1" i="1" baseline="-25000" dirty="0">
                <a:solidFill>
                  <a:srgbClr val="C00000"/>
                </a:solidFill>
              </a:rPr>
              <a:t>2</a:t>
            </a:r>
            <a:r>
              <a:rPr lang="en-US" sz="4000" b="1" i="1" dirty="0">
                <a:solidFill>
                  <a:srgbClr val="C00000"/>
                </a:solidFill>
              </a:rPr>
              <a:t>  </a:t>
            </a:r>
            <a:r>
              <a:rPr lang="en-US" sz="4000" dirty="0" err="1"/>
              <a:t>tenglikni</a:t>
            </a:r>
            <a:r>
              <a:rPr lang="en-US" sz="4000" dirty="0"/>
              <a:t> </a:t>
            </a:r>
            <a:r>
              <a:rPr lang="en-US" sz="4000" dirty="0" err="1"/>
              <a:t>qanoatlantiradigan</a:t>
            </a:r>
            <a:r>
              <a:rPr lang="en-US" sz="4000" dirty="0"/>
              <a:t> </a:t>
            </a:r>
            <a:r>
              <a:rPr lang="en-US" sz="4000" b="1" i="1" dirty="0">
                <a:solidFill>
                  <a:srgbClr val="C00000"/>
                </a:solidFill>
              </a:rPr>
              <a:t>α</a:t>
            </a:r>
            <a:r>
              <a:rPr lang="en-US" sz="4000" dirty="0"/>
              <a:t> </a:t>
            </a:r>
            <a:r>
              <a:rPr lang="en-US" sz="4000" dirty="0" err="1"/>
              <a:t>kompleks</a:t>
            </a:r>
            <a:r>
              <a:rPr lang="en-US" sz="4000" dirty="0"/>
              <a:t> </a:t>
            </a:r>
            <a:r>
              <a:rPr lang="en-US" sz="4000" dirty="0" err="1"/>
              <a:t>songa</a:t>
            </a:r>
            <a:r>
              <a:rPr lang="en-US" sz="4000" dirty="0"/>
              <a:t> </a:t>
            </a:r>
            <a:r>
              <a:rPr lang="en-US" sz="4000" dirty="0" err="1"/>
              <a:t>aytiladi</a:t>
            </a:r>
            <a:r>
              <a:rPr lang="en-US" sz="4000" dirty="0"/>
              <a:t> </a:t>
            </a:r>
            <a:r>
              <a:rPr lang="en-US" sz="4000" dirty="0" err="1"/>
              <a:t>va</a:t>
            </a:r>
            <a:r>
              <a:rPr lang="en-US" sz="4000" dirty="0"/>
              <a:t> u </a:t>
            </a:r>
            <a:r>
              <a:rPr lang="en-US" sz="4000" dirty="0" err="1"/>
              <a:t>quyidagi</a:t>
            </a:r>
            <a:r>
              <a:rPr lang="en-US" sz="4000" dirty="0"/>
              <a:t> formula </a:t>
            </a:r>
            <a:r>
              <a:rPr lang="en-US" sz="4000" dirty="0" err="1"/>
              <a:t>bilan</a:t>
            </a:r>
            <a:r>
              <a:rPr lang="en-US" sz="4000" dirty="0"/>
              <a:t> </a:t>
            </a:r>
            <a:r>
              <a:rPr lang="en-US" sz="4000" dirty="0" err="1"/>
              <a:t>topiladi</a:t>
            </a:r>
            <a:r>
              <a:rPr lang="en-US" sz="4000" dirty="0"/>
              <a:t>:</a:t>
            </a:r>
            <a:r>
              <a:rPr lang="en-US" b="1" dirty="0"/>
              <a:t>                   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formula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642918"/>
            <a:ext cx="8358246" cy="585791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>
                <a:latin typeface="Comic Sans MS" pitchFamily="66" charset="0"/>
              </a:rPr>
              <a:t>Misol:</a:t>
            </a:r>
            <a:endParaRPr lang="ru-RU"/>
          </a:p>
        </p:txBody>
      </p:sp>
      <p:pic>
        <p:nvPicPr>
          <p:cNvPr id="4" name="Содержимое 3" descr="for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2910" y="2000240"/>
            <a:ext cx="7858180" cy="435771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z-Latn-UZ" sz="3600" b="1" i="1">
                <a:latin typeface="Comic Sans MS" pitchFamily="66" charset="0"/>
              </a:rPr>
              <a:t>O’rin almashtirish, gruppalash qonuni kompleks sonlar uchun ham o’rinli:</a:t>
            </a:r>
            <a:endParaRPr lang="ru-RU" sz="3600" b="1" i="1">
              <a:latin typeface="Comic Sans MS" pitchFamily="66" charset="0"/>
            </a:endParaRPr>
          </a:p>
        </p:txBody>
      </p:sp>
      <p:sp>
        <p:nvSpPr>
          <p:cNvPr id="2765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4000" b="1" i="1">
                <a:solidFill>
                  <a:srgbClr val="FF0000"/>
                </a:solidFill>
              </a:rPr>
              <a:t>(a+bi) + (c+di) = (c+di) + (a+bi)</a:t>
            </a:r>
            <a:endParaRPr lang="uz-Latn-UZ" sz="4000" b="1" i="1">
              <a:solidFill>
                <a:srgbClr val="FF0000"/>
              </a:solidFill>
            </a:endParaRPr>
          </a:p>
          <a:p>
            <a:pPr algn="ctr">
              <a:buFont typeface="Wingdings 2" pitchFamily="18" charset="2"/>
              <a:buNone/>
            </a:pPr>
            <a:endParaRPr lang="ru-RU" sz="2400" b="1" i="1">
              <a:solidFill>
                <a:srgbClr val="FF0000"/>
              </a:solidFill>
            </a:endParaRPr>
          </a:p>
          <a:p>
            <a:pPr algn="ctr"/>
            <a:r>
              <a:rPr lang="en-US" sz="4400" b="1" i="1">
                <a:solidFill>
                  <a:srgbClr val="FF0000"/>
                </a:solidFill>
              </a:rPr>
              <a:t>(a+bi) · (c+di) = (c+di) · (a+bi)</a:t>
            </a:r>
            <a:endParaRPr lang="uz-Latn-UZ" sz="4400" b="1" i="1">
              <a:solidFill>
                <a:srgbClr val="FF0000"/>
              </a:solidFill>
            </a:endParaRPr>
          </a:p>
          <a:p>
            <a:pPr algn="ctr">
              <a:buFont typeface="Wingdings 2" pitchFamily="18" charset="2"/>
              <a:buNone/>
            </a:pPr>
            <a:endParaRPr lang="ru-RU" sz="2400" b="1">
              <a:solidFill>
                <a:srgbClr val="FF0000"/>
              </a:solidFill>
            </a:endParaRPr>
          </a:p>
          <a:p>
            <a:pPr algn="ctr"/>
            <a:r>
              <a:rPr lang="en-US" sz="4400" b="1" i="1">
                <a:solidFill>
                  <a:srgbClr val="FF0000"/>
                </a:solidFill>
              </a:rPr>
              <a:t>(a+bi) + (c+di) + (e+fi) = (a+bi) + [(c+di) + (e+fi)]</a:t>
            </a:r>
            <a:endParaRPr lang="ru-RU" sz="4400" b="1">
              <a:solidFill>
                <a:srgbClr val="FF0000"/>
              </a:solidFill>
            </a:endParaRPr>
          </a:p>
          <a:p>
            <a:pPr>
              <a:buFont typeface="Wingdings 2" pitchFamily="18" charset="2"/>
              <a:buNone/>
            </a:pPr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72402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br>
              <a:rPr lang="en-US" sz="4000" b="1" dirty="0"/>
            </a:br>
            <a:br>
              <a:rPr lang="en-US" sz="4000" b="1" dirty="0"/>
            </a:br>
            <a:br>
              <a:rPr lang="en-US" sz="4000" b="1" dirty="0"/>
            </a:br>
            <a:r>
              <a:rPr lang="en-US" sz="3600" b="1" i="1" dirty="0">
                <a:latin typeface="Comic Sans MS" pitchFamily="66" charset="0"/>
              </a:rPr>
              <a:t>3. </a:t>
            </a:r>
            <a:r>
              <a:rPr lang="en-US" sz="3600" b="1" i="1" dirty="0" err="1">
                <a:latin typeface="Comic Sans MS" pitchFamily="66" charset="0"/>
              </a:rPr>
              <a:t>Kompleks</a:t>
            </a:r>
            <a:r>
              <a:rPr lang="en-US" sz="3600" b="1" i="1" dirty="0">
                <a:latin typeface="Comic Sans MS" pitchFamily="66" charset="0"/>
              </a:rPr>
              <a:t> </a:t>
            </a:r>
            <a:r>
              <a:rPr lang="en-US" sz="3600" b="1" i="1" dirty="0" err="1">
                <a:latin typeface="Comic Sans MS" pitchFamily="66" charset="0"/>
              </a:rPr>
              <a:t>sonning</a:t>
            </a:r>
            <a:r>
              <a:rPr lang="en-US" sz="3600" b="1" i="1" dirty="0">
                <a:latin typeface="Comic Sans MS" pitchFamily="66" charset="0"/>
              </a:rPr>
              <a:t> </a:t>
            </a:r>
            <a:r>
              <a:rPr lang="en-US" sz="3600" b="1" i="1" dirty="0" err="1">
                <a:latin typeface="Comic Sans MS" pitchFamily="66" charset="0"/>
              </a:rPr>
              <a:t>geometrik</a:t>
            </a:r>
            <a:r>
              <a:rPr lang="en-US" sz="3600" b="1" i="1" dirty="0">
                <a:latin typeface="Comic Sans MS" pitchFamily="66" charset="0"/>
              </a:rPr>
              <a:t> </a:t>
            </a:r>
            <a:r>
              <a:rPr lang="en-US" sz="3600" b="1" i="1" dirty="0" err="1">
                <a:latin typeface="Comic Sans MS" pitchFamily="66" charset="0"/>
              </a:rPr>
              <a:t>tasviri</a:t>
            </a:r>
            <a:r>
              <a:rPr lang="en-US" sz="3600" b="1" i="1" dirty="0">
                <a:latin typeface="Comic Sans MS" pitchFamily="66" charset="0"/>
              </a:rPr>
              <a:t> </a:t>
            </a:r>
            <a:br>
              <a:rPr lang="ru-RU" sz="3600" b="1" i="1" dirty="0">
                <a:latin typeface="Comic Sans MS" pitchFamily="66" charset="0"/>
              </a:rPr>
            </a:br>
            <a:r>
              <a:rPr lang="en-US" sz="3600" b="1" i="1" dirty="0" err="1">
                <a:latin typeface="Comic Sans MS" pitchFamily="66" charset="0"/>
              </a:rPr>
              <a:t>va</a:t>
            </a:r>
            <a:r>
              <a:rPr lang="en-US" sz="3600" b="1" i="1" dirty="0">
                <a:latin typeface="Comic Sans MS" pitchFamily="66" charset="0"/>
              </a:rPr>
              <a:t> </a:t>
            </a:r>
            <a:r>
              <a:rPr lang="en-US" sz="3600" b="1" i="1" dirty="0" err="1">
                <a:latin typeface="Comic Sans MS" pitchFamily="66" charset="0"/>
              </a:rPr>
              <a:t>uning</a:t>
            </a:r>
            <a:r>
              <a:rPr lang="en-US" sz="3600" b="1" i="1" dirty="0">
                <a:latin typeface="Comic Sans MS" pitchFamily="66" charset="0"/>
              </a:rPr>
              <a:t> </a:t>
            </a:r>
            <a:r>
              <a:rPr lang="en-US" sz="3600" b="1" i="1" dirty="0" err="1">
                <a:latin typeface="Comic Sans MS" pitchFamily="66" charset="0"/>
              </a:rPr>
              <a:t>trigonometrik</a:t>
            </a:r>
            <a:r>
              <a:rPr lang="en-US" sz="3600" b="1" i="1" dirty="0">
                <a:latin typeface="Comic Sans MS" pitchFamily="66" charset="0"/>
              </a:rPr>
              <a:t> </a:t>
            </a:r>
            <a:r>
              <a:rPr lang="en-US" sz="3600" b="1" i="1" dirty="0" err="1">
                <a:latin typeface="Comic Sans MS" pitchFamily="66" charset="0"/>
              </a:rPr>
              <a:t>shakli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qanday</a:t>
            </a:r>
            <a:r>
              <a:rPr lang="en-US" dirty="0"/>
              <a:t> </a:t>
            </a:r>
            <a:r>
              <a:rPr lang="en-US" dirty="0" err="1"/>
              <a:t>kompleks</a:t>
            </a:r>
            <a:r>
              <a:rPr lang="en-US" dirty="0"/>
              <a:t> son </a:t>
            </a:r>
            <a:r>
              <a:rPr lang="en-US" b="1" i="1" dirty="0" err="1">
                <a:solidFill>
                  <a:srgbClr val="FF0000"/>
                </a:solidFill>
              </a:rPr>
              <a:t>a+bi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rgbClr val="7030A0"/>
                </a:solidFill>
              </a:rPr>
              <a:t>Oxy </a:t>
            </a:r>
            <a:r>
              <a:rPr lang="en-US" dirty="0" err="1"/>
              <a:t>tekislikda</a:t>
            </a:r>
            <a:r>
              <a:rPr lang="en-US" dirty="0"/>
              <a:t> </a:t>
            </a:r>
            <a:r>
              <a:rPr lang="en-US" dirty="0" err="1"/>
              <a:t>koordinatalari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a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b</a:t>
            </a:r>
            <a:r>
              <a:rPr lang="en-US" dirty="0"/>
              <a:t> </a:t>
            </a:r>
            <a:r>
              <a:rPr lang="en-US" dirty="0" err="1"/>
              <a:t>bo’lgan</a:t>
            </a:r>
            <a:r>
              <a:rPr lang="en-US" dirty="0"/>
              <a:t>  </a:t>
            </a:r>
            <a:r>
              <a:rPr lang="en-US" b="1" dirty="0">
                <a:solidFill>
                  <a:srgbClr val="FF0000"/>
                </a:solidFill>
              </a:rPr>
              <a:t>z(</a:t>
            </a:r>
            <a:r>
              <a:rPr lang="en-US" b="1" dirty="0" err="1">
                <a:solidFill>
                  <a:srgbClr val="FF0000"/>
                </a:solidFill>
              </a:rPr>
              <a:t>a;b</a:t>
            </a:r>
            <a:r>
              <a:rPr lang="en-US" b="1" dirty="0">
                <a:solidFill>
                  <a:srgbClr val="FF0000"/>
                </a:solidFill>
              </a:rPr>
              <a:t>)</a:t>
            </a:r>
            <a:r>
              <a:rPr lang="en-US" dirty="0"/>
              <a:t> </a:t>
            </a:r>
            <a:r>
              <a:rPr lang="en-US" dirty="0" err="1"/>
              <a:t>nuqta</a:t>
            </a:r>
            <a:r>
              <a:rPr lang="en-US" dirty="0"/>
              <a:t> </a:t>
            </a:r>
            <a:r>
              <a:rPr lang="en-US" dirty="0" err="1"/>
              <a:t>shaklida</a:t>
            </a:r>
            <a:r>
              <a:rPr lang="en-US" dirty="0"/>
              <a:t> </a:t>
            </a:r>
            <a:r>
              <a:rPr lang="en-US" dirty="0" err="1"/>
              <a:t>tasvirlash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, </a:t>
            </a:r>
            <a:r>
              <a:rPr lang="en-US" dirty="0" err="1"/>
              <a:t>aksincha</a:t>
            </a:r>
            <a:r>
              <a:rPr lang="en-US" dirty="0"/>
              <a:t>, </a:t>
            </a:r>
            <a:r>
              <a:rPr lang="en-US" b="1" dirty="0">
                <a:solidFill>
                  <a:srgbClr val="7030A0"/>
                </a:solidFill>
              </a:rPr>
              <a:t>Oxy</a:t>
            </a:r>
            <a:r>
              <a:rPr lang="en-US" dirty="0"/>
              <a:t> </a:t>
            </a:r>
            <a:r>
              <a:rPr lang="en-US" dirty="0" err="1"/>
              <a:t>tekislikdagi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qanday</a:t>
            </a:r>
            <a:r>
              <a:rPr lang="en-US" dirty="0"/>
              <a:t>  </a:t>
            </a:r>
            <a:r>
              <a:rPr lang="en-US" b="1" dirty="0">
                <a:solidFill>
                  <a:srgbClr val="FF0000"/>
                </a:solidFill>
              </a:rPr>
              <a:t>z(</a:t>
            </a:r>
            <a:r>
              <a:rPr lang="en-US" b="1" dirty="0" err="1">
                <a:solidFill>
                  <a:srgbClr val="FF0000"/>
                </a:solidFill>
              </a:rPr>
              <a:t>a;b</a:t>
            </a:r>
            <a:r>
              <a:rPr lang="en-US" b="1" dirty="0">
                <a:solidFill>
                  <a:srgbClr val="FF0000"/>
                </a:solidFill>
              </a:rPr>
              <a:t>) </a:t>
            </a:r>
            <a:r>
              <a:rPr lang="en-US" dirty="0" err="1"/>
              <a:t>nuqtani</a:t>
            </a:r>
            <a:r>
              <a:rPr lang="en-US" dirty="0"/>
              <a:t>  </a:t>
            </a:r>
            <a:r>
              <a:rPr lang="en-US" b="1" i="1" dirty="0" err="1">
                <a:solidFill>
                  <a:srgbClr val="FF0000"/>
                </a:solidFill>
              </a:rPr>
              <a:t>a+bi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dirty="0" err="1"/>
              <a:t>kompleks</a:t>
            </a:r>
            <a:r>
              <a:rPr lang="en-US" dirty="0"/>
              <a:t> </a:t>
            </a:r>
            <a:r>
              <a:rPr lang="en-US" dirty="0" err="1"/>
              <a:t>sonning</a:t>
            </a:r>
            <a:r>
              <a:rPr lang="en-US" dirty="0"/>
              <a:t> </a:t>
            </a:r>
            <a:r>
              <a:rPr lang="en-US" dirty="0" err="1"/>
              <a:t>geometrik</a:t>
            </a:r>
            <a:r>
              <a:rPr lang="en-US" dirty="0"/>
              <a:t> </a:t>
            </a:r>
            <a:r>
              <a:rPr lang="en-US" dirty="0" err="1"/>
              <a:t>obrazi</a:t>
            </a:r>
            <a:r>
              <a:rPr lang="en-US" dirty="0"/>
              <a:t> </a:t>
            </a:r>
            <a:r>
              <a:rPr lang="en-US" dirty="0" err="1"/>
              <a:t>deb</a:t>
            </a:r>
            <a:r>
              <a:rPr lang="en-US" dirty="0"/>
              <a:t> </a:t>
            </a:r>
            <a:r>
              <a:rPr lang="en-US" dirty="0" err="1"/>
              <a:t>qarash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Kompleks</a:t>
            </a:r>
            <a:r>
              <a:rPr lang="en-US" dirty="0"/>
              <a:t> </a:t>
            </a:r>
            <a:r>
              <a:rPr lang="en-US" dirty="0" err="1"/>
              <a:t>sonlarni</a:t>
            </a:r>
            <a:r>
              <a:rPr lang="en-US" dirty="0"/>
              <a:t> </a:t>
            </a:r>
            <a:r>
              <a:rPr lang="en-US" dirty="0" err="1"/>
              <a:t>tekislikda</a:t>
            </a:r>
            <a:r>
              <a:rPr lang="en-US" dirty="0"/>
              <a:t> </a:t>
            </a:r>
            <a:r>
              <a:rPr lang="en-US" dirty="0" err="1"/>
              <a:t>tasvirlaganda</a:t>
            </a:r>
            <a:r>
              <a:rPr lang="en-US" dirty="0"/>
              <a:t> </a:t>
            </a:r>
            <a:r>
              <a:rPr lang="en-US" b="1" dirty="0" err="1">
                <a:solidFill>
                  <a:srgbClr val="7030A0"/>
                </a:solidFill>
              </a:rPr>
              <a:t>Oy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dirty="0" err="1"/>
              <a:t>o’q</a:t>
            </a:r>
            <a:r>
              <a:rPr lang="en-US" dirty="0"/>
              <a:t> </a:t>
            </a:r>
            <a:r>
              <a:rPr lang="en-US" dirty="0" err="1"/>
              <a:t>mavhum</a:t>
            </a:r>
            <a:r>
              <a:rPr lang="en-US" dirty="0"/>
              <a:t>, </a:t>
            </a:r>
            <a:r>
              <a:rPr lang="en-US" b="1" dirty="0">
                <a:solidFill>
                  <a:srgbClr val="7030A0"/>
                </a:solidFill>
              </a:rPr>
              <a:t>Ox </a:t>
            </a:r>
            <a:r>
              <a:rPr lang="en-US" dirty="0" err="1"/>
              <a:t>o’q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haqiqiy</a:t>
            </a:r>
            <a:r>
              <a:rPr lang="en-US" dirty="0"/>
              <a:t> </a:t>
            </a:r>
            <a:r>
              <a:rPr lang="en-US" dirty="0" err="1"/>
              <a:t>o’q</a:t>
            </a:r>
            <a:r>
              <a:rPr lang="en-US" dirty="0"/>
              <a:t> </a:t>
            </a:r>
            <a:r>
              <a:rPr lang="en-US" dirty="0" err="1"/>
              <a:t>deb</a:t>
            </a:r>
            <a:r>
              <a:rPr lang="en-US" dirty="0"/>
              <a:t> </a:t>
            </a:r>
            <a:r>
              <a:rPr lang="en-US" dirty="0" err="1"/>
              <a:t>olinadi</a:t>
            </a:r>
            <a:r>
              <a:rPr lang="en-US" dirty="0"/>
              <a:t>. </a:t>
            </a:r>
            <a:r>
              <a:rPr lang="en-US" dirty="0" err="1"/>
              <a:t>Koordinatalar</a:t>
            </a:r>
            <a:r>
              <a:rPr lang="en-US" dirty="0"/>
              <a:t> </a:t>
            </a:r>
            <a:r>
              <a:rPr lang="en-US" dirty="0" err="1"/>
              <a:t>boshini</a:t>
            </a:r>
            <a:r>
              <a:rPr lang="en-US" dirty="0"/>
              <a:t> </a:t>
            </a:r>
            <a:r>
              <a:rPr lang="en-US" dirty="0" err="1"/>
              <a:t>qutb</a:t>
            </a:r>
            <a:r>
              <a:rPr lang="en-US" dirty="0"/>
              <a:t>, </a:t>
            </a:r>
            <a:r>
              <a:rPr lang="en-US" b="1" dirty="0">
                <a:solidFill>
                  <a:srgbClr val="7030A0"/>
                </a:solidFill>
              </a:rPr>
              <a:t>Ox </a:t>
            </a:r>
            <a:r>
              <a:rPr lang="en-US" dirty="0" err="1"/>
              <a:t>o’qining</a:t>
            </a:r>
            <a:r>
              <a:rPr lang="en-US" dirty="0"/>
              <a:t> </a:t>
            </a:r>
            <a:r>
              <a:rPr lang="en-US" dirty="0" err="1"/>
              <a:t>musbat</a:t>
            </a:r>
            <a:r>
              <a:rPr lang="en-US" dirty="0"/>
              <a:t> </a:t>
            </a:r>
            <a:r>
              <a:rPr lang="en-US" dirty="0" err="1"/>
              <a:t>yo’nalishini</a:t>
            </a:r>
            <a:r>
              <a:rPr lang="en-US" dirty="0"/>
              <a:t> </a:t>
            </a:r>
            <a:r>
              <a:rPr lang="en-US" dirty="0" err="1"/>
              <a:t>qutb</a:t>
            </a:r>
            <a:r>
              <a:rPr lang="en-US" dirty="0"/>
              <a:t> </a:t>
            </a:r>
            <a:r>
              <a:rPr lang="en-US" dirty="0" err="1"/>
              <a:t>o’qi</a:t>
            </a:r>
            <a:r>
              <a:rPr lang="en-US" dirty="0"/>
              <a:t> </a:t>
            </a:r>
            <a:r>
              <a:rPr lang="en-US" dirty="0" err="1"/>
              <a:t>deb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, </a:t>
            </a:r>
            <a:r>
              <a:rPr lang="en-US" b="1" dirty="0">
                <a:solidFill>
                  <a:srgbClr val="7030A0"/>
                </a:solidFill>
              </a:rPr>
              <a:t>z(</a:t>
            </a:r>
            <a:r>
              <a:rPr lang="en-US" b="1" dirty="0" err="1">
                <a:solidFill>
                  <a:srgbClr val="7030A0"/>
                </a:solidFill>
              </a:rPr>
              <a:t>a;b</a:t>
            </a:r>
            <a:r>
              <a:rPr lang="en-US" b="1" dirty="0">
                <a:solidFill>
                  <a:srgbClr val="7030A0"/>
                </a:solidFill>
              </a:rPr>
              <a:t>)</a:t>
            </a:r>
            <a:r>
              <a:rPr lang="en-US" dirty="0"/>
              <a:t> </a:t>
            </a:r>
            <a:r>
              <a:rPr lang="en-US" dirty="0" err="1"/>
              <a:t>nuqtaning</a:t>
            </a:r>
            <a:r>
              <a:rPr lang="en-US" dirty="0"/>
              <a:t> </a:t>
            </a:r>
            <a:r>
              <a:rPr lang="en-US" dirty="0" err="1"/>
              <a:t>qutb</a:t>
            </a:r>
            <a:r>
              <a:rPr lang="en-US" dirty="0"/>
              <a:t> </a:t>
            </a:r>
            <a:r>
              <a:rPr lang="en-US" dirty="0" err="1"/>
              <a:t>koordinatalarini</a:t>
            </a:r>
            <a:r>
              <a:rPr lang="en-US" dirty="0"/>
              <a:t> </a:t>
            </a:r>
            <a:r>
              <a:rPr lang="en-US" b="1" i="1" dirty="0">
                <a:solidFill>
                  <a:srgbClr val="FF0000"/>
                </a:solidFill>
              </a:rPr>
              <a:t>φ </a:t>
            </a:r>
            <a:r>
              <a:rPr lang="en-US" b="1" i="1" dirty="0" err="1">
                <a:solidFill>
                  <a:srgbClr val="FF0000"/>
                </a:solidFill>
              </a:rPr>
              <a:t>va</a:t>
            </a:r>
            <a:r>
              <a:rPr lang="en-US" b="1" i="1" dirty="0">
                <a:solidFill>
                  <a:srgbClr val="FF0000"/>
                </a:solidFill>
              </a:rPr>
              <a:t> r (r≥0)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belgilaymiz</a:t>
            </a:r>
            <a:r>
              <a:rPr lang="en-US" dirty="0"/>
              <a:t>,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3"/>
          <p:cNvSpPr>
            <a:spLocks noGrp="1"/>
          </p:cNvSpPr>
          <p:nvPr>
            <p:ph type="title"/>
          </p:nvPr>
        </p:nvSpPr>
        <p:spPr>
          <a:xfrm>
            <a:off x="685800" y="514350"/>
            <a:ext cx="7958138" cy="1162050"/>
          </a:xfrm>
        </p:spPr>
        <p:txBody>
          <a:bodyPr/>
          <a:lstStyle/>
          <a:p>
            <a:r>
              <a:rPr lang="en-US" dirty="0"/>
              <a:t>u </a:t>
            </a:r>
            <a:r>
              <a:rPr lang="en-US" dirty="0" err="1"/>
              <a:t>holda</a:t>
            </a:r>
            <a:r>
              <a:rPr lang="en-US" dirty="0"/>
              <a:t> </a:t>
            </a:r>
            <a:br>
              <a:rPr lang="ru-RU" dirty="0"/>
            </a:br>
            <a:r>
              <a:rPr lang="en-US" b="1" dirty="0"/>
              <a:t>   </a:t>
            </a:r>
            <a:r>
              <a:rPr lang="en-US" b="1" i="1" dirty="0" err="1">
                <a:solidFill>
                  <a:srgbClr val="FF0000"/>
                </a:solidFill>
              </a:rPr>
              <a:t>a+bi</a:t>
            </a:r>
            <a:r>
              <a:rPr lang="en-US" b="1" i="1" dirty="0">
                <a:solidFill>
                  <a:srgbClr val="FF0000"/>
                </a:solidFill>
              </a:rPr>
              <a:t>= r(Cos φ + </a:t>
            </a:r>
            <a:r>
              <a:rPr lang="en-US" b="1" i="1" dirty="0" err="1">
                <a:solidFill>
                  <a:srgbClr val="FF0000"/>
                </a:solidFill>
              </a:rPr>
              <a:t>iSin</a:t>
            </a:r>
            <a:r>
              <a:rPr lang="en-US" b="1" i="1" dirty="0">
                <a:solidFill>
                  <a:srgbClr val="FF0000"/>
                </a:solidFill>
              </a:rPr>
              <a:t> φ)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29698" name="Текст 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formulaga ega bo’lamiz, bunda  ,  bo’lib, r ga </a:t>
            </a:r>
            <a:r>
              <a:rPr lang="en-US" sz="2400" i="1">
                <a:latin typeface="Times New Roman" pitchFamily="18" charset="0"/>
                <a:cs typeface="Times New Roman" pitchFamily="18" charset="0"/>
              </a:rPr>
              <a:t>a+bi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kompleks sonning moduli, φ ga esa kompleks sonning argumenti deyiladi, 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r(Cos φ + iSin φ) ga  </a:t>
            </a:r>
            <a:r>
              <a:rPr lang="en-US" sz="2400" i="1">
                <a:latin typeface="Times New Roman" pitchFamily="18" charset="0"/>
                <a:cs typeface="Times New Roman" pitchFamily="18" charset="0"/>
              </a:rPr>
              <a:t>a+bi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 sonning trigonometrik  shakli deyiladi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699" name="Picture 3" descr="Новый рисунок (1)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57620" y="1571612"/>
            <a:ext cx="4429156" cy="435771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23" name="Picture 3" descr="Новый рисунок (1)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28596" y="428604"/>
            <a:ext cx="8358246" cy="6000792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Burchak </a:t>
            </a:r>
            <a:endParaRPr lang="ru-RU"/>
          </a:p>
        </p:txBody>
      </p:sp>
      <p:sp>
        <p:nvSpPr>
          <p:cNvPr id="3175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endParaRPr lang="en-US"/>
          </a:p>
          <a:p>
            <a:r>
              <a:rPr lang="en-US"/>
              <a:t> </a:t>
            </a:r>
          </a:p>
          <a:p>
            <a:pPr>
              <a:buFont typeface="Wingdings 2" pitchFamily="18" charset="2"/>
              <a:buNone/>
            </a:pPr>
            <a:endParaRPr lang="en-US"/>
          </a:p>
          <a:p>
            <a:endParaRPr lang="en-US"/>
          </a:p>
          <a:p>
            <a:r>
              <a:rPr lang="en-US"/>
              <a:t>       shartlardan topiladi. Odatda burchak  φ ning</a:t>
            </a:r>
          </a:p>
          <a:p>
            <a:endParaRPr lang="en-US"/>
          </a:p>
          <a:p>
            <a:r>
              <a:rPr lang="en-US" b="1" i="1">
                <a:solidFill>
                  <a:srgbClr val="FF0000"/>
                </a:solidFill>
              </a:rPr>
              <a:t>[-2π;0]</a:t>
            </a:r>
            <a:r>
              <a:rPr lang="en-US" b="1"/>
              <a:t> </a:t>
            </a:r>
            <a:r>
              <a:rPr lang="en-US"/>
              <a:t>yoki </a:t>
            </a:r>
            <a:r>
              <a:rPr lang="en-US" b="1" i="1">
                <a:solidFill>
                  <a:srgbClr val="FF0000"/>
                </a:solidFill>
              </a:rPr>
              <a:t>[0; 2π</a:t>
            </a:r>
            <a:r>
              <a:rPr lang="en-US"/>
              <a:t>] dagi qiymati olinadi</a:t>
            </a:r>
            <a:endParaRPr lang="ru-RU"/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4468813" y="3321050"/>
          <a:ext cx="46037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114120" imgH="215640" progId="Equation.3">
                  <p:embed/>
                </p:oleObj>
              </mc:Choice>
              <mc:Fallback>
                <p:oleObj name="Формула" r:id="rId2" imgW="11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8813" y="3321050"/>
                        <a:ext cx="46037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4" imgW="114120" imgH="215640" progId="Equation.3">
                  <p:embed/>
                </p:oleObj>
              </mc:Choice>
              <mc:Fallback>
                <p:oleObj name="Формула" r:id="rId4" imgW="11412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cs typeface="Times New Roman" pitchFamily="18" charset="0"/>
              </a:rPr>
              <a:t>     </a:t>
            </a:r>
            <a:endParaRPr lang="en-US"/>
          </a:p>
        </p:txBody>
      </p:sp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1143000" y="2500313"/>
          <a:ext cx="5072063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5" imgW="2501900" imgH="508000" progId="Equation.3">
                  <p:embed/>
                </p:oleObj>
              </mc:Choice>
              <mc:Fallback>
                <p:oleObj name="Формула" r:id="rId5" imgW="2501900" imgH="5080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500313"/>
                        <a:ext cx="5072063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8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366838"/>
          </a:xfrm>
        </p:spPr>
        <p:txBody>
          <a:bodyPr/>
          <a:lstStyle/>
          <a:p>
            <a:pPr algn="ctr"/>
            <a:r>
              <a:rPr lang="en-US" sz="4000" b="1" i="1"/>
              <a:t>Algebraik ko’rinishdagi kompleks sonni trigonometrik ko’rinishga o’tkazis</a:t>
            </a:r>
            <a:endParaRPr lang="ru-RU" sz="4000" b="1" i="1"/>
          </a:p>
        </p:txBody>
      </p:sp>
      <p:graphicFrame>
        <p:nvGraphicFramePr>
          <p:cNvPr id="63490" name="Содержимое 3"/>
          <p:cNvGraphicFramePr>
            <a:graphicFrameLocks noGrp="1" noChangeAspect="1"/>
          </p:cNvGraphicFramePr>
          <p:nvPr>
            <p:ph idx="1"/>
          </p:nvPr>
        </p:nvGraphicFramePr>
        <p:xfrm>
          <a:off x="1162050" y="2357438"/>
          <a:ext cx="2889250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711000" imgH="228600" progId="Equation.3">
                  <p:embed/>
                </p:oleObj>
              </mc:Choice>
              <mc:Fallback>
                <p:oleObj name="Формула" r:id="rId2" imgW="711000" imgH="228600" progId="Equation.3">
                  <p:embed/>
                  <p:pic>
                    <p:nvPicPr>
                      <p:cNvPr id="0" name="Содержимое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2050" y="2357438"/>
                        <a:ext cx="2889250" cy="928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1" name="Object 3"/>
          <p:cNvGraphicFramePr>
            <a:graphicFrameLocks noChangeAspect="1"/>
          </p:cNvGraphicFramePr>
          <p:nvPr/>
        </p:nvGraphicFramePr>
        <p:xfrm>
          <a:off x="5000625" y="2500313"/>
          <a:ext cx="2643188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4" imgW="914400" imgH="266400" progId="Equation.3">
                  <p:embed/>
                </p:oleObj>
              </mc:Choice>
              <mc:Fallback>
                <p:oleObj name="Формула" r:id="rId4" imgW="914400" imgH="266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25" y="2500313"/>
                        <a:ext cx="2643188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3" name="Object 5"/>
          <p:cNvGraphicFramePr>
            <a:graphicFrameLocks noChangeAspect="1"/>
          </p:cNvGraphicFramePr>
          <p:nvPr/>
        </p:nvGraphicFramePr>
        <p:xfrm>
          <a:off x="941388" y="3286125"/>
          <a:ext cx="2487612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6" imgW="787320" imgH="419040" progId="Equation.3">
                  <p:embed/>
                </p:oleObj>
              </mc:Choice>
              <mc:Fallback>
                <p:oleObj name="Формула" r:id="rId6" imgW="787320" imgH="419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1388" y="3286125"/>
                        <a:ext cx="2487612" cy="1285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2" name="Object 4"/>
          <p:cNvGraphicFramePr>
            <a:graphicFrameLocks noChangeAspect="1"/>
          </p:cNvGraphicFramePr>
          <p:nvPr/>
        </p:nvGraphicFramePr>
        <p:xfrm>
          <a:off x="4919663" y="3286125"/>
          <a:ext cx="2590800" cy="1214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8" imgW="812520" imgH="419040" progId="Equation.3">
                  <p:embed/>
                </p:oleObj>
              </mc:Choice>
              <mc:Fallback>
                <p:oleObj name="Формула" r:id="rId8" imgW="812520" imgH="419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9663" y="3286125"/>
                        <a:ext cx="2590800" cy="1214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49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63500" name="Rectangle 7"/>
          <p:cNvSpPr>
            <a:spLocks noChangeArrowheads="1"/>
          </p:cNvSpPr>
          <p:nvPr/>
        </p:nvSpPr>
        <p:spPr bwMode="auto">
          <a:xfrm>
            <a:off x="0" y="447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cs typeface="Times New Roman" pitchFamily="18" charset="0"/>
              </a:rPr>
              <a:t>,  </a:t>
            </a:r>
            <a:endParaRPr lang="en-US"/>
          </a:p>
        </p:txBody>
      </p:sp>
      <p:graphicFrame>
        <p:nvGraphicFramePr>
          <p:cNvPr id="63496" name="Object 8"/>
          <p:cNvGraphicFramePr>
            <a:graphicFrameLocks noChangeAspect="1"/>
          </p:cNvGraphicFramePr>
          <p:nvPr/>
        </p:nvGraphicFramePr>
        <p:xfrm>
          <a:off x="2928938" y="4572000"/>
          <a:ext cx="2643187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0" imgW="939600" imgH="393480" progId="Equation.3">
                  <p:embed/>
                </p:oleObj>
              </mc:Choice>
              <mc:Fallback>
                <p:oleObj name="Формула" r:id="rId10" imgW="939600" imgH="393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938" y="4572000"/>
                        <a:ext cx="2643187" cy="1071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7" name="Object 9"/>
          <p:cNvGraphicFramePr>
            <a:graphicFrameLocks noChangeAspect="1"/>
          </p:cNvGraphicFramePr>
          <p:nvPr/>
        </p:nvGraphicFramePr>
        <p:xfrm>
          <a:off x="1785938" y="5572125"/>
          <a:ext cx="528320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2" imgW="1917360" imgH="393480" progId="Equation.3">
                  <p:embed/>
                </p:oleObj>
              </mc:Choice>
              <mc:Fallback>
                <p:oleObj name="Формула" r:id="rId12" imgW="1917360" imgH="393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38" y="5572125"/>
                        <a:ext cx="5283200" cy="100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501" name="Rectangle 11"/>
          <p:cNvSpPr>
            <a:spLocks noChangeArrowheads="1"/>
          </p:cNvSpPr>
          <p:nvPr/>
        </p:nvSpPr>
        <p:spPr bwMode="auto">
          <a:xfrm>
            <a:off x="0" y="447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 i="1">
                <a:cs typeface="Times New Roman" pitchFamily="18" charset="0"/>
              </a:rPr>
              <a:t>        </a:t>
            </a:r>
            <a:r>
              <a:rPr lang="ru-RU" sz="1100"/>
              <a:t> </a:t>
            </a:r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00014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dirty="0" err="1">
                <a:solidFill>
                  <a:srgbClr val="FF0000"/>
                </a:solidFill>
              </a:rPr>
              <a:t>Mavzu</a:t>
            </a:r>
            <a:r>
              <a:rPr lang="en-US" sz="3200" b="1" dirty="0">
                <a:solidFill>
                  <a:srgbClr val="FF0000"/>
                </a:solidFill>
              </a:rPr>
              <a:t>: </a:t>
            </a:r>
            <a:r>
              <a:rPr lang="en-US" sz="3200" b="1" dirty="0" err="1">
                <a:solidFill>
                  <a:srgbClr val="FF0000"/>
                </a:solidFill>
              </a:rPr>
              <a:t>Kompleks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sonlarni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tasvirlash</a:t>
            </a:r>
            <a:r>
              <a:rPr lang="en-US" sz="3200" b="1" dirty="0">
                <a:solidFill>
                  <a:srgbClr val="FF0000"/>
                </a:solidFill>
              </a:rPr>
              <a:t>. </a:t>
            </a:r>
            <a:r>
              <a:rPr lang="en-US" sz="3200" b="1" dirty="0" err="1">
                <a:solidFill>
                  <a:srgbClr val="FF0000"/>
                </a:solidFill>
              </a:rPr>
              <a:t>Kompleks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sonlarni</a:t>
            </a:r>
            <a:r>
              <a:rPr lang="en-US" sz="3200" b="1" dirty="0">
                <a:solidFill>
                  <a:srgbClr val="FF0000"/>
                </a:solidFill>
              </a:rPr>
              <a:t> moduli </a:t>
            </a:r>
            <a:r>
              <a:rPr lang="en-US" sz="3200" b="1" dirty="0" err="1">
                <a:solidFill>
                  <a:srgbClr val="FF0000"/>
                </a:solidFill>
              </a:rPr>
              <a:t>va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argumenti</a:t>
            </a:r>
            <a:r>
              <a:rPr lang="en-US" sz="3200" b="1" dirty="0">
                <a:solidFill>
                  <a:srgbClr val="FF0000"/>
                </a:solidFill>
              </a:rPr>
              <a:t>. </a:t>
            </a:r>
            <a:r>
              <a:rPr lang="en-US" sz="3200" b="1" dirty="0" err="1">
                <a:solidFill>
                  <a:srgbClr val="FF0000"/>
                </a:solidFill>
              </a:rPr>
              <a:t>Kompleks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sonlarni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shakllari.Eyler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va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Muavr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formulasi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19736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err="1"/>
              <a:t>Reja</a:t>
            </a:r>
            <a:r>
              <a:rPr lang="en-US" b="1" dirty="0"/>
              <a:t>:</a:t>
            </a:r>
            <a:endParaRPr lang="ru-RU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err="1"/>
              <a:t>Kompleks</a:t>
            </a:r>
            <a:r>
              <a:rPr lang="en-US" b="1" dirty="0"/>
              <a:t> </a:t>
            </a:r>
            <a:r>
              <a:rPr lang="en-US" b="1" dirty="0" err="1"/>
              <a:t>sonlar</a:t>
            </a:r>
            <a:r>
              <a:rPr lang="en-US" b="1" dirty="0"/>
              <a:t> </a:t>
            </a:r>
            <a:r>
              <a:rPr lang="en-US" b="1" dirty="0" err="1"/>
              <a:t>haqida</a:t>
            </a:r>
            <a:r>
              <a:rPr lang="en-US" b="1" dirty="0"/>
              <a:t> </a:t>
            </a:r>
            <a:r>
              <a:rPr lang="en-US" b="1" dirty="0" err="1"/>
              <a:t>tushuncha</a:t>
            </a:r>
            <a:endParaRPr lang="ru-RU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err="1"/>
              <a:t>Algebraik</a:t>
            </a:r>
            <a:r>
              <a:rPr lang="en-US" b="1" dirty="0"/>
              <a:t> </a:t>
            </a:r>
            <a:r>
              <a:rPr lang="en-US" b="1" dirty="0" err="1"/>
              <a:t>ko‘rinishdagi</a:t>
            </a:r>
            <a:r>
              <a:rPr lang="en-US" b="1" dirty="0"/>
              <a:t> </a:t>
            </a:r>
            <a:r>
              <a:rPr lang="en-US" b="1" dirty="0" err="1"/>
              <a:t>kompleks</a:t>
            </a:r>
            <a:r>
              <a:rPr lang="en-US" b="1" dirty="0"/>
              <a:t> </a:t>
            </a:r>
            <a:r>
              <a:rPr lang="en-US" b="1" dirty="0" err="1"/>
              <a:t>sonlar</a:t>
            </a:r>
            <a:r>
              <a:rPr lang="en-US" b="1" dirty="0"/>
              <a:t> </a:t>
            </a:r>
            <a:r>
              <a:rPr lang="en-US" b="1" dirty="0" err="1"/>
              <a:t>ustida</a:t>
            </a:r>
            <a:r>
              <a:rPr lang="en-US" b="1" dirty="0"/>
              <a:t> </a:t>
            </a:r>
            <a:r>
              <a:rPr lang="en-US" b="1" dirty="0" err="1"/>
              <a:t>to’rt</a:t>
            </a:r>
            <a:r>
              <a:rPr lang="en-US" b="1" dirty="0"/>
              <a:t> </a:t>
            </a:r>
            <a:r>
              <a:rPr lang="en-US" b="1" dirty="0" err="1"/>
              <a:t>amal</a:t>
            </a:r>
            <a:endParaRPr lang="ru-RU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err="1"/>
              <a:t>Kompleks</a:t>
            </a:r>
            <a:r>
              <a:rPr lang="en-US" b="1" dirty="0"/>
              <a:t> </a:t>
            </a:r>
            <a:r>
              <a:rPr lang="en-US" b="1" dirty="0" err="1"/>
              <a:t>sonning</a:t>
            </a:r>
            <a:r>
              <a:rPr lang="en-US" b="1" dirty="0"/>
              <a:t> </a:t>
            </a:r>
            <a:r>
              <a:rPr lang="en-US" b="1" dirty="0" err="1"/>
              <a:t>geometrik</a:t>
            </a:r>
            <a:r>
              <a:rPr lang="en-US" b="1" dirty="0"/>
              <a:t> </a:t>
            </a:r>
            <a:r>
              <a:rPr lang="en-US" b="1" dirty="0" err="1"/>
              <a:t>tasviri</a:t>
            </a:r>
            <a:r>
              <a:rPr lang="en-US" b="1" dirty="0"/>
              <a:t> </a:t>
            </a:r>
            <a:r>
              <a:rPr lang="en-US" b="1" dirty="0" err="1"/>
              <a:t>va</a:t>
            </a:r>
            <a:r>
              <a:rPr lang="en-US" b="1" dirty="0"/>
              <a:t> </a:t>
            </a:r>
            <a:r>
              <a:rPr lang="en-US" b="1" dirty="0" err="1"/>
              <a:t>uning</a:t>
            </a:r>
            <a:r>
              <a:rPr lang="en-US" b="1" dirty="0"/>
              <a:t> </a:t>
            </a:r>
            <a:endParaRPr lang="ru-RU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/>
              <a:t>     </a:t>
            </a:r>
            <a:r>
              <a:rPr lang="en-US" b="1" dirty="0" err="1"/>
              <a:t>trigonometrik</a:t>
            </a:r>
            <a:r>
              <a:rPr lang="en-US" b="1" dirty="0"/>
              <a:t>  </a:t>
            </a:r>
            <a:r>
              <a:rPr lang="en-US" b="1" dirty="0" err="1"/>
              <a:t>shakli</a:t>
            </a:r>
            <a:endParaRPr lang="ru-RU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err="1"/>
              <a:t>Trigonometrik</a:t>
            </a:r>
            <a:r>
              <a:rPr lang="en-US" b="1" dirty="0"/>
              <a:t> </a:t>
            </a:r>
            <a:r>
              <a:rPr lang="en-US" b="1" dirty="0" err="1"/>
              <a:t>ko’rinishdagi</a:t>
            </a:r>
            <a:r>
              <a:rPr lang="en-US" b="1" dirty="0"/>
              <a:t> </a:t>
            </a:r>
            <a:r>
              <a:rPr lang="en-US" b="1" dirty="0" err="1"/>
              <a:t>kompleks</a:t>
            </a:r>
            <a:r>
              <a:rPr lang="en-US" b="1" dirty="0"/>
              <a:t> </a:t>
            </a:r>
            <a:r>
              <a:rPr lang="en-US" b="1" dirty="0" err="1"/>
              <a:t>sonlar</a:t>
            </a:r>
            <a:r>
              <a:rPr lang="en-US" b="1" dirty="0"/>
              <a:t> </a:t>
            </a:r>
            <a:endParaRPr lang="ru-RU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/>
              <a:t>     </a:t>
            </a:r>
            <a:r>
              <a:rPr lang="en-US" b="1" dirty="0" err="1"/>
              <a:t>ustida</a:t>
            </a:r>
            <a:r>
              <a:rPr lang="en-US" b="1" dirty="0"/>
              <a:t> </a:t>
            </a:r>
            <a:r>
              <a:rPr lang="en-US" b="1" dirty="0" err="1"/>
              <a:t>amallar</a:t>
            </a:r>
            <a:r>
              <a:rPr lang="en-US" b="1" dirty="0"/>
              <a:t> </a:t>
            </a:r>
            <a:r>
              <a:rPr lang="en-US" b="1" dirty="0" err="1"/>
              <a:t>bajarish</a:t>
            </a:r>
            <a:endParaRPr lang="ru-RU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err="1"/>
              <a:t>Muavr</a:t>
            </a:r>
            <a:r>
              <a:rPr lang="en-US" b="1" dirty="0"/>
              <a:t> </a:t>
            </a:r>
            <a:r>
              <a:rPr lang="en-US" b="1" dirty="0" err="1"/>
              <a:t>formulasi</a:t>
            </a:r>
            <a:r>
              <a:rPr lang="en-US" b="1" dirty="0"/>
              <a:t>. </a:t>
            </a:r>
            <a:r>
              <a:rPr lang="en-US" b="1" dirty="0" err="1"/>
              <a:t>Darajaga</a:t>
            </a:r>
            <a:r>
              <a:rPr lang="en-US" b="1" dirty="0"/>
              <a:t> </a:t>
            </a:r>
            <a:r>
              <a:rPr lang="en-US" b="1" dirty="0" err="1"/>
              <a:t>oshirish</a:t>
            </a:r>
            <a:r>
              <a:rPr lang="en-US" b="1" dirty="0"/>
              <a:t> </a:t>
            </a:r>
            <a:r>
              <a:rPr lang="en-US" b="1" dirty="0" err="1"/>
              <a:t>va</a:t>
            </a:r>
            <a:r>
              <a:rPr lang="en-US" b="1" dirty="0"/>
              <a:t> </a:t>
            </a:r>
            <a:r>
              <a:rPr lang="en-US" b="1" dirty="0" err="1"/>
              <a:t>ildizdan</a:t>
            </a:r>
            <a:r>
              <a:rPr lang="en-US" b="1" dirty="0"/>
              <a:t> </a:t>
            </a:r>
            <a:r>
              <a:rPr lang="en-US" b="1" dirty="0" err="1"/>
              <a:t>chiqarish</a:t>
            </a:r>
            <a:endParaRPr lang="ru-RU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err="1"/>
              <a:t>Eyler</a:t>
            </a:r>
            <a:r>
              <a:rPr lang="en-US" b="1" dirty="0"/>
              <a:t>  </a:t>
            </a:r>
            <a:r>
              <a:rPr lang="en-US" b="1" dirty="0" err="1"/>
              <a:t>formulasi</a:t>
            </a:r>
            <a:r>
              <a:rPr lang="en-US" b="1" dirty="0"/>
              <a:t>. </a:t>
            </a:r>
            <a:r>
              <a:rPr lang="en-US" b="1" dirty="0" err="1"/>
              <a:t>Kompleks</a:t>
            </a:r>
            <a:r>
              <a:rPr lang="en-US" b="1" dirty="0"/>
              <a:t> </a:t>
            </a:r>
            <a:r>
              <a:rPr lang="en-US" b="1" dirty="0" err="1"/>
              <a:t>sonning</a:t>
            </a:r>
            <a:r>
              <a:rPr lang="en-US" b="1" dirty="0"/>
              <a:t> </a:t>
            </a:r>
            <a:r>
              <a:rPr lang="en-US" b="1" dirty="0" err="1"/>
              <a:t>ko’rsatkichli</a:t>
            </a:r>
            <a:r>
              <a:rPr lang="en-US" b="1" dirty="0"/>
              <a:t> </a:t>
            </a:r>
            <a:r>
              <a:rPr lang="en-US" b="1" dirty="0" err="1"/>
              <a:t>shakli</a:t>
            </a:r>
            <a:endParaRPr lang="ru-RU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err="1"/>
              <a:t>Kompleks</a:t>
            </a:r>
            <a:r>
              <a:rPr lang="en-US" b="1" dirty="0"/>
              <a:t> </a:t>
            </a:r>
            <a:r>
              <a:rPr lang="en-US" b="1" dirty="0" err="1"/>
              <a:t>sonlar</a:t>
            </a:r>
            <a:r>
              <a:rPr lang="en-US" b="1" dirty="0"/>
              <a:t> </a:t>
            </a:r>
            <a:r>
              <a:rPr lang="en-US" b="1" dirty="0" err="1"/>
              <a:t>haqida</a:t>
            </a:r>
            <a:r>
              <a:rPr lang="en-US" b="1" dirty="0"/>
              <a:t> </a:t>
            </a:r>
            <a:r>
              <a:rPr lang="en-US" b="1" dirty="0" err="1"/>
              <a:t>tarixiy</a:t>
            </a:r>
            <a:r>
              <a:rPr lang="en-US" b="1" dirty="0"/>
              <a:t> </a:t>
            </a:r>
            <a:r>
              <a:rPr lang="en-US" b="1" dirty="0" err="1"/>
              <a:t>ma’lumotlar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i="1"/>
              <a:t>4. Trigonometrik ko’rinishdagi kompleks sonlar</a:t>
            </a:r>
            <a:br>
              <a:rPr lang="ru-RU" sz="3200" b="1" i="1"/>
            </a:br>
            <a:r>
              <a:rPr lang="en-US" sz="3200" b="1" i="1"/>
              <a:t>ustida amallar bajarish</a:t>
            </a:r>
            <a:endParaRPr lang="ru-RU" sz="3200" b="1" i="1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/>
              <a:t>1.</a:t>
            </a:r>
            <a:r>
              <a:rPr lang="en-US" dirty="0"/>
              <a:t>    </a:t>
            </a:r>
            <a:r>
              <a:rPr lang="en-US" dirty="0" err="1"/>
              <a:t>Trigonometrik</a:t>
            </a:r>
            <a:r>
              <a:rPr lang="en-US" dirty="0"/>
              <a:t> </a:t>
            </a:r>
            <a:r>
              <a:rPr lang="en-US" dirty="0" err="1"/>
              <a:t>ko’rinishda</a:t>
            </a:r>
            <a:r>
              <a:rPr lang="en-US" dirty="0"/>
              <a:t> </a:t>
            </a:r>
            <a:r>
              <a:rPr lang="en-US" dirty="0" err="1"/>
              <a:t>berilgan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kompleks</a:t>
            </a:r>
            <a:r>
              <a:rPr lang="en-US" dirty="0"/>
              <a:t> son </a:t>
            </a:r>
            <a:r>
              <a:rPr lang="en-US" dirty="0" err="1"/>
              <a:t>ko’paytmasi</a:t>
            </a:r>
            <a:r>
              <a:rPr lang="en-US" dirty="0"/>
              <a:t> </a:t>
            </a:r>
            <a:r>
              <a:rPr lang="en-US" dirty="0" err="1"/>
              <a:t>shunday</a:t>
            </a:r>
            <a:r>
              <a:rPr lang="en-US" dirty="0"/>
              <a:t> </a:t>
            </a:r>
            <a:r>
              <a:rPr lang="en-US" dirty="0" err="1"/>
              <a:t>kompleks</a:t>
            </a:r>
            <a:r>
              <a:rPr lang="en-US" dirty="0"/>
              <a:t> </a:t>
            </a:r>
            <a:r>
              <a:rPr lang="en-US" dirty="0" err="1"/>
              <a:t>sonki</a:t>
            </a:r>
            <a:r>
              <a:rPr lang="en-US" dirty="0"/>
              <a:t>,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moduli</a:t>
            </a:r>
            <a:r>
              <a:rPr lang="en-US" dirty="0"/>
              <a:t> </a:t>
            </a:r>
            <a:r>
              <a:rPr lang="en-US" dirty="0" err="1"/>
              <a:t>ko’paytiruvchilar</a:t>
            </a:r>
            <a:r>
              <a:rPr lang="en-US" dirty="0"/>
              <a:t> </a:t>
            </a:r>
            <a:r>
              <a:rPr lang="en-US" dirty="0" err="1"/>
              <a:t>modullarining</a:t>
            </a:r>
            <a:r>
              <a:rPr lang="en-US" dirty="0"/>
              <a:t> </a:t>
            </a:r>
            <a:r>
              <a:rPr lang="en-US" dirty="0" err="1"/>
              <a:t>ko’paymasiga</a:t>
            </a:r>
            <a:r>
              <a:rPr lang="en-US" dirty="0"/>
              <a:t>, </a:t>
            </a:r>
            <a:r>
              <a:rPr lang="en-US" dirty="0" err="1"/>
              <a:t>argumenti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ko’paytiruvchilar</a:t>
            </a:r>
            <a:r>
              <a:rPr lang="en-US" dirty="0"/>
              <a:t> </a:t>
            </a:r>
            <a:r>
              <a:rPr lang="en-US" dirty="0" err="1"/>
              <a:t>argumentlarining</a:t>
            </a:r>
            <a:r>
              <a:rPr lang="en-US" dirty="0"/>
              <a:t> </a:t>
            </a:r>
            <a:r>
              <a:rPr lang="en-US" dirty="0" err="1"/>
              <a:t>yig’indisiga</a:t>
            </a:r>
            <a:r>
              <a:rPr lang="en-US" dirty="0"/>
              <a:t> </a:t>
            </a:r>
            <a:r>
              <a:rPr lang="en-US" dirty="0" err="1"/>
              <a:t>teng</a:t>
            </a:r>
            <a:r>
              <a:rPr lang="en-US" dirty="0"/>
              <a:t>, </a:t>
            </a:r>
            <a:r>
              <a:rPr lang="en-US" dirty="0" err="1"/>
              <a:t>ya’ni</a:t>
            </a:r>
            <a:endParaRPr lang="ru-RU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        </a:t>
            </a:r>
            <a:r>
              <a:rPr lang="en-US" i="1" dirty="0">
                <a:solidFill>
                  <a:srgbClr val="FF0000"/>
                </a:solidFill>
              </a:rPr>
              <a:t>r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>
                <a:solidFill>
                  <a:srgbClr val="FF0000"/>
                </a:solidFill>
              </a:rPr>
              <a:t>(Cos</a:t>
            </a:r>
            <a:r>
              <a:rPr lang="en-US" b="1" i="1" dirty="0">
                <a:solidFill>
                  <a:srgbClr val="FF0000"/>
                </a:solidFill>
              </a:rPr>
              <a:t> φ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>
                <a:solidFill>
                  <a:srgbClr val="FF0000"/>
                </a:solidFill>
              </a:rPr>
              <a:t> + </a:t>
            </a:r>
            <a:r>
              <a:rPr lang="en-US" i="1" dirty="0" err="1">
                <a:solidFill>
                  <a:srgbClr val="FF0000"/>
                </a:solidFill>
              </a:rPr>
              <a:t>i</a:t>
            </a:r>
            <a:r>
              <a:rPr lang="en-US" dirty="0" err="1">
                <a:solidFill>
                  <a:srgbClr val="FF0000"/>
                </a:solidFill>
              </a:rPr>
              <a:t>Sin</a:t>
            </a:r>
            <a:r>
              <a:rPr lang="en-US" b="1" i="1" dirty="0">
                <a:solidFill>
                  <a:srgbClr val="FF0000"/>
                </a:solidFill>
              </a:rPr>
              <a:t> φ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>
                <a:solidFill>
                  <a:srgbClr val="FF0000"/>
                </a:solidFill>
              </a:rPr>
              <a:t>) · </a:t>
            </a:r>
            <a:r>
              <a:rPr lang="en-US" i="1" dirty="0">
                <a:solidFill>
                  <a:srgbClr val="FF0000"/>
                </a:solidFill>
              </a:rPr>
              <a:t>r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(Cos</a:t>
            </a:r>
            <a:r>
              <a:rPr lang="en-US" b="1" i="1" dirty="0">
                <a:solidFill>
                  <a:srgbClr val="FF0000"/>
                </a:solidFill>
              </a:rPr>
              <a:t> φ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+ </a:t>
            </a:r>
            <a:r>
              <a:rPr lang="en-US" i="1" dirty="0" err="1">
                <a:solidFill>
                  <a:srgbClr val="FF0000"/>
                </a:solidFill>
              </a:rPr>
              <a:t>i</a:t>
            </a:r>
            <a:r>
              <a:rPr lang="en-US" dirty="0" err="1">
                <a:solidFill>
                  <a:srgbClr val="FF0000"/>
                </a:solidFill>
              </a:rPr>
              <a:t>Sin</a:t>
            </a:r>
            <a:r>
              <a:rPr lang="en-US" b="1" i="1" dirty="0">
                <a:solidFill>
                  <a:srgbClr val="FF0000"/>
                </a:solidFill>
              </a:rPr>
              <a:t> φ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)=  </a:t>
            </a:r>
            <a:endParaRPr lang="ru-RU" dirty="0">
              <a:solidFill>
                <a:srgbClr val="FF0000"/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i="1" dirty="0">
                <a:solidFill>
                  <a:srgbClr val="FF0000"/>
                </a:solidFill>
              </a:rPr>
              <a:t>           = r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·</a:t>
            </a:r>
            <a:r>
              <a:rPr lang="en-US" i="1" dirty="0">
                <a:solidFill>
                  <a:srgbClr val="FF0000"/>
                </a:solidFill>
              </a:rPr>
              <a:t> r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(Cos(</a:t>
            </a:r>
            <a:r>
              <a:rPr lang="en-US" b="1" i="1" dirty="0">
                <a:solidFill>
                  <a:srgbClr val="FF0000"/>
                </a:solidFill>
              </a:rPr>
              <a:t>φ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>
                <a:solidFill>
                  <a:srgbClr val="FF0000"/>
                </a:solidFill>
              </a:rPr>
              <a:t>+</a:t>
            </a:r>
            <a:r>
              <a:rPr lang="en-US" b="1" i="1" dirty="0">
                <a:solidFill>
                  <a:srgbClr val="FF0000"/>
                </a:solidFill>
              </a:rPr>
              <a:t>φ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) + </a:t>
            </a:r>
            <a:r>
              <a:rPr lang="en-US" i="1" dirty="0" err="1">
                <a:solidFill>
                  <a:srgbClr val="FF0000"/>
                </a:solidFill>
              </a:rPr>
              <a:t>i</a:t>
            </a:r>
            <a:r>
              <a:rPr lang="en-US" dirty="0" err="1">
                <a:solidFill>
                  <a:srgbClr val="FF0000"/>
                </a:solidFill>
              </a:rPr>
              <a:t>Sin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b="1" i="1" dirty="0">
                <a:solidFill>
                  <a:srgbClr val="FF0000"/>
                </a:solidFill>
              </a:rPr>
              <a:t>φ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>
                <a:solidFill>
                  <a:srgbClr val="FF0000"/>
                </a:solidFill>
              </a:rPr>
              <a:t> +</a:t>
            </a:r>
            <a:r>
              <a:rPr lang="en-US" b="1" i="1" dirty="0">
                <a:solidFill>
                  <a:srgbClr val="FF0000"/>
                </a:solidFill>
              </a:rPr>
              <a:t> φ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))</a:t>
            </a:r>
            <a:endParaRPr lang="ru-RU" dirty="0">
              <a:solidFill>
                <a:srgbClr val="FF0000"/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4515" name="Picture 3" descr="Новый рисунок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28596" y="357166"/>
            <a:ext cx="8429684" cy="607223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>
                <a:latin typeface="Comic Sans MS" pitchFamily="66" charset="0"/>
              </a:rPr>
              <a:t>Misol</a:t>
            </a:r>
            <a:endParaRPr lang="ru-RU" b="1" i="1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507288" cy="4389120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2(Cos20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Sin20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· 7(Cos100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Sin100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)=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= 14(Cos120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Sin120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)=</a:t>
            </a:r>
            <a:r>
              <a:rPr lang="en-US" dirty="0"/>
              <a:t>            </a:t>
            </a:r>
            <a:endParaRPr lang="ru-RU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  <p:graphicFrame>
        <p:nvGraphicFramePr>
          <p:cNvPr id="65538" name="Object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114120" imgH="215640" progId="Equation.3">
                  <p:embed/>
                </p:oleObj>
              </mc:Choice>
              <mc:Fallback>
                <p:oleObj name="Формула" r:id="rId2" imgW="11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54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graphicFrame>
        <p:nvGraphicFramePr>
          <p:cNvPr id="65539" name="Object 3"/>
          <p:cNvGraphicFramePr>
            <a:graphicFrameLocks noChangeAspect="1"/>
          </p:cNvGraphicFramePr>
          <p:nvPr/>
        </p:nvGraphicFramePr>
        <p:xfrm>
          <a:off x="5072063" y="2786063"/>
          <a:ext cx="1357312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4" imgW="672808" imgH="228501" progId="Equation.3">
                  <p:embed/>
                </p:oleObj>
              </mc:Choice>
              <mc:Fallback>
                <p:oleObj name="Формула" r:id="rId4" imgW="672808" imgH="228501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2063" y="2786063"/>
                        <a:ext cx="1357312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41" name="Object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6" imgW="114120" imgH="215640" progId="Equation.3">
                  <p:embed/>
                </p:oleObj>
              </mc:Choice>
              <mc:Fallback>
                <p:oleObj name="Формула" r:id="rId6" imgW="11412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54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graphicFrame>
        <p:nvGraphicFramePr>
          <p:cNvPr id="65542" name="Object 6"/>
          <p:cNvGraphicFramePr>
            <a:graphicFrameLocks noChangeAspect="1"/>
          </p:cNvGraphicFramePr>
          <p:nvPr/>
        </p:nvGraphicFramePr>
        <p:xfrm>
          <a:off x="428625" y="3857625"/>
          <a:ext cx="828675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7" imgW="4102100" imgH="393700" progId="Equation.3">
                  <p:embed/>
                </p:oleObj>
              </mc:Choice>
              <mc:Fallback>
                <p:oleObj name="Формула" r:id="rId7" imgW="4102100" imgH="3937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" y="3857625"/>
                        <a:ext cx="8286750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00034" y="714357"/>
            <a:ext cx="8215370" cy="5610244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i="1" dirty="0">
                <a:latin typeface="Comic Sans MS" pitchFamily="66" charset="0"/>
              </a:rPr>
              <a:t>2.</a:t>
            </a:r>
            <a:r>
              <a:rPr lang="en-US" i="1" dirty="0">
                <a:latin typeface="Comic Sans MS" pitchFamily="66" charset="0"/>
              </a:rPr>
              <a:t> </a:t>
            </a:r>
            <a:r>
              <a:rPr lang="en-US" i="1" dirty="0" err="1">
                <a:latin typeface="Comic Sans MS" pitchFamily="66" charset="0"/>
              </a:rPr>
              <a:t>Trigonometrik</a:t>
            </a:r>
            <a:r>
              <a:rPr lang="en-US" i="1" dirty="0">
                <a:latin typeface="Comic Sans MS" pitchFamily="66" charset="0"/>
              </a:rPr>
              <a:t> </a:t>
            </a:r>
            <a:r>
              <a:rPr lang="en-US" i="1" dirty="0" err="1">
                <a:latin typeface="Comic Sans MS" pitchFamily="66" charset="0"/>
              </a:rPr>
              <a:t>ko’rinishda</a:t>
            </a:r>
            <a:r>
              <a:rPr lang="en-US" i="1" dirty="0">
                <a:latin typeface="Comic Sans MS" pitchFamily="66" charset="0"/>
              </a:rPr>
              <a:t> </a:t>
            </a:r>
            <a:r>
              <a:rPr lang="en-US" i="1" dirty="0" err="1">
                <a:latin typeface="Comic Sans MS" pitchFamily="66" charset="0"/>
              </a:rPr>
              <a:t>berilgan</a:t>
            </a:r>
            <a:r>
              <a:rPr lang="en-US" i="1" dirty="0">
                <a:latin typeface="Comic Sans MS" pitchFamily="66" charset="0"/>
              </a:rPr>
              <a:t> </a:t>
            </a:r>
            <a:r>
              <a:rPr lang="en-US" i="1" dirty="0" err="1">
                <a:latin typeface="Comic Sans MS" pitchFamily="66" charset="0"/>
              </a:rPr>
              <a:t>ikki</a:t>
            </a:r>
            <a:r>
              <a:rPr lang="en-US" i="1" dirty="0">
                <a:latin typeface="Comic Sans MS" pitchFamily="66" charset="0"/>
              </a:rPr>
              <a:t> </a:t>
            </a:r>
            <a:r>
              <a:rPr lang="en-US" i="1" dirty="0" err="1">
                <a:latin typeface="Comic Sans MS" pitchFamily="66" charset="0"/>
              </a:rPr>
              <a:t>kompleks</a:t>
            </a:r>
            <a:r>
              <a:rPr lang="en-US" i="1" dirty="0">
                <a:latin typeface="Comic Sans MS" pitchFamily="66" charset="0"/>
              </a:rPr>
              <a:t> son </a:t>
            </a:r>
            <a:r>
              <a:rPr lang="en-US" i="1" dirty="0" err="1">
                <a:latin typeface="Comic Sans MS" pitchFamily="66" charset="0"/>
              </a:rPr>
              <a:t>bo’linmasining</a:t>
            </a:r>
            <a:r>
              <a:rPr lang="en-US" i="1" dirty="0">
                <a:latin typeface="Comic Sans MS" pitchFamily="66" charset="0"/>
              </a:rPr>
              <a:t> </a:t>
            </a:r>
            <a:r>
              <a:rPr lang="en-US" i="1" dirty="0" err="1">
                <a:latin typeface="Comic Sans MS" pitchFamily="66" charset="0"/>
              </a:rPr>
              <a:t>moduli</a:t>
            </a:r>
            <a:r>
              <a:rPr lang="en-US" i="1" dirty="0">
                <a:latin typeface="Comic Sans MS" pitchFamily="66" charset="0"/>
              </a:rPr>
              <a:t> </a:t>
            </a:r>
            <a:r>
              <a:rPr lang="en-US" i="1" dirty="0" err="1">
                <a:latin typeface="Comic Sans MS" pitchFamily="66" charset="0"/>
              </a:rPr>
              <a:t>bo’linuvchi</a:t>
            </a:r>
            <a:r>
              <a:rPr lang="en-US" i="1" dirty="0">
                <a:latin typeface="Comic Sans MS" pitchFamily="66" charset="0"/>
              </a:rPr>
              <a:t> </a:t>
            </a:r>
            <a:r>
              <a:rPr lang="en-US" i="1" dirty="0" err="1">
                <a:latin typeface="Comic Sans MS" pitchFamily="66" charset="0"/>
              </a:rPr>
              <a:t>va</a:t>
            </a:r>
            <a:r>
              <a:rPr lang="en-US" i="1" dirty="0">
                <a:latin typeface="Comic Sans MS" pitchFamily="66" charset="0"/>
              </a:rPr>
              <a:t> </a:t>
            </a:r>
            <a:r>
              <a:rPr lang="en-US" i="1" dirty="0" err="1">
                <a:latin typeface="Comic Sans MS" pitchFamily="66" charset="0"/>
              </a:rPr>
              <a:t>bo’luvchi</a:t>
            </a:r>
            <a:r>
              <a:rPr lang="en-US" i="1" dirty="0">
                <a:latin typeface="Comic Sans MS" pitchFamily="66" charset="0"/>
              </a:rPr>
              <a:t> </a:t>
            </a:r>
            <a:r>
              <a:rPr lang="en-US" i="1" dirty="0" err="1">
                <a:latin typeface="Comic Sans MS" pitchFamily="66" charset="0"/>
              </a:rPr>
              <a:t>modullarining</a:t>
            </a:r>
            <a:r>
              <a:rPr lang="en-US" i="1" dirty="0">
                <a:latin typeface="Comic Sans MS" pitchFamily="66" charset="0"/>
              </a:rPr>
              <a:t> </a:t>
            </a:r>
            <a:r>
              <a:rPr lang="en-US" i="1" dirty="0" err="1">
                <a:latin typeface="Comic Sans MS" pitchFamily="66" charset="0"/>
              </a:rPr>
              <a:t>bo’linmasiga</a:t>
            </a:r>
            <a:r>
              <a:rPr lang="en-US" i="1" dirty="0">
                <a:latin typeface="Comic Sans MS" pitchFamily="66" charset="0"/>
              </a:rPr>
              <a:t> </a:t>
            </a:r>
            <a:r>
              <a:rPr lang="en-US" i="1" dirty="0" err="1">
                <a:latin typeface="Comic Sans MS" pitchFamily="66" charset="0"/>
              </a:rPr>
              <a:t>teng</a:t>
            </a:r>
            <a:r>
              <a:rPr lang="en-US" i="1" dirty="0">
                <a:latin typeface="Comic Sans MS" pitchFamily="66" charset="0"/>
              </a:rPr>
              <a:t> </a:t>
            </a:r>
            <a:r>
              <a:rPr lang="en-US" i="1" dirty="0" err="1">
                <a:latin typeface="Comic Sans MS" pitchFamily="66" charset="0"/>
              </a:rPr>
              <a:t>bo’lib</a:t>
            </a:r>
            <a:r>
              <a:rPr lang="en-US" i="1" dirty="0">
                <a:latin typeface="Comic Sans MS" pitchFamily="66" charset="0"/>
              </a:rPr>
              <a:t>, </a:t>
            </a:r>
            <a:r>
              <a:rPr lang="en-US" i="1" dirty="0" err="1">
                <a:latin typeface="Comic Sans MS" pitchFamily="66" charset="0"/>
              </a:rPr>
              <a:t>bo’linmaning</a:t>
            </a:r>
            <a:r>
              <a:rPr lang="en-US" i="1" dirty="0">
                <a:latin typeface="Comic Sans MS" pitchFamily="66" charset="0"/>
              </a:rPr>
              <a:t> </a:t>
            </a:r>
            <a:r>
              <a:rPr lang="en-US" i="1" dirty="0" err="1">
                <a:latin typeface="Comic Sans MS" pitchFamily="66" charset="0"/>
              </a:rPr>
              <a:t>argumenti</a:t>
            </a:r>
            <a:r>
              <a:rPr lang="en-US" i="1" dirty="0">
                <a:latin typeface="Comic Sans MS" pitchFamily="66" charset="0"/>
              </a:rPr>
              <a:t> </a:t>
            </a:r>
            <a:r>
              <a:rPr lang="en-US" i="1" dirty="0" err="1">
                <a:latin typeface="Comic Sans MS" pitchFamily="66" charset="0"/>
              </a:rPr>
              <a:t>bo’linuvchi</a:t>
            </a:r>
            <a:r>
              <a:rPr lang="en-US" i="1" dirty="0">
                <a:latin typeface="Comic Sans MS" pitchFamily="66" charset="0"/>
              </a:rPr>
              <a:t> </a:t>
            </a:r>
            <a:r>
              <a:rPr lang="en-US" i="1" dirty="0" err="1">
                <a:latin typeface="Comic Sans MS" pitchFamily="66" charset="0"/>
              </a:rPr>
              <a:t>va</a:t>
            </a:r>
            <a:r>
              <a:rPr lang="en-US" i="1" dirty="0">
                <a:latin typeface="Comic Sans MS" pitchFamily="66" charset="0"/>
              </a:rPr>
              <a:t> </a:t>
            </a:r>
            <a:r>
              <a:rPr lang="en-US" i="1" dirty="0" err="1">
                <a:latin typeface="Comic Sans MS" pitchFamily="66" charset="0"/>
              </a:rPr>
              <a:t>bo’luvchi</a:t>
            </a:r>
            <a:r>
              <a:rPr lang="en-US" i="1" dirty="0">
                <a:latin typeface="Comic Sans MS" pitchFamily="66" charset="0"/>
              </a:rPr>
              <a:t> </a:t>
            </a:r>
            <a:r>
              <a:rPr lang="en-US" i="1" dirty="0" err="1">
                <a:latin typeface="Comic Sans MS" pitchFamily="66" charset="0"/>
              </a:rPr>
              <a:t>argumentlarining</a:t>
            </a:r>
            <a:r>
              <a:rPr lang="en-US" i="1" dirty="0">
                <a:latin typeface="Comic Sans MS" pitchFamily="66" charset="0"/>
              </a:rPr>
              <a:t> </a:t>
            </a:r>
            <a:r>
              <a:rPr lang="en-US" i="1" dirty="0" err="1">
                <a:latin typeface="Comic Sans MS" pitchFamily="66" charset="0"/>
              </a:rPr>
              <a:t>ayirmasiga</a:t>
            </a:r>
            <a:r>
              <a:rPr lang="en-US" i="1" dirty="0">
                <a:latin typeface="Comic Sans MS" pitchFamily="66" charset="0"/>
              </a:rPr>
              <a:t> </a:t>
            </a:r>
            <a:r>
              <a:rPr lang="en-US" i="1" dirty="0" err="1">
                <a:latin typeface="Comic Sans MS" pitchFamily="66" charset="0"/>
              </a:rPr>
              <a:t>teng</a:t>
            </a:r>
            <a:r>
              <a:rPr lang="en-US" i="1" dirty="0">
                <a:latin typeface="Comic Sans MS" pitchFamily="66" charset="0"/>
              </a:rPr>
              <a:t>, </a:t>
            </a:r>
            <a:r>
              <a:rPr lang="en-US" i="1" dirty="0" err="1">
                <a:latin typeface="Comic Sans MS" pitchFamily="66" charset="0"/>
              </a:rPr>
              <a:t>ya’ni</a:t>
            </a:r>
            <a:endParaRPr lang="ru-RU" i="1" dirty="0">
              <a:latin typeface="Comic Sans MS" pitchFamily="66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/>
              <a:t>           </a:t>
            </a:r>
            <a:endParaRPr lang="ru-RU" dirty="0"/>
          </a:p>
        </p:txBody>
      </p:sp>
      <p:graphicFrame>
        <p:nvGraphicFramePr>
          <p:cNvPr id="67586" name="Object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114120" imgH="215640" progId="Equation.3">
                  <p:embed/>
                </p:oleObj>
              </mc:Choice>
              <mc:Fallback>
                <p:oleObj name="Формула" r:id="rId2" imgW="11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59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graphicFrame>
        <p:nvGraphicFramePr>
          <p:cNvPr id="67587" name="Object 3"/>
          <p:cNvGraphicFramePr>
            <a:graphicFrameLocks noChangeAspect="1"/>
          </p:cNvGraphicFramePr>
          <p:nvPr/>
        </p:nvGraphicFramePr>
        <p:xfrm>
          <a:off x="500063" y="3500438"/>
          <a:ext cx="8215312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4" imgW="3390900" imgH="444500" progId="Equation.3">
                  <p:embed/>
                </p:oleObj>
              </mc:Choice>
              <mc:Fallback>
                <p:oleObj name="Формула" r:id="rId4" imgW="3390900" imgH="4445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3500438"/>
                        <a:ext cx="8215312" cy="100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0658" name="Object 2"/>
          <p:cNvGraphicFramePr>
            <a:graphicFrameLocks noChangeAspect="1"/>
          </p:cNvGraphicFramePr>
          <p:nvPr/>
        </p:nvGraphicFramePr>
        <p:xfrm>
          <a:off x="4514850" y="3286125"/>
          <a:ext cx="1143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114120" imgH="215640" progId="Equation.3">
                  <p:embed/>
                </p:oleObj>
              </mc:Choice>
              <mc:Fallback>
                <p:oleObj name="Формула" r:id="rId2" imgW="11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286125"/>
                        <a:ext cx="114300" cy="250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0659" name="Picture 3" descr="Новый рисунок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500042"/>
            <a:ext cx="8072494" cy="578647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>
                <a:latin typeface="Comic Sans MS" pitchFamily="66" charset="0"/>
              </a:rPr>
              <a:t>Misol:</a:t>
            </a:r>
            <a:endParaRPr lang="ru-RU" b="1" i="1">
              <a:latin typeface="Comic Sans MS" pitchFamily="66" charset="0"/>
            </a:endParaRPr>
          </a:p>
        </p:txBody>
      </p:sp>
      <p:graphicFrame>
        <p:nvGraphicFramePr>
          <p:cNvPr id="68610" name="Содержимое 3"/>
          <p:cNvGraphicFramePr>
            <a:graphicFrameLocks noGrp="1" noChangeAspect="1"/>
          </p:cNvGraphicFramePr>
          <p:nvPr>
            <p:ph idx="1"/>
          </p:nvPr>
        </p:nvGraphicFramePr>
        <p:xfrm>
          <a:off x="4191000" y="3408363"/>
          <a:ext cx="762000" cy="1439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114120" imgH="215640" progId="Equation.3">
                  <p:embed/>
                </p:oleObj>
              </mc:Choice>
              <mc:Fallback>
                <p:oleObj name="Формула" r:id="rId2" imgW="114120" imgH="215640" progId="Equation.3">
                  <p:embed/>
                  <p:pic>
                    <p:nvPicPr>
                      <p:cNvPr id="0" name="Содержимое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3408363"/>
                        <a:ext cx="762000" cy="1439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graphicFrame>
        <p:nvGraphicFramePr>
          <p:cNvPr id="68611" name="Object 3"/>
          <p:cNvGraphicFramePr>
            <a:graphicFrameLocks noChangeAspect="1"/>
          </p:cNvGraphicFramePr>
          <p:nvPr/>
        </p:nvGraphicFramePr>
        <p:xfrm>
          <a:off x="785813" y="2571750"/>
          <a:ext cx="7429500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4" imgW="3556000" imgH="469900" progId="Equation.3">
                  <p:embed/>
                </p:oleObj>
              </mc:Choice>
              <mc:Fallback>
                <p:oleObj name="Формула" r:id="rId4" imgW="3556000" imgH="4699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3" y="2571750"/>
                        <a:ext cx="7429500" cy="928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graphicFrame>
        <p:nvGraphicFramePr>
          <p:cNvPr id="68613" name="Object 5"/>
          <p:cNvGraphicFramePr>
            <a:graphicFrameLocks noChangeAspect="1"/>
          </p:cNvGraphicFramePr>
          <p:nvPr/>
        </p:nvGraphicFramePr>
        <p:xfrm>
          <a:off x="785813" y="4357688"/>
          <a:ext cx="7358062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6" imgW="2768600" imgH="419100" progId="Equation.3">
                  <p:embed/>
                </p:oleObj>
              </mc:Choice>
              <mc:Fallback>
                <p:oleObj name="Формула" r:id="rId6" imgW="2768600" imgH="4191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3" y="4357688"/>
                        <a:ext cx="7358062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15621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br>
              <a:rPr lang="en-US" sz="4000" b="1" i="1" dirty="0"/>
            </a:br>
            <a:br>
              <a:rPr lang="en-US" sz="4000" b="1" i="1" dirty="0"/>
            </a:br>
            <a:br>
              <a:rPr lang="en-US" sz="4000" b="1" i="1" dirty="0"/>
            </a:br>
            <a:br>
              <a:rPr lang="en-US" sz="4000" b="1" i="1" dirty="0"/>
            </a:br>
            <a:br>
              <a:rPr lang="en-US" sz="4000" b="1" i="1" dirty="0"/>
            </a:br>
            <a:br>
              <a:rPr lang="en-US" sz="4000" b="1" i="1" dirty="0"/>
            </a:br>
            <a:br>
              <a:rPr lang="en-US" sz="4000" b="1" i="1" dirty="0"/>
            </a:br>
            <a:br>
              <a:rPr lang="en-US" sz="4000" b="1" i="1" dirty="0"/>
            </a:br>
            <a:r>
              <a:rPr lang="en-US" sz="4000" b="1" i="1" dirty="0"/>
              <a:t>5. </a:t>
            </a:r>
            <a:r>
              <a:rPr lang="en-US" sz="4000" b="1" i="1" dirty="0" err="1"/>
              <a:t>Muavr</a:t>
            </a:r>
            <a:r>
              <a:rPr lang="en-US" sz="4000" b="1" i="1" dirty="0"/>
              <a:t> </a:t>
            </a:r>
            <a:r>
              <a:rPr lang="en-US" sz="4000" b="1" i="1" dirty="0" err="1"/>
              <a:t>formulasi</a:t>
            </a:r>
            <a:r>
              <a:rPr lang="en-US" sz="4000" b="1" i="1" dirty="0"/>
              <a:t>. </a:t>
            </a:r>
            <a:r>
              <a:rPr lang="en-US" sz="4000" b="1" i="1" dirty="0" err="1"/>
              <a:t>Darajaga</a:t>
            </a:r>
            <a:r>
              <a:rPr lang="en-US" sz="4000" b="1" i="1" dirty="0"/>
              <a:t> </a:t>
            </a:r>
            <a:r>
              <a:rPr lang="en-US" sz="4000" b="1" i="1" dirty="0" err="1"/>
              <a:t>oshirish</a:t>
            </a:r>
            <a:r>
              <a:rPr lang="en-US" sz="4000" b="1" i="1" dirty="0"/>
              <a:t> </a:t>
            </a:r>
            <a:r>
              <a:rPr lang="en-US" sz="4000" b="1" i="1" dirty="0" err="1"/>
              <a:t>va</a:t>
            </a:r>
            <a:br>
              <a:rPr lang="ru-RU" sz="4000" b="1" i="1" dirty="0"/>
            </a:br>
            <a:r>
              <a:rPr lang="en-US" sz="4000" b="1" i="1" dirty="0" err="1"/>
              <a:t>ildizdan</a:t>
            </a:r>
            <a:r>
              <a:rPr lang="en-US" sz="4000" b="1" i="1" dirty="0"/>
              <a:t> </a:t>
            </a:r>
            <a:r>
              <a:rPr lang="en-US" sz="4000" b="1" i="1" dirty="0" err="1"/>
              <a:t>chiqarish</a:t>
            </a:r>
            <a:r>
              <a:rPr lang="en-US" sz="3100" b="1" i="1" dirty="0"/>
              <a:t>.</a:t>
            </a:r>
            <a:endParaRPr lang="ru-RU" dirty="0"/>
          </a:p>
        </p:txBody>
      </p:sp>
      <p:sp>
        <p:nvSpPr>
          <p:cNvPr id="72706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Kompleks</a:t>
            </a:r>
            <a:r>
              <a:rPr lang="en-US" dirty="0"/>
              <a:t> </a:t>
            </a:r>
            <a:r>
              <a:rPr lang="en-US" dirty="0" err="1"/>
              <a:t>sonning</a:t>
            </a:r>
            <a:r>
              <a:rPr lang="en-US" dirty="0"/>
              <a:t> </a:t>
            </a:r>
            <a:r>
              <a:rPr lang="en-US" dirty="0" err="1"/>
              <a:t>trigonometrik</a:t>
            </a:r>
            <a:r>
              <a:rPr lang="en-US" dirty="0"/>
              <a:t> </a:t>
            </a:r>
            <a:r>
              <a:rPr lang="en-US" dirty="0" err="1"/>
              <a:t>ko’rinishini</a:t>
            </a:r>
            <a:r>
              <a:rPr lang="en-US" dirty="0"/>
              <a:t> </a:t>
            </a:r>
            <a:r>
              <a:rPr lang="en-US" b="1" i="1" dirty="0">
                <a:solidFill>
                  <a:srgbClr val="7030A0"/>
                </a:solidFill>
              </a:rPr>
              <a:t>n-chi </a:t>
            </a:r>
            <a:r>
              <a:rPr lang="en-US" dirty="0" err="1"/>
              <a:t>darajaga</a:t>
            </a:r>
            <a:r>
              <a:rPr lang="en-US" dirty="0"/>
              <a:t> </a:t>
            </a:r>
            <a:r>
              <a:rPr lang="en-US" dirty="0" err="1"/>
              <a:t>oshirish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moduli </a:t>
            </a:r>
            <a:r>
              <a:rPr lang="en-US" b="1" i="1" dirty="0">
                <a:solidFill>
                  <a:srgbClr val="7030A0"/>
                </a:solidFill>
              </a:rPr>
              <a:t>n-chi</a:t>
            </a:r>
            <a:r>
              <a:rPr lang="en-US" dirty="0"/>
              <a:t> </a:t>
            </a:r>
            <a:r>
              <a:rPr lang="en-US" dirty="0" err="1"/>
              <a:t>darajaga</a:t>
            </a:r>
            <a:r>
              <a:rPr lang="en-US" dirty="0"/>
              <a:t> </a:t>
            </a:r>
            <a:r>
              <a:rPr lang="en-US" dirty="0" err="1"/>
              <a:t>oshiriladi</a:t>
            </a:r>
            <a:r>
              <a:rPr lang="en-US" dirty="0"/>
              <a:t>, </a:t>
            </a:r>
            <a:r>
              <a:rPr lang="en-US" dirty="0" err="1"/>
              <a:t>argumentiga</a:t>
            </a:r>
            <a:r>
              <a:rPr lang="en-US" dirty="0"/>
              <a:t> </a:t>
            </a:r>
            <a:r>
              <a:rPr lang="en-US" b="1" i="1" dirty="0">
                <a:solidFill>
                  <a:srgbClr val="7030A0"/>
                </a:solidFill>
              </a:rPr>
              <a:t>n</a:t>
            </a:r>
            <a:r>
              <a:rPr lang="en-US" dirty="0"/>
              <a:t> </a:t>
            </a:r>
            <a:r>
              <a:rPr lang="en-US" dirty="0" err="1"/>
              <a:t>soni</a:t>
            </a:r>
            <a:r>
              <a:rPr lang="en-US" dirty="0"/>
              <a:t> </a:t>
            </a:r>
            <a:r>
              <a:rPr lang="en-US" dirty="0" err="1"/>
              <a:t>ko’paytiriladi</a:t>
            </a:r>
            <a:r>
              <a:rPr lang="en-US" dirty="0"/>
              <a:t>. Agar </a:t>
            </a:r>
            <a:r>
              <a:rPr lang="en-US" b="1" i="1" dirty="0">
                <a:solidFill>
                  <a:srgbClr val="7030A0"/>
                </a:solidFill>
              </a:rPr>
              <a:t>n</a:t>
            </a:r>
            <a:r>
              <a:rPr lang="en-US" dirty="0"/>
              <a:t> natural son </a:t>
            </a:r>
            <a:r>
              <a:rPr lang="en-US" dirty="0" err="1"/>
              <a:t>bo’lib</a:t>
            </a:r>
            <a:r>
              <a:rPr lang="en-US" b="1" i="1" dirty="0">
                <a:solidFill>
                  <a:srgbClr val="FF0000"/>
                </a:solidFill>
              </a:rPr>
              <a:t>, z=r(</a:t>
            </a:r>
            <a:r>
              <a:rPr lang="en-US" b="1" i="1" dirty="0" err="1">
                <a:solidFill>
                  <a:srgbClr val="FF0000"/>
                </a:solidFill>
              </a:rPr>
              <a:t>Cosφ+iSinφ</a:t>
            </a:r>
            <a:r>
              <a:rPr lang="en-US" b="1" i="1">
                <a:solidFill>
                  <a:srgbClr val="FF0000"/>
                </a:solidFill>
              </a:rPr>
              <a:t>) </a:t>
            </a:r>
            <a:r>
              <a:rPr lang="en-US"/>
              <a:t> </a:t>
            </a:r>
            <a:r>
              <a:rPr lang="en-US" dirty="0" err="1"/>
              <a:t>ko’rinishdagi</a:t>
            </a:r>
            <a:r>
              <a:rPr lang="en-US" dirty="0"/>
              <a:t> son </a:t>
            </a:r>
            <a:r>
              <a:rPr lang="en-US" dirty="0" err="1"/>
              <a:t>bo’lsa</a:t>
            </a:r>
            <a:r>
              <a:rPr lang="en-US" dirty="0"/>
              <a:t>, u </a:t>
            </a:r>
            <a:r>
              <a:rPr lang="en-US" dirty="0" err="1"/>
              <a:t>holda</a:t>
            </a:r>
            <a:r>
              <a:rPr lang="en-US" dirty="0"/>
              <a:t>         </a:t>
            </a:r>
            <a:endParaRPr lang="ru-RU" dirty="0"/>
          </a:p>
          <a:p>
            <a:r>
              <a:rPr lang="en-US" dirty="0"/>
              <a:t>                    </a:t>
            </a:r>
            <a:r>
              <a:rPr lang="en-US" b="1" i="1" dirty="0" err="1">
                <a:solidFill>
                  <a:srgbClr val="FF0000"/>
                </a:solidFill>
              </a:rPr>
              <a:t>z</a:t>
            </a:r>
            <a:r>
              <a:rPr lang="en-US" b="1" i="1" baseline="30000" dirty="0" err="1">
                <a:solidFill>
                  <a:srgbClr val="FF0000"/>
                </a:solidFill>
              </a:rPr>
              <a:t>n</a:t>
            </a:r>
            <a:r>
              <a:rPr lang="en-US" b="1" i="1" dirty="0">
                <a:solidFill>
                  <a:srgbClr val="FF0000"/>
                </a:solidFill>
              </a:rPr>
              <a:t>=</a:t>
            </a:r>
            <a:r>
              <a:rPr lang="en-US" b="1" i="1" dirty="0" err="1">
                <a:solidFill>
                  <a:srgbClr val="FF0000"/>
                </a:solidFill>
              </a:rPr>
              <a:t>r</a:t>
            </a:r>
            <a:r>
              <a:rPr lang="en-US" b="1" i="1" baseline="30000" dirty="0" err="1">
                <a:solidFill>
                  <a:srgbClr val="FF0000"/>
                </a:solidFill>
              </a:rPr>
              <a:t>n</a:t>
            </a:r>
            <a:r>
              <a:rPr lang="en-US" b="1" i="1" dirty="0">
                <a:solidFill>
                  <a:srgbClr val="FF0000"/>
                </a:solidFill>
              </a:rPr>
              <a:t>(</a:t>
            </a:r>
            <a:r>
              <a:rPr lang="en-US" b="1" i="1" dirty="0" err="1">
                <a:solidFill>
                  <a:srgbClr val="FF0000"/>
                </a:solidFill>
              </a:rPr>
              <a:t>Cosnφ+iSinnφ</a:t>
            </a:r>
            <a:r>
              <a:rPr lang="en-US" b="1" i="1" dirty="0">
                <a:solidFill>
                  <a:srgbClr val="FF0000"/>
                </a:solidFill>
              </a:rPr>
              <a:t>)</a:t>
            </a:r>
            <a:endParaRPr lang="ru-RU" b="1" i="1" dirty="0">
              <a:solidFill>
                <a:srgbClr val="FF0000"/>
              </a:solidFill>
            </a:endParaRPr>
          </a:p>
          <a:p>
            <a:r>
              <a:rPr lang="en-US" dirty="0" err="1"/>
              <a:t>o’rinli</a:t>
            </a:r>
            <a:r>
              <a:rPr lang="en-US" dirty="0"/>
              <a:t> </a:t>
            </a:r>
            <a:r>
              <a:rPr lang="en-US" dirty="0" err="1"/>
              <a:t>bo’ladi</a:t>
            </a:r>
            <a:r>
              <a:rPr lang="en-US" dirty="0"/>
              <a:t>. </a:t>
            </a:r>
          </a:p>
          <a:p>
            <a:r>
              <a:rPr lang="en-US" dirty="0"/>
              <a:t>Bu </a:t>
            </a:r>
            <a:r>
              <a:rPr lang="en-US" dirty="0" err="1"/>
              <a:t>formulaga</a:t>
            </a:r>
            <a:r>
              <a:rPr lang="en-US" dirty="0"/>
              <a:t> </a:t>
            </a:r>
            <a:r>
              <a:rPr lang="en-US" b="1" i="1" dirty="0" err="1">
                <a:solidFill>
                  <a:srgbClr val="7030A0"/>
                </a:solidFill>
              </a:rPr>
              <a:t>Muavr</a:t>
            </a:r>
            <a:r>
              <a:rPr lang="en-US" b="1" i="1" dirty="0">
                <a:solidFill>
                  <a:srgbClr val="7030A0"/>
                </a:solidFill>
              </a:rPr>
              <a:t> </a:t>
            </a:r>
            <a:r>
              <a:rPr lang="en-US" b="1" i="1" dirty="0" err="1">
                <a:solidFill>
                  <a:srgbClr val="7030A0"/>
                </a:solidFill>
              </a:rPr>
              <a:t>formulasi</a:t>
            </a:r>
            <a:r>
              <a:rPr lang="en-US" b="1" i="1" dirty="0">
                <a:solidFill>
                  <a:srgbClr val="7030A0"/>
                </a:solidFill>
              </a:rPr>
              <a:t> </a:t>
            </a:r>
            <a:r>
              <a:rPr lang="en-US" dirty="0" err="1"/>
              <a:t>deyiladi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>
                <a:latin typeface="Comic Sans MS" pitchFamily="66" charset="0"/>
              </a:rPr>
              <a:t>Misol:</a:t>
            </a:r>
            <a:endParaRPr lang="ru-RU" b="1" i="1">
              <a:latin typeface="Comic Sans MS" pitchFamily="66" charset="0"/>
            </a:endParaRPr>
          </a:p>
        </p:txBody>
      </p:sp>
      <p:sp>
        <p:nvSpPr>
          <p:cNvPr id="7169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cs typeface="Times New Roman" pitchFamily="18" charset="0"/>
              </a:rPr>
              <a:t>:  </a:t>
            </a:r>
            <a:endParaRPr lang="en-US"/>
          </a:p>
        </p:txBody>
      </p:sp>
      <p:graphicFrame>
        <p:nvGraphicFramePr>
          <p:cNvPr id="71683" name="Object 3"/>
          <p:cNvGraphicFramePr>
            <a:graphicFrameLocks noChangeAspect="1"/>
          </p:cNvGraphicFramePr>
          <p:nvPr/>
        </p:nvGraphicFramePr>
        <p:xfrm>
          <a:off x="357188" y="2643188"/>
          <a:ext cx="1785937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952087" imgH="431613" progId="Equation.3">
                  <p:embed/>
                </p:oleObj>
              </mc:Choice>
              <mc:Fallback>
                <p:oleObj name="Формула" r:id="rId2" imgW="952087" imgH="431613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2643188"/>
                        <a:ext cx="1785937" cy="100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92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71693" name="Rectangle 8"/>
          <p:cNvSpPr>
            <a:spLocks noChangeArrowheads="1"/>
          </p:cNvSpPr>
          <p:nvPr/>
        </p:nvSpPr>
        <p:spPr bwMode="auto">
          <a:xfrm rot="10800000" flipV="1">
            <a:off x="1857375" y="3011488"/>
            <a:ext cx="728662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>
                <a:cs typeface="Times New Roman" pitchFamily="18" charset="0"/>
              </a:rPr>
              <a:t>     (Cos30</a:t>
            </a:r>
            <a:r>
              <a:rPr lang="en-US" sz="2400" baseline="30000">
                <a:cs typeface="Times New Roman" pitchFamily="18" charset="0"/>
              </a:rPr>
              <a:t>0</a:t>
            </a:r>
            <a:r>
              <a:rPr lang="en-US" sz="2400">
                <a:cs typeface="Times New Roman" pitchFamily="18" charset="0"/>
              </a:rPr>
              <a:t>-</a:t>
            </a:r>
            <a:r>
              <a:rPr lang="en-US" sz="2400" i="1">
                <a:cs typeface="Times New Roman" pitchFamily="18" charset="0"/>
              </a:rPr>
              <a:t>i</a:t>
            </a:r>
            <a:r>
              <a:rPr lang="en-US" sz="2400">
                <a:cs typeface="Times New Roman" pitchFamily="18" charset="0"/>
              </a:rPr>
              <a:t>Sin30</a:t>
            </a:r>
            <a:r>
              <a:rPr lang="en-US" sz="2400" baseline="30000">
                <a:cs typeface="Times New Roman" pitchFamily="18" charset="0"/>
              </a:rPr>
              <a:t>0</a:t>
            </a:r>
            <a:r>
              <a:rPr lang="en-US" sz="2400">
                <a:cs typeface="Times New Roman" pitchFamily="18" charset="0"/>
              </a:rPr>
              <a:t>)</a:t>
            </a:r>
            <a:r>
              <a:rPr lang="en-US" sz="2400" baseline="30000">
                <a:cs typeface="Times New Roman" pitchFamily="18" charset="0"/>
              </a:rPr>
              <a:t>100</a:t>
            </a:r>
            <a:r>
              <a:rPr lang="en-US" sz="2400">
                <a:cs typeface="Times New Roman" pitchFamily="18" charset="0"/>
              </a:rPr>
              <a:t>=(Cos(-30</a:t>
            </a:r>
            <a:r>
              <a:rPr lang="en-US" sz="2400" baseline="30000">
                <a:cs typeface="Times New Roman" pitchFamily="18" charset="0"/>
              </a:rPr>
              <a:t>0</a:t>
            </a:r>
            <a:r>
              <a:rPr lang="en-US" sz="2400">
                <a:cs typeface="Times New Roman" pitchFamily="18" charset="0"/>
              </a:rPr>
              <a:t>)+</a:t>
            </a:r>
            <a:r>
              <a:rPr lang="en-US" sz="2400" i="1">
                <a:cs typeface="Times New Roman" pitchFamily="18" charset="0"/>
              </a:rPr>
              <a:t>i</a:t>
            </a:r>
            <a:r>
              <a:rPr lang="en-US" sz="2400">
                <a:cs typeface="Times New Roman" pitchFamily="18" charset="0"/>
              </a:rPr>
              <a:t>Sin(-30</a:t>
            </a:r>
            <a:r>
              <a:rPr lang="en-US" sz="2400" baseline="30000">
                <a:cs typeface="Times New Roman" pitchFamily="18" charset="0"/>
              </a:rPr>
              <a:t>0</a:t>
            </a:r>
            <a:r>
              <a:rPr lang="en-US" sz="2400">
                <a:cs typeface="Times New Roman" pitchFamily="18" charset="0"/>
              </a:rPr>
              <a:t>))</a:t>
            </a:r>
            <a:r>
              <a:rPr lang="en-US" sz="2400" baseline="30000">
                <a:cs typeface="Times New Roman" pitchFamily="18" charset="0"/>
              </a:rPr>
              <a:t>100</a:t>
            </a:r>
            <a:r>
              <a:rPr lang="en-US" sz="2400">
                <a:cs typeface="Times New Roman" pitchFamily="18" charset="0"/>
              </a:rPr>
              <a:t>=</a:t>
            </a:r>
            <a:endParaRPr lang="ru-RU" sz="2400"/>
          </a:p>
          <a:p>
            <a:pPr eaLnBrk="0" hangingPunct="0"/>
            <a:r>
              <a:rPr lang="en-US" sz="2400">
                <a:cs typeface="Times New Roman" pitchFamily="18" charset="0"/>
              </a:rPr>
              <a:t>             </a:t>
            </a:r>
          </a:p>
          <a:p>
            <a:pPr eaLnBrk="0" hangingPunct="0"/>
            <a:endParaRPr lang="en-US" sz="2400">
              <a:cs typeface="Times New Roman" pitchFamily="18" charset="0"/>
            </a:endParaRPr>
          </a:p>
          <a:p>
            <a:pPr eaLnBrk="0" hangingPunct="0"/>
            <a:r>
              <a:rPr lang="en-US" sz="2400">
                <a:cs typeface="Times New Roman" pitchFamily="18" charset="0"/>
              </a:rPr>
              <a:t> = Cos(-3000</a:t>
            </a:r>
            <a:r>
              <a:rPr lang="en-US" sz="2400" baseline="30000">
                <a:cs typeface="Times New Roman" pitchFamily="18" charset="0"/>
              </a:rPr>
              <a:t>0</a:t>
            </a:r>
            <a:r>
              <a:rPr lang="en-US" sz="2400">
                <a:cs typeface="Times New Roman" pitchFamily="18" charset="0"/>
              </a:rPr>
              <a:t>)+</a:t>
            </a:r>
            <a:r>
              <a:rPr lang="en-US" sz="2400" i="1">
                <a:cs typeface="Times New Roman" pitchFamily="18" charset="0"/>
              </a:rPr>
              <a:t>i</a:t>
            </a:r>
            <a:r>
              <a:rPr lang="en-US" sz="2400">
                <a:cs typeface="Times New Roman" pitchFamily="18" charset="0"/>
              </a:rPr>
              <a:t>Sin(-3000</a:t>
            </a:r>
            <a:r>
              <a:rPr lang="en-US" sz="2400" baseline="30000">
                <a:cs typeface="Times New Roman" pitchFamily="18" charset="0"/>
              </a:rPr>
              <a:t>0</a:t>
            </a:r>
            <a:r>
              <a:rPr lang="en-US" sz="2400">
                <a:cs typeface="Times New Roman" pitchFamily="18" charset="0"/>
              </a:rPr>
              <a:t>)= Cos120</a:t>
            </a:r>
            <a:r>
              <a:rPr lang="en-US" sz="2400" baseline="30000">
                <a:cs typeface="Times New Roman" pitchFamily="18" charset="0"/>
              </a:rPr>
              <a:t>0</a:t>
            </a:r>
            <a:r>
              <a:rPr lang="en-US" sz="2400">
                <a:cs typeface="Times New Roman" pitchFamily="18" charset="0"/>
              </a:rPr>
              <a:t> – </a:t>
            </a:r>
            <a:r>
              <a:rPr lang="en-US" sz="2400" i="1">
                <a:cs typeface="Times New Roman" pitchFamily="18" charset="0"/>
              </a:rPr>
              <a:t>i</a:t>
            </a:r>
            <a:r>
              <a:rPr lang="en-US" sz="2400">
                <a:cs typeface="Times New Roman" pitchFamily="18" charset="0"/>
              </a:rPr>
              <a:t>Sin120</a:t>
            </a:r>
            <a:r>
              <a:rPr lang="en-US" sz="2400" baseline="30000">
                <a:cs typeface="Times New Roman" pitchFamily="18" charset="0"/>
              </a:rPr>
              <a:t>0</a:t>
            </a:r>
            <a:r>
              <a:rPr lang="en-US" sz="2400">
                <a:cs typeface="Times New Roman" pitchFamily="18" charset="0"/>
              </a:rPr>
              <a:t>= </a:t>
            </a:r>
            <a:endParaRPr lang="en-US" sz="2400"/>
          </a:p>
        </p:txBody>
      </p:sp>
      <p:graphicFrame>
        <p:nvGraphicFramePr>
          <p:cNvPr id="71689" name="Object 9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293520"/>
              </p:ext>
            </p:extLst>
          </p:nvPr>
        </p:nvGraphicFramePr>
        <p:xfrm>
          <a:off x="2428875" y="4789488"/>
          <a:ext cx="1785938" cy="99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74360" imgH="431640" progId="Equation.DSMT4">
                  <p:embed/>
                </p:oleObj>
              </mc:Choice>
              <mc:Fallback>
                <p:oleObj name="Equation" r:id="rId4" imgW="774360" imgH="4316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75" y="4789488"/>
                        <a:ext cx="1785938" cy="995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i="1">
                <a:latin typeface="Comic Sans MS" pitchFamily="66" charset="0"/>
              </a:rPr>
              <a:t>Kompleks sonni </a:t>
            </a:r>
            <a:r>
              <a:rPr lang="en-US" sz="2800" b="1" i="1">
                <a:solidFill>
                  <a:srgbClr val="FF0000"/>
                </a:solidFill>
                <a:latin typeface="Comic Sans MS" pitchFamily="66" charset="0"/>
              </a:rPr>
              <a:t>n-chi</a:t>
            </a:r>
            <a:r>
              <a:rPr lang="en-US" sz="2800" b="1" i="1">
                <a:latin typeface="Comic Sans MS" pitchFamily="66" charset="0"/>
              </a:rPr>
              <a:t> ildizdan chiqarish uchun moduli </a:t>
            </a:r>
            <a:r>
              <a:rPr lang="en-US" sz="2800" b="1" i="1">
                <a:solidFill>
                  <a:srgbClr val="FF0000"/>
                </a:solidFill>
                <a:latin typeface="Comic Sans MS" pitchFamily="66" charset="0"/>
              </a:rPr>
              <a:t>n-chi</a:t>
            </a:r>
            <a:r>
              <a:rPr lang="en-US" sz="2800" b="1" i="1">
                <a:latin typeface="Comic Sans MS" pitchFamily="66" charset="0"/>
              </a:rPr>
              <a:t> darajali ildizdan chiqariladi, argumenti esa </a:t>
            </a:r>
            <a:r>
              <a:rPr lang="en-US" sz="2800" b="1" i="1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en-US" sz="2800" b="1" i="1">
                <a:latin typeface="Comic Sans MS" pitchFamily="66" charset="0"/>
              </a:rPr>
              <a:t> soniga bo’linadi.</a:t>
            </a:r>
            <a:endParaRPr lang="ru-RU" sz="2800" b="1" i="1">
              <a:latin typeface="Comic Sans MS" pitchFamily="66" charset="0"/>
            </a:endParaRPr>
          </a:p>
        </p:txBody>
      </p:sp>
      <p:graphicFrame>
        <p:nvGraphicFramePr>
          <p:cNvPr id="74754" name="Содержимое 3"/>
          <p:cNvGraphicFramePr>
            <a:graphicFrameLocks noGrp="1" noChangeAspect="1"/>
          </p:cNvGraphicFramePr>
          <p:nvPr>
            <p:ph idx="1"/>
          </p:nvPr>
        </p:nvGraphicFramePr>
        <p:xfrm>
          <a:off x="4000500" y="2143125"/>
          <a:ext cx="2151063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114120" imgH="215640" progId="Equation.3">
                  <p:embed/>
                </p:oleObj>
              </mc:Choice>
              <mc:Fallback>
                <p:oleObj name="Формула" r:id="rId2" imgW="114120" imgH="215640" progId="Equation.3">
                  <p:embed/>
                  <p:pic>
                    <p:nvPicPr>
                      <p:cNvPr id="0" name="Содержимое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0" y="2143125"/>
                        <a:ext cx="2151063" cy="406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6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graphicFrame>
        <p:nvGraphicFramePr>
          <p:cNvPr id="74755" name="Object 3"/>
          <p:cNvGraphicFramePr>
            <a:graphicFrameLocks noChangeAspect="1"/>
          </p:cNvGraphicFramePr>
          <p:nvPr/>
        </p:nvGraphicFramePr>
        <p:xfrm>
          <a:off x="2147888" y="2338388"/>
          <a:ext cx="346075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4" imgW="114120" imgH="215640" progId="Equation.3">
                  <p:embed/>
                </p:oleObj>
              </mc:Choice>
              <mc:Fallback>
                <p:oleObj name="Формула" r:id="rId4" imgW="11412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888" y="2338388"/>
                        <a:ext cx="346075" cy="608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63" name="Прямоугольник 6"/>
          <p:cNvSpPr>
            <a:spLocks noChangeArrowheads="1"/>
          </p:cNvSpPr>
          <p:nvPr/>
        </p:nvSpPr>
        <p:spPr bwMode="auto">
          <a:xfrm>
            <a:off x="4143375" y="2428875"/>
            <a:ext cx="478631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err="1">
                <a:latin typeface="Constantia" pitchFamily="18" charset="0"/>
              </a:rPr>
              <a:t>ildiz</a:t>
            </a:r>
            <a:r>
              <a:rPr lang="en-US" sz="2400" dirty="0">
                <a:latin typeface="Constantia" pitchFamily="18" charset="0"/>
              </a:rPr>
              <a:t> </a:t>
            </a:r>
            <a:r>
              <a:rPr lang="en-US" sz="2400" dirty="0" err="1">
                <a:latin typeface="Constantia" pitchFamily="18" charset="0"/>
              </a:rPr>
              <a:t>quyidagi</a:t>
            </a:r>
            <a:r>
              <a:rPr lang="en-US" sz="2400" dirty="0">
                <a:latin typeface="Constantia" pitchFamily="18" charset="0"/>
              </a:rPr>
              <a:t> formula </a:t>
            </a:r>
            <a:r>
              <a:rPr lang="en-US" sz="2400" dirty="0" err="1">
                <a:latin typeface="Constantia" pitchFamily="18" charset="0"/>
              </a:rPr>
              <a:t>bilan</a:t>
            </a:r>
            <a:r>
              <a:rPr lang="en-US" sz="2400" dirty="0">
                <a:latin typeface="Constantia" pitchFamily="18" charset="0"/>
              </a:rPr>
              <a:t> </a:t>
            </a:r>
            <a:r>
              <a:rPr lang="en-US" sz="2400" dirty="0" err="1">
                <a:latin typeface="Constantia" pitchFamily="18" charset="0"/>
              </a:rPr>
              <a:t>topiladi</a:t>
            </a:r>
            <a:r>
              <a:rPr lang="en-US" sz="2400" dirty="0">
                <a:latin typeface="Constantia" pitchFamily="18" charset="0"/>
              </a:rPr>
              <a:t>:</a:t>
            </a:r>
            <a:endParaRPr lang="ru-RU" sz="2400" dirty="0">
              <a:latin typeface="Constantia" pitchFamily="18" charset="0"/>
            </a:endParaRPr>
          </a:p>
        </p:txBody>
      </p:sp>
      <p:sp>
        <p:nvSpPr>
          <p:cNvPr id="7476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graphicFrame>
        <p:nvGraphicFramePr>
          <p:cNvPr id="7475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3638109"/>
              </p:ext>
            </p:extLst>
          </p:nvPr>
        </p:nvGraphicFramePr>
        <p:xfrm>
          <a:off x="412750" y="3976688"/>
          <a:ext cx="8032750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288960" imgH="393480" progId="Equation.DSMT4">
                  <p:embed/>
                </p:oleObj>
              </mc:Choice>
              <mc:Fallback>
                <p:oleObj name="Equation" r:id="rId5" imgW="328896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750" y="3976688"/>
                        <a:ext cx="8032750" cy="976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65" name="Rectangle 7"/>
          <p:cNvSpPr>
            <a:spLocks noChangeArrowheads="1"/>
          </p:cNvSpPr>
          <p:nvPr/>
        </p:nvSpPr>
        <p:spPr bwMode="auto">
          <a:xfrm>
            <a:off x="0" y="4999038"/>
            <a:ext cx="86439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 dirty="0">
                <a:cs typeface="Times New Roman" pitchFamily="18" charset="0"/>
              </a:rPr>
              <a:t>              </a:t>
            </a:r>
            <a:r>
              <a:rPr lang="en-US" sz="2400" dirty="0" err="1">
                <a:cs typeface="Times New Roman" pitchFamily="18" charset="0"/>
              </a:rPr>
              <a:t>bunda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b="1" i="1" dirty="0">
                <a:solidFill>
                  <a:srgbClr val="FF0000"/>
                </a:solidFill>
                <a:cs typeface="Times New Roman" pitchFamily="18" charset="0"/>
              </a:rPr>
              <a:t>n</a:t>
            </a:r>
            <a:r>
              <a:rPr lang="en-US" sz="2400" dirty="0">
                <a:cs typeface="Times New Roman" pitchFamily="18" charset="0"/>
              </a:rPr>
              <a:t> – natural son,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k=0, 1, 2,3……n-1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766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graphicFrame>
        <p:nvGraphicFramePr>
          <p:cNvPr id="74760" name="Object 8"/>
          <p:cNvGraphicFramePr>
            <a:graphicFrameLocks noChangeAspect="1"/>
          </p:cNvGraphicFramePr>
          <p:nvPr/>
        </p:nvGraphicFramePr>
        <p:xfrm>
          <a:off x="571500" y="2357438"/>
          <a:ext cx="3357563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7" imgW="1155700" imgH="254000" progId="Equation.3">
                  <p:embed/>
                </p:oleObj>
              </mc:Choice>
              <mc:Fallback>
                <p:oleObj name="Формула" r:id="rId7" imgW="1155700" imgH="2540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" y="2357438"/>
                        <a:ext cx="3357563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>
                <a:latin typeface="Comic Sans MS" pitchFamily="66" charset="0"/>
              </a:rPr>
              <a:t>Misol:</a:t>
            </a:r>
            <a:endParaRPr lang="ru-RU" b="1" i="1">
              <a:latin typeface="Comic Sans MS" pitchFamily="66" charset="0"/>
            </a:endParaRPr>
          </a:p>
        </p:txBody>
      </p:sp>
      <p:graphicFrame>
        <p:nvGraphicFramePr>
          <p:cNvPr id="75778" name="Содержимое 3"/>
          <p:cNvGraphicFramePr>
            <a:graphicFrameLocks noGrp="1" noChangeAspect="1"/>
          </p:cNvGraphicFramePr>
          <p:nvPr>
            <p:ph idx="1"/>
          </p:nvPr>
        </p:nvGraphicFramePr>
        <p:xfrm>
          <a:off x="3495675" y="2097088"/>
          <a:ext cx="2151063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114120" imgH="215640" progId="Equation.3">
                  <p:embed/>
                </p:oleObj>
              </mc:Choice>
              <mc:Fallback>
                <p:oleObj name="Формула" r:id="rId2" imgW="114120" imgH="215640" progId="Equation.3">
                  <p:embed/>
                  <p:pic>
                    <p:nvPicPr>
                      <p:cNvPr id="0" name="Содержимое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5675" y="2097088"/>
                        <a:ext cx="2151063" cy="406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779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4" imgW="114120" imgH="215640" progId="Equation.3">
                  <p:embed/>
                </p:oleObj>
              </mc:Choice>
              <mc:Fallback>
                <p:oleObj name="Формула" r:id="rId4" imgW="11412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780" name="Object 4"/>
          <p:cNvGraphicFramePr>
            <a:graphicFrameLocks noChangeAspect="1"/>
          </p:cNvGraphicFramePr>
          <p:nvPr/>
        </p:nvGraphicFramePr>
        <p:xfrm>
          <a:off x="1428750" y="1955800"/>
          <a:ext cx="6350000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5" imgW="3301920" imgH="787320" progId="Equation.3">
                  <p:embed/>
                </p:oleObj>
              </mc:Choice>
              <mc:Fallback>
                <p:oleObj name="Формула" r:id="rId5" imgW="3301920" imgH="78732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0" y="1955800"/>
                        <a:ext cx="6350000" cy="1330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784" name="Object 8"/>
          <p:cNvGraphicFramePr>
            <a:graphicFrameLocks noChangeAspect="1"/>
          </p:cNvGraphicFramePr>
          <p:nvPr/>
        </p:nvGraphicFramePr>
        <p:xfrm>
          <a:off x="2786063" y="3214688"/>
          <a:ext cx="4071937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7" imgW="2400300" imgH="419100" progId="Equation.3">
                  <p:embed/>
                </p:oleObj>
              </mc:Choice>
              <mc:Fallback>
                <p:oleObj name="Формула" r:id="rId7" imgW="2400300" imgH="4191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6063" y="3214688"/>
                        <a:ext cx="4071937" cy="785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783" name="Object 7"/>
          <p:cNvGraphicFramePr>
            <a:graphicFrameLocks noChangeAspect="1"/>
          </p:cNvGraphicFramePr>
          <p:nvPr/>
        </p:nvGraphicFramePr>
        <p:xfrm>
          <a:off x="2714625" y="4143375"/>
          <a:ext cx="4357688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9" imgW="2692400" imgH="393700" progId="Equation.3">
                  <p:embed/>
                </p:oleObj>
              </mc:Choice>
              <mc:Fallback>
                <p:oleObj name="Формула" r:id="rId9" imgW="2692400" imgH="3937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25" y="4143375"/>
                        <a:ext cx="4357688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782" name="Object 6"/>
          <p:cNvGraphicFramePr>
            <a:graphicFrameLocks noChangeAspect="1"/>
          </p:cNvGraphicFramePr>
          <p:nvPr/>
        </p:nvGraphicFramePr>
        <p:xfrm>
          <a:off x="2643188" y="5143500"/>
          <a:ext cx="4357687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1" imgW="1866090" imgH="393529" progId="Equation.3">
                  <p:embed/>
                </p:oleObj>
              </mc:Choice>
              <mc:Fallback>
                <p:oleObj name="Формула" r:id="rId11" imgW="1866090" imgH="393529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88" y="5143500"/>
                        <a:ext cx="4357687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86" name="Rectangle 9"/>
          <p:cNvSpPr>
            <a:spLocks noChangeArrowheads="1"/>
          </p:cNvSpPr>
          <p:nvPr/>
        </p:nvSpPr>
        <p:spPr bwMode="auto">
          <a:xfrm>
            <a:off x="0" y="2955925"/>
            <a:ext cx="13747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lvl="1">
              <a:buFontTx/>
              <a:buChar char="•"/>
            </a:pPr>
            <a:endParaRPr lang="en-US" sz="2400">
              <a:cs typeface="Times New Roman" pitchFamily="18" charset="0"/>
            </a:endParaRPr>
          </a:p>
          <a:p>
            <a:pPr lvl="1">
              <a:buFontTx/>
              <a:buChar char="•"/>
            </a:pPr>
            <a:r>
              <a:rPr lang="en-US" sz="2400">
                <a:cs typeface="Times New Roman" pitchFamily="18" charset="0"/>
              </a:rPr>
              <a:t>k=0</a:t>
            </a:r>
            <a:r>
              <a:rPr lang="en-US" sz="1600">
                <a:cs typeface="Times New Roman" pitchFamily="18" charset="0"/>
              </a:rPr>
              <a:t>  </a:t>
            </a:r>
            <a:endParaRPr lang="en-US"/>
          </a:p>
        </p:txBody>
      </p:sp>
      <p:sp>
        <p:nvSpPr>
          <p:cNvPr id="75787" name="Rectangle 10"/>
          <p:cNvSpPr>
            <a:spLocks noChangeArrowheads="1"/>
          </p:cNvSpPr>
          <p:nvPr/>
        </p:nvSpPr>
        <p:spPr bwMode="auto">
          <a:xfrm>
            <a:off x="0" y="973138"/>
            <a:ext cx="30003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cs typeface="Times New Roman" pitchFamily="18" charset="0"/>
              </a:rPr>
              <a:t>  </a:t>
            </a:r>
            <a:endParaRPr lang="en-US"/>
          </a:p>
        </p:txBody>
      </p:sp>
      <p:sp>
        <p:nvSpPr>
          <p:cNvPr id="75788" name="Rectangle 11"/>
          <p:cNvSpPr>
            <a:spLocks noChangeArrowheads="1"/>
          </p:cNvSpPr>
          <p:nvPr/>
        </p:nvSpPr>
        <p:spPr bwMode="auto">
          <a:xfrm>
            <a:off x="428625" y="5110163"/>
            <a:ext cx="8572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en-US" sz="2400">
                <a:cs typeface="Times New Roman" pitchFamily="18" charset="0"/>
              </a:rPr>
              <a:t>k=2  </a:t>
            </a:r>
            <a:r>
              <a:rPr lang="en-US" sz="1600">
                <a:cs typeface="Times New Roman" pitchFamily="18" charset="0"/>
              </a:rPr>
              <a:t>  </a:t>
            </a:r>
            <a:endParaRPr lang="en-US"/>
          </a:p>
        </p:txBody>
      </p:sp>
      <p:sp>
        <p:nvSpPr>
          <p:cNvPr id="75789" name="Прямоугольник 13"/>
          <p:cNvSpPr>
            <a:spLocks noChangeArrowheads="1"/>
          </p:cNvSpPr>
          <p:nvPr/>
        </p:nvSpPr>
        <p:spPr bwMode="auto">
          <a:xfrm>
            <a:off x="428625" y="4214813"/>
            <a:ext cx="10525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k=1   </a:t>
            </a:r>
            <a:endParaRPr lang="en-US" sz="2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br>
              <a:rPr lang="ru-RU" dirty="0"/>
            </a:br>
            <a:r>
              <a:rPr lang="en-US" dirty="0"/>
              <a:t> </a:t>
            </a:r>
            <a:br>
              <a:rPr lang="ru-RU" dirty="0"/>
            </a:br>
            <a:r>
              <a:rPr lang="en-US" b="1" dirty="0"/>
              <a:t> 1. </a:t>
            </a:r>
            <a:r>
              <a:rPr lang="en-US" b="1" dirty="0" err="1"/>
              <a:t>Kompleks</a:t>
            </a:r>
            <a:r>
              <a:rPr lang="en-US" b="1" dirty="0"/>
              <a:t> </a:t>
            </a:r>
            <a:r>
              <a:rPr lang="en-US" b="1" dirty="0" err="1"/>
              <a:t>sonlar</a:t>
            </a:r>
            <a:r>
              <a:rPr lang="en-US" b="1" dirty="0"/>
              <a:t> </a:t>
            </a:r>
            <a:r>
              <a:rPr lang="en-US" b="1" dirty="0" err="1"/>
              <a:t>haqida</a:t>
            </a:r>
            <a:r>
              <a:rPr lang="en-US" b="1" dirty="0"/>
              <a:t> </a:t>
            </a:r>
            <a:r>
              <a:rPr lang="en-US" b="1" dirty="0" err="1"/>
              <a:t>tushuncha</a:t>
            </a: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err="1"/>
              <a:t>Kompleks</a:t>
            </a:r>
            <a:r>
              <a:rPr lang="en-US" dirty="0"/>
              <a:t> son </a:t>
            </a:r>
            <a:r>
              <a:rPr lang="en-US" dirty="0" err="1"/>
              <a:t>deb</a:t>
            </a:r>
            <a:r>
              <a:rPr lang="en-US" dirty="0"/>
              <a:t> </a:t>
            </a:r>
            <a:r>
              <a:rPr lang="en-US" b="1" i="1" dirty="0" err="1">
                <a:solidFill>
                  <a:srgbClr val="FF0000"/>
                </a:solidFill>
              </a:rPr>
              <a:t>a+bi</a:t>
            </a:r>
            <a:r>
              <a:rPr lang="en-US" dirty="0"/>
              <a:t> </a:t>
            </a:r>
            <a:r>
              <a:rPr lang="en-US" dirty="0" err="1"/>
              <a:t>ifodaga</a:t>
            </a:r>
            <a:r>
              <a:rPr lang="en-US" dirty="0"/>
              <a:t> </a:t>
            </a:r>
            <a:r>
              <a:rPr lang="en-US" dirty="0" err="1"/>
              <a:t>aytiladi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yerda</a:t>
            </a:r>
            <a:r>
              <a:rPr lang="en-US" dirty="0"/>
              <a:t> </a:t>
            </a:r>
            <a:r>
              <a:rPr lang="en-US" b="1" i="1" dirty="0">
                <a:solidFill>
                  <a:srgbClr val="FF0000"/>
                </a:solidFill>
              </a:rPr>
              <a:t>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b="1" i="1" dirty="0">
                <a:solidFill>
                  <a:srgbClr val="FF0000"/>
                </a:solidFill>
              </a:rPr>
              <a:t>b</a:t>
            </a:r>
            <a:r>
              <a:rPr lang="en-US" dirty="0"/>
              <a:t> </a:t>
            </a:r>
            <a:r>
              <a:rPr lang="en-US" dirty="0" err="1"/>
              <a:t>haqiqiy</a:t>
            </a:r>
            <a:r>
              <a:rPr lang="en-US" dirty="0"/>
              <a:t> </a:t>
            </a:r>
            <a:r>
              <a:rPr lang="en-US" dirty="0" err="1"/>
              <a:t>sonlar</a:t>
            </a:r>
            <a:r>
              <a:rPr lang="en-US" dirty="0"/>
              <a:t>, </a:t>
            </a:r>
            <a:r>
              <a:rPr lang="en-US" b="1" i="1" dirty="0" err="1">
                <a:solidFill>
                  <a:srgbClr val="FF0000"/>
                </a:solidFill>
              </a:rPr>
              <a:t>i</a:t>
            </a:r>
            <a:r>
              <a:rPr lang="en-US" dirty="0"/>
              <a:t> – </a:t>
            </a:r>
            <a:r>
              <a:rPr lang="en-US" dirty="0" err="1"/>
              <a:t>mavhum</a:t>
            </a:r>
            <a:r>
              <a:rPr lang="en-US" dirty="0"/>
              <a:t> </a:t>
            </a:r>
            <a:r>
              <a:rPr lang="en-US" dirty="0" err="1"/>
              <a:t>birlik</a:t>
            </a:r>
            <a:r>
              <a:rPr lang="en-US" dirty="0"/>
              <a:t> </a:t>
            </a:r>
            <a:r>
              <a:rPr lang="en-US" dirty="0" err="1"/>
              <a:t>bo’lib</a:t>
            </a:r>
            <a:r>
              <a:rPr lang="en-US" dirty="0"/>
              <a:t>, u 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b="1" i="1" dirty="0">
                <a:solidFill>
                  <a:srgbClr val="FF0000"/>
                </a:solidFill>
              </a:rPr>
              <a:t>i</a:t>
            </a:r>
            <a:r>
              <a:rPr lang="en-US" b="1" i="1" baseline="30000" dirty="0">
                <a:solidFill>
                  <a:srgbClr val="FF0000"/>
                </a:solidFill>
              </a:rPr>
              <a:t>2</a:t>
            </a:r>
            <a:r>
              <a:rPr lang="en-US" b="1" i="1" dirty="0">
                <a:solidFill>
                  <a:srgbClr val="FF0000"/>
                </a:solidFill>
              </a:rPr>
              <a:t>= -1 </a:t>
            </a:r>
            <a:r>
              <a:rPr lang="en-US" dirty="0" err="1"/>
              <a:t>tengliklar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aniqlanadi</a:t>
            </a:r>
            <a:r>
              <a:rPr lang="en-US" dirty="0"/>
              <a:t>; </a:t>
            </a:r>
            <a:r>
              <a:rPr lang="en-US" i="1" dirty="0"/>
              <a:t>a </a:t>
            </a:r>
            <a:r>
              <a:rPr lang="en-US" dirty="0"/>
              <a:t>– </a:t>
            </a:r>
            <a:r>
              <a:rPr lang="en-US" dirty="0" err="1"/>
              <a:t>kompleks</a:t>
            </a:r>
            <a:r>
              <a:rPr lang="en-US" dirty="0"/>
              <a:t> </a:t>
            </a:r>
            <a:r>
              <a:rPr lang="en-US" dirty="0" err="1"/>
              <a:t>sonning</a:t>
            </a:r>
            <a:r>
              <a:rPr lang="en-US" dirty="0"/>
              <a:t> </a:t>
            </a:r>
            <a:r>
              <a:rPr lang="en-US" dirty="0" err="1"/>
              <a:t>haqiqiy</a:t>
            </a:r>
            <a:r>
              <a:rPr lang="en-US" dirty="0"/>
              <a:t> </a:t>
            </a:r>
            <a:r>
              <a:rPr lang="en-US" dirty="0" err="1"/>
              <a:t>qismi</a:t>
            </a:r>
            <a:r>
              <a:rPr lang="en-US" dirty="0"/>
              <a:t>,</a:t>
            </a:r>
            <a:r>
              <a:rPr lang="en-US" i="1" dirty="0"/>
              <a:t> bi</a:t>
            </a:r>
            <a:r>
              <a:rPr lang="en-US" dirty="0"/>
              <a:t> – </a:t>
            </a:r>
            <a:r>
              <a:rPr lang="en-US" dirty="0" err="1"/>
              <a:t>mavhum</a:t>
            </a:r>
            <a:r>
              <a:rPr lang="en-US" dirty="0"/>
              <a:t> </a:t>
            </a:r>
            <a:r>
              <a:rPr lang="en-US" dirty="0" err="1"/>
              <a:t>qismi</a:t>
            </a:r>
            <a:r>
              <a:rPr lang="en-US" dirty="0"/>
              <a:t> </a:t>
            </a:r>
            <a:r>
              <a:rPr lang="en-US" dirty="0" err="1"/>
              <a:t>deyiladi</a:t>
            </a:r>
            <a:r>
              <a:rPr lang="en-US" dirty="0"/>
              <a:t>. </a:t>
            </a:r>
            <a:r>
              <a:rPr lang="en-US" dirty="0" err="1"/>
              <a:t>Faqat</a:t>
            </a:r>
            <a:r>
              <a:rPr lang="en-US" dirty="0"/>
              <a:t> </a:t>
            </a:r>
            <a:r>
              <a:rPr lang="en-US" dirty="0" err="1"/>
              <a:t>mavhum</a:t>
            </a:r>
            <a:r>
              <a:rPr lang="en-US" dirty="0"/>
              <a:t> </a:t>
            </a:r>
            <a:r>
              <a:rPr lang="en-US" dirty="0" err="1"/>
              <a:t>qismining</a:t>
            </a:r>
            <a:r>
              <a:rPr lang="en-US" dirty="0"/>
              <a:t> </a:t>
            </a:r>
            <a:r>
              <a:rPr lang="en-US" dirty="0" err="1"/>
              <a:t>ishorasi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farq</a:t>
            </a:r>
            <a:r>
              <a:rPr lang="en-US" dirty="0"/>
              <a:t> </a:t>
            </a:r>
            <a:r>
              <a:rPr lang="en-US" dirty="0" err="1"/>
              <a:t>qiladigan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kompleks</a:t>
            </a:r>
            <a:r>
              <a:rPr lang="en-US" dirty="0"/>
              <a:t> son</a:t>
            </a:r>
            <a:r>
              <a:rPr lang="en-US" b="1" dirty="0"/>
              <a:t>: </a:t>
            </a:r>
            <a:r>
              <a:rPr lang="en-US" b="1" i="1" dirty="0" err="1">
                <a:solidFill>
                  <a:srgbClr val="FF0000"/>
                </a:solidFill>
              </a:rPr>
              <a:t>a+bi</a:t>
            </a:r>
            <a:r>
              <a:rPr lang="en-US" b="1" dirty="0"/>
              <a:t>  </a:t>
            </a:r>
            <a:r>
              <a:rPr lang="en-US" b="1" dirty="0" err="1"/>
              <a:t>va</a:t>
            </a:r>
            <a:r>
              <a:rPr lang="en-US" b="1" dirty="0"/>
              <a:t>   </a:t>
            </a:r>
            <a:r>
              <a:rPr lang="en-US" b="1" i="1" dirty="0">
                <a:solidFill>
                  <a:srgbClr val="FF0000"/>
                </a:solidFill>
              </a:rPr>
              <a:t>a-bi</a:t>
            </a:r>
            <a:r>
              <a:rPr lang="en-US" b="1" dirty="0"/>
              <a:t> </a:t>
            </a:r>
            <a:r>
              <a:rPr lang="en-US" dirty="0" err="1"/>
              <a:t>o’zaro</a:t>
            </a:r>
            <a:r>
              <a:rPr lang="en-US" dirty="0"/>
              <a:t> </a:t>
            </a:r>
            <a:r>
              <a:rPr lang="en-US" dirty="0" err="1"/>
              <a:t>qo’shma</a:t>
            </a:r>
            <a:r>
              <a:rPr lang="en-US" dirty="0"/>
              <a:t> </a:t>
            </a:r>
            <a:r>
              <a:rPr lang="en-US" dirty="0" err="1"/>
              <a:t>deyiladi</a:t>
            </a:r>
            <a:r>
              <a:rPr lang="en-US" dirty="0"/>
              <a:t>. </a:t>
            </a:r>
            <a:r>
              <a:rPr lang="en-US" dirty="0" err="1"/>
              <a:t>Ko’pincha</a:t>
            </a:r>
            <a:r>
              <a:rPr lang="en-US" dirty="0"/>
              <a:t> </a:t>
            </a:r>
            <a:r>
              <a:rPr lang="en-US" i="1" dirty="0" err="1">
                <a:solidFill>
                  <a:srgbClr val="FF0000"/>
                </a:solidFill>
              </a:rPr>
              <a:t>a+bi</a:t>
            </a:r>
            <a:r>
              <a:rPr lang="en-US" dirty="0"/>
              <a:t> </a:t>
            </a:r>
            <a:r>
              <a:rPr lang="en-US" dirty="0" err="1"/>
              <a:t>kompleks</a:t>
            </a:r>
            <a:r>
              <a:rPr lang="en-US" dirty="0"/>
              <a:t> son </a:t>
            </a:r>
            <a:r>
              <a:rPr lang="en-US" dirty="0" err="1"/>
              <a:t>bitta</a:t>
            </a:r>
            <a:r>
              <a:rPr lang="en-US" dirty="0"/>
              <a:t> </a:t>
            </a:r>
            <a:r>
              <a:rPr lang="en-US" b="1" i="1" dirty="0">
                <a:solidFill>
                  <a:srgbClr val="FF0000"/>
                </a:solidFill>
              </a:rPr>
              <a:t>z</a:t>
            </a:r>
            <a:r>
              <a:rPr lang="en-US" dirty="0"/>
              <a:t> </a:t>
            </a:r>
            <a:r>
              <a:rPr lang="en-US" dirty="0" err="1"/>
              <a:t>harfi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belgilanadi</a:t>
            </a:r>
            <a:r>
              <a:rPr lang="en-US" dirty="0"/>
              <a:t>: </a:t>
            </a:r>
            <a:r>
              <a:rPr lang="en-US" b="1" i="1" dirty="0">
                <a:solidFill>
                  <a:srgbClr val="FF0000"/>
                </a:solidFill>
              </a:rPr>
              <a:t>z</a:t>
            </a:r>
            <a:r>
              <a:rPr lang="en-US" i="1" dirty="0">
                <a:solidFill>
                  <a:srgbClr val="FF0000"/>
                </a:solidFill>
              </a:rPr>
              <a:t>=</a:t>
            </a:r>
            <a:r>
              <a:rPr lang="en-US" i="1" dirty="0" err="1">
                <a:solidFill>
                  <a:srgbClr val="FF0000"/>
                </a:solidFill>
              </a:rPr>
              <a:t>a+bi</a:t>
            </a:r>
            <a:r>
              <a:rPr lang="en-US" dirty="0"/>
              <a:t>.  </a:t>
            </a:r>
            <a:r>
              <a:rPr lang="en-US" b="1" i="1" dirty="0" err="1">
                <a:solidFill>
                  <a:srgbClr val="FF0000"/>
                </a:solidFill>
              </a:rPr>
              <a:t>a+bi</a:t>
            </a:r>
            <a:r>
              <a:rPr lang="en-US" dirty="0"/>
              <a:t> </a:t>
            </a:r>
            <a:r>
              <a:rPr lang="en-US" dirty="0" err="1"/>
              <a:t>kompleks</a:t>
            </a:r>
            <a:r>
              <a:rPr lang="en-US" dirty="0"/>
              <a:t> </a:t>
            </a:r>
            <a:r>
              <a:rPr lang="en-US" dirty="0" err="1"/>
              <a:t>sonning</a:t>
            </a:r>
            <a:r>
              <a:rPr lang="en-US" dirty="0"/>
              <a:t> </a:t>
            </a:r>
            <a:r>
              <a:rPr lang="en-US" dirty="0" err="1"/>
              <a:t>haqiqiy</a:t>
            </a:r>
            <a:r>
              <a:rPr lang="en-US" dirty="0"/>
              <a:t> </a:t>
            </a:r>
            <a:r>
              <a:rPr lang="en-US" dirty="0" err="1"/>
              <a:t>qismi</a:t>
            </a:r>
            <a:r>
              <a:rPr lang="en-US" dirty="0"/>
              <a:t> </a:t>
            </a:r>
            <a:r>
              <a:rPr lang="en-US" i="1" dirty="0">
                <a:solidFill>
                  <a:srgbClr val="FF0000"/>
                </a:solidFill>
              </a:rPr>
              <a:t>a=Re</a:t>
            </a:r>
            <a:r>
              <a:rPr lang="en-US" b="1" i="1" dirty="0">
                <a:solidFill>
                  <a:srgbClr val="FF0000"/>
                </a:solidFill>
              </a:rPr>
              <a:t> z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, </a:t>
            </a:r>
            <a:r>
              <a:rPr lang="en-US" dirty="0" err="1"/>
              <a:t>mavhum</a:t>
            </a:r>
            <a:r>
              <a:rPr lang="en-US" dirty="0"/>
              <a:t> </a:t>
            </a:r>
            <a:r>
              <a:rPr lang="en-US" dirty="0" err="1"/>
              <a:t>qismining</a:t>
            </a:r>
            <a:r>
              <a:rPr lang="en-US" dirty="0"/>
              <a:t> </a:t>
            </a:r>
            <a:r>
              <a:rPr lang="en-US" dirty="0" err="1"/>
              <a:t>koeffitsientini</a:t>
            </a:r>
            <a:r>
              <a:rPr lang="en-US" dirty="0"/>
              <a:t> </a:t>
            </a:r>
            <a:r>
              <a:rPr lang="en-US" i="1" dirty="0">
                <a:solidFill>
                  <a:srgbClr val="FF0000"/>
                </a:solidFill>
              </a:rPr>
              <a:t>b=</a:t>
            </a:r>
            <a:r>
              <a:rPr lang="en-US" i="1" dirty="0" err="1">
                <a:solidFill>
                  <a:srgbClr val="FF0000"/>
                </a:solidFill>
              </a:rPr>
              <a:t>Im</a:t>
            </a:r>
            <a:r>
              <a:rPr lang="en-US" b="1" i="1" dirty="0">
                <a:solidFill>
                  <a:srgbClr val="FF0000"/>
                </a:solidFill>
              </a:rPr>
              <a:t> z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 bilan belgilaydilar. </a:t>
            </a:r>
            <a:r>
              <a:rPr lang="en-US" b="1" i="1" dirty="0">
                <a:solidFill>
                  <a:srgbClr val="FF0000"/>
                </a:solidFill>
              </a:rPr>
              <a:t>z </a:t>
            </a:r>
            <a:r>
              <a:rPr lang="en-US" dirty="0" err="1"/>
              <a:t>kompleks</a:t>
            </a:r>
            <a:r>
              <a:rPr lang="en-US" dirty="0"/>
              <a:t> </a:t>
            </a:r>
            <a:r>
              <a:rPr lang="en-US" dirty="0" err="1"/>
              <a:t>sonning</a:t>
            </a:r>
            <a:r>
              <a:rPr lang="en-US" dirty="0"/>
              <a:t> </a:t>
            </a:r>
            <a:r>
              <a:rPr lang="en-US" i="1" dirty="0" err="1">
                <a:solidFill>
                  <a:srgbClr val="FF0000"/>
                </a:solidFill>
              </a:rPr>
              <a:t>a+bi</a:t>
            </a:r>
            <a:r>
              <a:rPr lang="en-US" i="1" dirty="0"/>
              <a:t> </a:t>
            </a:r>
            <a:r>
              <a:rPr lang="en-US" dirty="0" err="1"/>
              <a:t>ko’rinishidagi</a:t>
            </a:r>
            <a:r>
              <a:rPr lang="en-US" dirty="0"/>
              <a:t> </a:t>
            </a:r>
            <a:r>
              <a:rPr lang="en-US" dirty="0" err="1"/>
              <a:t>yozuviga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algebraik</a:t>
            </a:r>
            <a:r>
              <a:rPr lang="en-US" dirty="0"/>
              <a:t> </a:t>
            </a:r>
            <a:r>
              <a:rPr lang="en-US" dirty="0" err="1"/>
              <a:t>shakli</a:t>
            </a:r>
            <a:r>
              <a:rPr lang="en-US" dirty="0"/>
              <a:t> </a:t>
            </a:r>
            <a:r>
              <a:rPr lang="en-US" dirty="0" err="1"/>
              <a:t>deyiladi</a:t>
            </a:r>
            <a:r>
              <a:rPr lang="en-US" dirty="0"/>
              <a:t>.</a:t>
            </a:r>
            <a:endParaRPr lang="ru-RU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/>
              <a:t>6. </a:t>
            </a:r>
            <a:r>
              <a:rPr lang="en-US" sz="3600" b="1" i="1">
                <a:latin typeface="Comic Sans MS" pitchFamily="66" charset="0"/>
              </a:rPr>
              <a:t>Eyler formulasi. Kompleks sonning</a:t>
            </a:r>
            <a:br>
              <a:rPr lang="ru-RU" sz="3600" b="1" i="1">
                <a:latin typeface="Comic Sans MS" pitchFamily="66" charset="0"/>
              </a:rPr>
            </a:br>
            <a:r>
              <a:rPr lang="en-US" sz="3600" b="1" i="1">
                <a:latin typeface="Comic Sans MS" pitchFamily="66" charset="0"/>
              </a:rPr>
              <a:t>ko’rsatkichli shakli</a:t>
            </a:r>
            <a:endParaRPr lang="ru-RU" sz="3600" b="1" i="1">
              <a:latin typeface="Comic Sans MS" pitchFamily="66" charset="0"/>
            </a:endParaRPr>
          </a:p>
        </p:txBody>
      </p:sp>
      <p:graphicFrame>
        <p:nvGraphicFramePr>
          <p:cNvPr id="76802" name="Содержимое 3"/>
          <p:cNvGraphicFramePr>
            <a:graphicFrameLocks noGrp="1" noChangeAspect="1"/>
          </p:cNvGraphicFramePr>
          <p:nvPr>
            <p:ph idx="1"/>
          </p:nvPr>
        </p:nvGraphicFramePr>
        <p:xfrm>
          <a:off x="3495675" y="2097088"/>
          <a:ext cx="2151063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114120" imgH="215640" progId="Equation.3">
                  <p:embed/>
                </p:oleObj>
              </mc:Choice>
              <mc:Fallback>
                <p:oleObj name="Формула" r:id="rId2" imgW="114120" imgH="215640" progId="Equation.3">
                  <p:embed/>
                  <p:pic>
                    <p:nvPicPr>
                      <p:cNvPr id="0" name="Содержимое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5675" y="2097088"/>
                        <a:ext cx="2151063" cy="406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06" name="Object 6"/>
          <p:cNvGraphicFramePr>
            <a:graphicFrameLocks noChangeAspect="1"/>
          </p:cNvGraphicFramePr>
          <p:nvPr/>
        </p:nvGraphicFramePr>
        <p:xfrm>
          <a:off x="428625" y="2428875"/>
          <a:ext cx="2857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4" imgW="1130300" imgH="228600" progId="Equation.3">
                  <p:embed/>
                </p:oleObj>
              </mc:Choice>
              <mc:Fallback>
                <p:oleObj name="Формула" r:id="rId4" imgW="113030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" y="2428875"/>
                        <a:ext cx="28575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05" name="Object 5"/>
          <p:cNvGraphicFramePr>
            <a:graphicFrameLocks noChangeAspect="1"/>
          </p:cNvGraphicFramePr>
          <p:nvPr/>
        </p:nvGraphicFramePr>
        <p:xfrm>
          <a:off x="571500" y="4143375"/>
          <a:ext cx="3143250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6" imgW="1193800" imgH="228600" progId="Equation.3">
                  <p:embed/>
                </p:oleObj>
              </mc:Choice>
              <mc:Fallback>
                <p:oleObj name="Формула" r:id="rId6" imgW="119380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" y="4143375"/>
                        <a:ext cx="3143250" cy="642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04" name="Object 4"/>
          <p:cNvGraphicFramePr>
            <a:graphicFrameLocks noChangeAspect="1"/>
          </p:cNvGraphicFramePr>
          <p:nvPr/>
        </p:nvGraphicFramePr>
        <p:xfrm>
          <a:off x="642938" y="5072063"/>
          <a:ext cx="3286125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8" imgW="1066800" imgH="419100" progId="Equation.3">
                  <p:embed/>
                </p:oleObj>
              </mc:Choice>
              <mc:Fallback>
                <p:oleObj name="Формула" r:id="rId8" imgW="1066800" imgH="4191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" y="5072063"/>
                        <a:ext cx="3286125" cy="100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03" name="Object 3"/>
          <p:cNvGraphicFramePr>
            <a:graphicFrameLocks noChangeAspect="1"/>
          </p:cNvGraphicFramePr>
          <p:nvPr/>
        </p:nvGraphicFramePr>
        <p:xfrm>
          <a:off x="4500563" y="5143500"/>
          <a:ext cx="2786062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0" imgW="977900" imgH="419100" progId="Equation.3">
                  <p:embed/>
                </p:oleObj>
              </mc:Choice>
              <mc:Fallback>
                <p:oleObj name="Формула" r:id="rId10" imgW="977900" imgH="4191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5143500"/>
                        <a:ext cx="2786062" cy="928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08" name="Rectangle 7"/>
          <p:cNvSpPr>
            <a:spLocks noChangeArrowheads="1"/>
          </p:cNvSpPr>
          <p:nvPr/>
        </p:nvSpPr>
        <p:spPr bwMode="auto">
          <a:xfrm>
            <a:off x="111125" y="3143250"/>
            <a:ext cx="87471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1600">
                <a:cs typeface="Times New Roman" pitchFamily="18" charset="0"/>
              </a:rPr>
              <a:t> </a:t>
            </a:r>
            <a:r>
              <a:rPr lang="en-US">
                <a:cs typeface="Times New Roman" pitchFamily="18" charset="0"/>
              </a:rPr>
              <a:t> ga Eyler formulasi deyiladi,  bunda </a:t>
            </a:r>
            <a:r>
              <a:rPr lang="en-US" i="1">
                <a:cs typeface="Times New Roman" pitchFamily="18" charset="0"/>
              </a:rPr>
              <a:t>e</a:t>
            </a:r>
            <a:r>
              <a:rPr lang="en-US">
                <a:cs typeface="Times New Roman" pitchFamily="18" charset="0"/>
              </a:rPr>
              <a:t>= 2,71828……, y – haqiqiy, </a:t>
            </a:r>
            <a:r>
              <a:rPr lang="en-US" i="1">
                <a:cs typeface="Times New Roman" pitchFamily="18" charset="0"/>
              </a:rPr>
              <a:t>i</a:t>
            </a:r>
            <a:r>
              <a:rPr lang="en-US">
                <a:cs typeface="Times New Roman" pitchFamily="18" charset="0"/>
              </a:rPr>
              <a:t> – mavhum sonlar</a:t>
            </a:r>
          </a:p>
          <a:p>
            <a:r>
              <a:rPr lang="en-US">
                <a:cs typeface="Times New Roman" pitchFamily="18" charset="0"/>
              </a:rPr>
              <a:t>(1) da </a:t>
            </a:r>
            <a:r>
              <a:rPr lang="en-US" b="1" i="1">
                <a:solidFill>
                  <a:srgbClr val="FF0000"/>
                </a:solidFill>
                <a:cs typeface="Times New Roman" pitchFamily="18" charset="0"/>
              </a:rPr>
              <a:t>y</a:t>
            </a:r>
            <a:r>
              <a:rPr lang="en-US">
                <a:cs typeface="Times New Roman" pitchFamily="18" charset="0"/>
              </a:rPr>
              <a:t> ni  </a:t>
            </a:r>
            <a:r>
              <a:rPr lang="en-US" b="1" i="1">
                <a:solidFill>
                  <a:srgbClr val="FF0000"/>
                </a:solidFill>
                <a:cs typeface="Times New Roman" pitchFamily="18" charset="0"/>
              </a:rPr>
              <a:t>-y</a:t>
            </a:r>
            <a:r>
              <a:rPr lang="en-US" b="1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>
                <a:cs typeface="Times New Roman" pitchFamily="18" charset="0"/>
              </a:rPr>
              <a:t>bilan almashtirsak ,</a:t>
            </a:r>
            <a:endParaRPr lang="en-US"/>
          </a:p>
        </p:txBody>
      </p:sp>
      <p:sp>
        <p:nvSpPr>
          <p:cNvPr id="76809" name="Rectangle 8"/>
          <p:cNvSpPr>
            <a:spLocks noChangeArrowheads="1"/>
          </p:cNvSpPr>
          <p:nvPr/>
        </p:nvSpPr>
        <p:spPr bwMode="auto">
          <a:xfrm>
            <a:off x="5013325" y="4857750"/>
            <a:ext cx="19161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600">
                <a:cs typeface="Times New Roman" pitchFamily="18" charset="0"/>
              </a:rPr>
              <a:t>                              </a:t>
            </a:r>
            <a:endParaRPr lang="en-US"/>
          </a:p>
        </p:txBody>
      </p:sp>
      <p:sp>
        <p:nvSpPr>
          <p:cNvPr id="76810" name="Rectangle 9"/>
          <p:cNvSpPr>
            <a:spLocks noChangeArrowheads="1"/>
          </p:cNvSpPr>
          <p:nvPr/>
        </p:nvSpPr>
        <p:spPr bwMode="auto">
          <a:xfrm>
            <a:off x="4000500" y="4202113"/>
            <a:ext cx="2286000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1" i="1">
                <a:solidFill>
                  <a:srgbClr val="FF0000"/>
                </a:solidFill>
                <a:cs typeface="Times New Roman" pitchFamily="18" charset="0"/>
              </a:rPr>
              <a:t>       (2)</a:t>
            </a:r>
            <a:endParaRPr lang="ru-RU" sz="2800" b="1" i="1">
              <a:solidFill>
                <a:srgbClr val="FF0000"/>
              </a:solidFill>
            </a:endParaRPr>
          </a:p>
          <a:p>
            <a:pPr eaLnBrk="0" hangingPunct="0"/>
            <a:r>
              <a:rPr lang="en-US" sz="1600">
                <a:cs typeface="Times New Roman" pitchFamily="18" charset="0"/>
              </a:rPr>
              <a:t>            </a:t>
            </a:r>
            <a:endParaRPr lang="en-US"/>
          </a:p>
        </p:txBody>
      </p:sp>
      <p:sp>
        <p:nvSpPr>
          <p:cNvPr id="76811" name="Прямоугольник 14"/>
          <p:cNvSpPr>
            <a:spLocks noChangeArrowheads="1"/>
          </p:cNvSpPr>
          <p:nvPr/>
        </p:nvSpPr>
        <p:spPr bwMode="auto">
          <a:xfrm>
            <a:off x="3532188" y="2428875"/>
            <a:ext cx="682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800" b="1" i="1">
                <a:solidFill>
                  <a:srgbClr val="FF0000"/>
                </a:solidFill>
                <a:cs typeface="Times New Roman" pitchFamily="18" charset="0"/>
              </a:rPr>
              <a:t>(1)</a:t>
            </a:r>
            <a:endParaRPr lang="ru-RU" sz="2800" b="1" i="1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76812" name="Прямоугольник 15"/>
          <p:cNvSpPr>
            <a:spLocks noChangeArrowheads="1"/>
          </p:cNvSpPr>
          <p:nvPr/>
        </p:nvSpPr>
        <p:spPr bwMode="auto">
          <a:xfrm>
            <a:off x="2284413" y="4694238"/>
            <a:ext cx="20605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1">
                <a:solidFill>
                  <a:srgbClr val="FF0000"/>
                </a:solidFill>
                <a:cs typeface="Times New Roman" pitchFamily="18" charset="0"/>
              </a:rPr>
              <a:t>(1)  va   (2) dan:</a:t>
            </a:r>
            <a:endParaRPr lang="en-US" sz="2000" b="1" i="1">
              <a:solidFill>
                <a:srgbClr val="FF0000"/>
              </a:solidFill>
            </a:endParaRPr>
          </a:p>
        </p:txBody>
      </p:sp>
      <p:sp>
        <p:nvSpPr>
          <p:cNvPr id="76813" name="Прямоугольник 16"/>
          <p:cNvSpPr>
            <a:spLocks noChangeArrowheads="1"/>
          </p:cNvSpPr>
          <p:nvPr/>
        </p:nvSpPr>
        <p:spPr bwMode="auto">
          <a:xfrm>
            <a:off x="3286125" y="6072188"/>
            <a:ext cx="35004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  <a:cs typeface="Times New Roman" pitchFamily="18" charset="0"/>
              </a:rPr>
              <a:t>hosil bo’ladi</a:t>
            </a:r>
            <a:r>
              <a:rPr lang="en-US" sz="1600">
                <a:solidFill>
                  <a:srgbClr val="000000"/>
                </a:solidFill>
                <a:cs typeface="Times New Roman" pitchFamily="18" charset="0"/>
              </a:rPr>
              <a:t>.</a:t>
            </a:r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Kompleks sonni ko’rsatkichli shaklda yozish uchun uni avval trigonometrik shaklda yozib olamiz, so’ngra Eyler formulasidan foydalanamiz:</a:t>
            </a:r>
            <a:endParaRPr lang="ru-RU" sz="2800" b="1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7827" name="Содержимое 4"/>
          <p:cNvGraphicFramePr>
            <a:graphicFrameLocks noGrp="1" noChangeAspect="1"/>
          </p:cNvGraphicFramePr>
          <p:nvPr>
            <p:ph idx="1"/>
          </p:nvPr>
        </p:nvGraphicFramePr>
        <p:xfrm>
          <a:off x="3495675" y="2097088"/>
          <a:ext cx="2151063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114120" imgH="215640" progId="Equation.3">
                  <p:embed/>
                </p:oleObj>
              </mc:Choice>
              <mc:Fallback>
                <p:oleObj name="Формула" r:id="rId2" imgW="114120" imgH="215640" progId="Equation.3">
                  <p:embed/>
                  <p:pic>
                    <p:nvPicPr>
                      <p:cNvPr id="0" name="Содержимое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5675" y="2097088"/>
                        <a:ext cx="2151063" cy="406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30" name="Object 6"/>
          <p:cNvGraphicFramePr>
            <a:graphicFrameLocks noChangeAspect="1"/>
          </p:cNvGraphicFramePr>
          <p:nvPr/>
        </p:nvGraphicFramePr>
        <p:xfrm>
          <a:off x="1643063" y="2428875"/>
          <a:ext cx="5286375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4" imgW="1663700" imgH="228600" progId="Equation.3">
                  <p:embed/>
                </p:oleObj>
              </mc:Choice>
              <mc:Fallback>
                <p:oleObj name="Формула" r:id="rId4" imgW="166370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63" y="2428875"/>
                        <a:ext cx="5286375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29" name="Object 5"/>
          <p:cNvGraphicFramePr>
            <a:graphicFrameLocks noChangeAspect="1"/>
          </p:cNvGraphicFramePr>
          <p:nvPr/>
        </p:nvGraphicFramePr>
        <p:xfrm>
          <a:off x="1928813" y="4214813"/>
          <a:ext cx="4929187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6" imgW="1548728" imgH="431613" progId="Equation.3">
                  <p:embed/>
                </p:oleObj>
              </mc:Choice>
              <mc:Fallback>
                <p:oleObj name="Формула" r:id="rId6" imgW="1548728" imgH="431613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813" y="4214813"/>
                        <a:ext cx="4929187" cy="904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28" name="Object 4"/>
          <p:cNvGraphicFramePr>
            <a:graphicFrameLocks noChangeAspect="1"/>
          </p:cNvGraphicFramePr>
          <p:nvPr/>
        </p:nvGraphicFramePr>
        <p:xfrm>
          <a:off x="2000250" y="5357813"/>
          <a:ext cx="4714875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8" imgW="2171700" imgH="431800" progId="Equation.3">
                  <p:embed/>
                </p:oleObj>
              </mc:Choice>
              <mc:Fallback>
                <p:oleObj name="Формула" r:id="rId8" imgW="2171700" imgH="431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0" y="5357813"/>
                        <a:ext cx="4714875" cy="100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32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cs typeface="Times New Roman" pitchFamily="18" charset="0"/>
              </a:rPr>
              <a:t>                               </a:t>
            </a:r>
            <a:endParaRPr lang="en-US"/>
          </a:p>
        </p:txBody>
      </p:sp>
      <p:sp>
        <p:nvSpPr>
          <p:cNvPr id="77833" name="Rectangle 8"/>
          <p:cNvSpPr>
            <a:spLocks noChangeArrowheads="1"/>
          </p:cNvSpPr>
          <p:nvPr/>
        </p:nvSpPr>
        <p:spPr bwMode="auto">
          <a:xfrm>
            <a:off x="0" y="801688"/>
            <a:ext cx="30003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cs typeface="Times New Roman" pitchFamily="18" charset="0"/>
              </a:rPr>
              <a:t>  </a:t>
            </a:r>
            <a:endParaRPr lang="en-US"/>
          </a:p>
        </p:txBody>
      </p:sp>
      <p:sp>
        <p:nvSpPr>
          <p:cNvPr id="77834" name="Прямоугольник 11"/>
          <p:cNvSpPr>
            <a:spLocks noChangeArrowheads="1"/>
          </p:cNvSpPr>
          <p:nvPr/>
        </p:nvSpPr>
        <p:spPr bwMode="auto">
          <a:xfrm>
            <a:off x="3192463" y="3571875"/>
            <a:ext cx="1520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1">
                <a:solidFill>
                  <a:srgbClr val="000000"/>
                </a:solidFill>
                <a:cs typeface="Times New Roman" pitchFamily="18" charset="0"/>
              </a:rPr>
              <a:t> Misol:   </a:t>
            </a:r>
            <a:endParaRPr lang="ru-RU" sz="2800" i="1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i="1" dirty="0">
                <a:latin typeface="Comic Sans MS" pitchFamily="66" charset="0"/>
              </a:rPr>
              <a:t>7. </a:t>
            </a:r>
            <a:r>
              <a:rPr lang="en-US" b="1" i="1" dirty="0" err="1">
                <a:latin typeface="Comic Sans MS" pitchFamily="66" charset="0"/>
              </a:rPr>
              <a:t>Kompleks</a:t>
            </a:r>
            <a:r>
              <a:rPr lang="en-US" b="1" i="1" dirty="0">
                <a:latin typeface="Comic Sans MS" pitchFamily="66" charset="0"/>
              </a:rPr>
              <a:t> </a:t>
            </a:r>
            <a:r>
              <a:rPr lang="en-US" b="1" i="1" dirty="0" err="1">
                <a:latin typeface="Comic Sans MS" pitchFamily="66" charset="0"/>
              </a:rPr>
              <a:t>sonlar</a:t>
            </a:r>
            <a:r>
              <a:rPr lang="en-US" b="1" i="1" dirty="0">
                <a:latin typeface="Comic Sans MS" pitchFamily="66" charset="0"/>
              </a:rPr>
              <a:t> </a:t>
            </a:r>
            <a:r>
              <a:rPr lang="en-US" b="1" i="1" dirty="0" err="1">
                <a:latin typeface="Comic Sans MS" pitchFamily="66" charset="0"/>
              </a:rPr>
              <a:t>haqida</a:t>
            </a:r>
            <a:r>
              <a:rPr lang="en-US" b="1" i="1" dirty="0">
                <a:latin typeface="Comic Sans MS" pitchFamily="66" charset="0"/>
              </a:rPr>
              <a:t> </a:t>
            </a:r>
            <a:r>
              <a:rPr lang="en-US" b="1" i="1" dirty="0" err="1">
                <a:latin typeface="Comic Sans MS" pitchFamily="66" charset="0"/>
              </a:rPr>
              <a:t>tarixiy</a:t>
            </a:r>
            <a:r>
              <a:rPr lang="en-US" b="1" i="1" dirty="0">
                <a:latin typeface="Comic Sans MS" pitchFamily="66" charset="0"/>
              </a:rPr>
              <a:t> </a:t>
            </a:r>
            <a:r>
              <a:rPr lang="en-US" b="1" i="1" dirty="0" err="1">
                <a:latin typeface="Comic Sans MS" pitchFamily="66" charset="0"/>
              </a:rPr>
              <a:t>ma’lumotlar</a:t>
            </a:r>
            <a:endParaRPr lang="ru-RU" i="1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000" dirty="0" err="1">
                <a:cs typeface="Times New Roman" pitchFamily="18" charset="0"/>
              </a:rPr>
              <a:t>Qadimgi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Yunon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matematiklari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faqat</a:t>
            </a:r>
            <a:r>
              <a:rPr lang="en-US" sz="2000" dirty="0">
                <a:cs typeface="Times New Roman" pitchFamily="18" charset="0"/>
              </a:rPr>
              <a:t> natural </a:t>
            </a:r>
            <a:r>
              <a:rPr lang="en-US" sz="2000" dirty="0" err="1">
                <a:cs typeface="Times New Roman" pitchFamily="18" charset="0"/>
              </a:rPr>
              <a:t>sonlarni</a:t>
            </a:r>
            <a:r>
              <a:rPr lang="en-US" sz="2000" dirty="0">
                <a:cs typeface="Times New Roman" pitchFamily="18" charset="0"/>
              </a:rPr>
              <a:t> “</a:t>
            </a:r>
            <a:r>
              <a:rPr lang="en-US" sz="2000" dirty="0" err="1">
                <a:cs typeface="Times New Roman" pitchFamily="18" charset="0"/>
              </a:rPr>
              <a:t>haqiqiy</a:t>
            </a:r>
            <a:r>
              <a:rPr lang="en-US" sz="2000" dirty="0">
                <a:cs typeface="Times New Roman" pitchFamily="18" charset="0"/>
              </a:rPr>
              <a:t>” </a:t>
            </a:r>
            <a:r>
              <a:rPr lang="en-US" sz="2000" dirty="0" err="1">
                <a:cs typeface="Times New Roman" pitchFamily="18" charset="0"/>
              </a:rPr>
              <a:t>deb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hisoblashgan</a:t>
            </a:r>
            <a:r>
              <a:rPr lang="en-US" sz="2000" dirty="0">
                <a:cs typeface="Times New Roman" pitchFamily="18" charset="0"/>
              </a:rPr>
              <a:t>, ammo </a:t>
            </a:r>
            <a:r>
              <a:rPr lang="en-US" sz="2000" dirty="0" err="1">
                <a:cs typeface="Times New Roman" pitchFamily="18" charset="0"/>
              </a:rPr>
              <a:t>Qadimgi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Misr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va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Qadimgi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Bobilda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yangi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eradan</a:t>
            </a:r>
            <a:r>
              <a:rPr lang="en-US" sz="2000" dirty="0">
                <a:cs typeface="Times New Roman" pitchFamily="18" charset="0"/>
              </a:rPr>
              <a:t>  </a:t>
            </a:r>
            <a:r>
              <a:rPr lang="en-US" sz="2000" dirty="0" err="1">
                <a:cs typeface="Times New Roman" pitchFamily="18" charset="0"/>
              </a:rPr>
              <a:t>ikki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ming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yillar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muqaddam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amaliy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hisob-kitoblarda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kasrlarni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qo’llay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boshlashgan</a:t>
            </a:r>
            <a:r>
              <a:rPr lang="en-US" sz="2000" dirty="0">
                <a:cs typeface="Times New Roman" pitchFamily="18" charset="0"/>
              </a:rPr>
              <a:t>. Son </a:t>
            </a:r>
            <a:r>
              <a:rPr lang="en-US" sz="2000" dirty="0" err="1">
                <a:cs typeface="Times New Roman" pitchFamily="18" charset="0"/>
              </a:rPr>
              <a:t>haqidagi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tushuncha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taraqqiyotidagi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navbatdagi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muhim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bosqich</a:t>
            </a:r>
            <a:r>
              <a:rPr lang="en-US" sz="2000" dirty="0">
                <a:cs typeface="Times New Roman" pitchFamily="18" charset="0"/>
              </a:rPr>
              <a:t> – </a:t>
            </a:r>
            <a:r>
              <a:rPr lang="en-US" sz="2000" dirty="0" err="1">
                <a:cs typeface="Times New Roman" pitchFamily="18" charset="0"/>
              </a:rPr>
              <a:t>manfiy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sonlar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bo’ldi</a:t>
            </a:r>
            <a:r>
              <a:rPr lang="en-US" sz="2000" dirty="0">
                <a:cs typeface="Times New Roman" pitchFamily="18" charset="0"/>
              </a:rPr>
              <a:t>. </a:t>
            </a:r>
            <a:r>
              <a:rPr lang="en-US" sz="2000" dirty="0" err="1">
                <a:cs typeface="Times New Roman" pitchFamily="18" charset="0"/>
              </a:rPr>
              <a:t>Ularni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xitoy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matematiklari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yangi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eradan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ikki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asr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oldinroq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kiritishgan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edi</a:t>
            </a:r>
            <a:r>
              <a:rPr lang="en-US" sz="2000" dirty="0">
                <a:cs typeface="Times New Roman" pitchFamily="18" charset="0"/>
              </a:rPr>
              <a:t>. </a:t>
            </a:r>
            <a:r>
              <a:rPr lang="en-US" sz="2000" dirty="0" err="1">
                <a:cs typeface="Times New Roman" pitchFamily="18" charset="0"/>
              </a:rPr>
              <a:t>Yangi</a:t>
            </a:r>
            <a:r>
              <a:rPr lang="en-US" sz="2000" dirty="0">
                <a:cs typeface="Times New Roman" pitchFamily="18" charset="0"/>
              </a:rPr>
              <a:t> earning III a. </a:t>
            </a:r>
            <a:r>
              <a:rPr lang="en-US" sz="2000" dirty="0" err="1">
                <a:cs typeface="Times New Roman" pitchFamily="18" charset="0"/>
              </a:rPr>
              <a:t>da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qadimgi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yunon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matematigi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Diofant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manfiy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sonlarni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ishlatgan</a:t>
            </a:r>
            <a:r>
              <a:rPr lang="en-US" sz="2000" dirty="0">
                <a:cs typeface="Times New Roman" pitchFamily="18" charset="0"/>
              </a:rPr>
              <a:t>. U </a:t>
            </a:r>
            <a:r>
              <a:rPr lang="en-US" sz="2000" dirty="0" err="1">
                <a:cs typeface="Times New Roman" pitchFamily="18" charset="0"/>
              </a:rPr>
              <a:t>bu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sonlar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ustidagi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amallar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qoidalarini</a:t>
            </a:r>
            <a:r>
              <a:rPr lang="en-US" sz="2000" dirty="0">
                <a:cs typeface="Times New Roman" pitchFamily="18" charset="0"/>
              </a:rPr>
              <a:t> ham </a:t>
            </a:r>
            <a:r>
              <a:rPr lang="en-US" sz="2000" dirty="0" err="1">
                <a:cs typeface="Times New Roman" pitchFamily="18" charset="0"/>
              </a:rPr>
              <a:t>bilgan</a:t>
            </a:r>
            <a:r>
              <a:rPr lang="en-US" sz="2000" dirty="0">
                <a:cs typeface="Times New Roman" pitchFamily="18" charset="0"/>
              </a:rPr>
              <a:t>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000" dirty="0" err="1"/>
              <a:t>Hing</a:t>
            </a:r>
            <a:r>
              <a:rPr lang="en-US" sz="2000" dirty="0"/>
              <a:t> </a:t>
            </a:r>
            <a:r>
              <a:rPr lang="en-US" sz="2000" dirty="0" err="1"/>
              <a:t>olimlari</a:t>
            </a:r>
            <a:r>
              <a:rPr lang="en-US" sz="2000" dirty="0"/>
              <a:t> VIII a. </a:t>
            </a:r>
            <a:r>
              <a:rPr lang="en-US" sz="2000" dirty="0" err="1"/>
              <a:t>da</a:t>
            </a:r>
            <a:r>
              <a:rPr lang="en-US" sz="2000" dirty="0"/>
              <a:t> </a:t>
            </a:r>
            <a:r>
              <a:rPr lang="en-US" sz="2000" dirty="0" err="1"/>
              <a:t>manfiy</a:t>
            </a:r>
            <a:r>
              <a:rPr lang="en-US" sz="2000" dirty="0"/>
              <a:t> </a:t>
            </a:r>
            <a:r>
              <a:rPr lang="en-US" sz="2000" dirty="0" err="1"/>
              <a:t>sonlarni</a:t>
            </a:r>
            <a:r>
              <a:rPr lang="en-US" sz="2000" dirty="0"/>
              <a:t> </a:t>
            </a:r>
            <a:r>
              <a:rPr lang="en-US" sz="2000" dirty="0" err="1"/>
              <a:t>mufassal</a:t>
            </a:r>
            <a:r>
              <a:rPr lang="en-US" sz="2000" dirty="0"/>
              <a:t> </a:t>
            </a:r>
            <a:r>
              <a:rPr lang="en-US" sz="2000" dirty="0" err="1"/>
              <a:t>o’rganishdi</a:t>
            </a:r>
            <a:r>
              <a:rPr lang="en-US" sz="2000" dirty="0"/>
              <a:t>, </a:t>
            </a:r>
            <a:r>
              <a:rPr lang="en-US" sz="2000" dirty="0" err="1"/>
              <a:t>ular</a:t>
            </a:r>
            <a:r>
              <a:rPr lang="en-US" sz="2000" dirty="0"/>
              <a:t> </a:t>
            </a:r>
            <a:r>
              <a:rPr lang="en-US" sz="2000" dirty="0" err="1"/>
              <a:t>bu</a:t>
            </a:r>
            <a:r>
              <a:rPr lang="en-US" sz="2000" dirty="0"/>
              <a:t> </a:t>
            </a:r>
            <a:r>
              <a:rPr lang="en-US" sz="2000" dirty="0" err="1"/>
              <a:t>sonlarni</a:t>
            </a:r>
            <a:r>
              <a:rPr lang="en-US" sz="2000" dirty="0"/>
              <a:t> “</a:t>
            </a:r>
            <a:r>
              <a:rPr lang="en-US" sz="2000" dirty="0" err="1"/>
              <a:t>qarz</a:t>
            </a:r>
            <a:r>
              <a:rPr lang="en-US" sz="2000" dirty="0"/>
              <a:t>” </a:t>
            </a:r>
            <a:r>
              <a:rPr lang="en-US" sz="2000" dirty="0" err="1"/>
              <a:t>deb</a:t>
            </a:r>
            <a:r>
              <a:rPr lang="en-US" sz="2000" dirty="0"/>
              <a:t> </a:t>
            </a:r>
            <a:r>
              <a:rPr lang="en-US" sz="2000" dirty="0" err="1"/>
              <a:t>talqin</a:t>
            </a:r>
            <a:r>
              <a:rPr lang="en-US" sz="2000" dirty="0"/>
              <a:t> </a:t>
            </a:r>
            <a:r>
              <a:rPr lang="en-US" sz="2000" dirty="0" err="1"/>
              <a:t>qilishgan</a:t>
            </a:r>
            <a:r>
              <a:rPr lang="en-US" sz="2000" dirty="0"/>
              <a:t>. </a:t>
            </a:r>
            <a:r>
              <a:rPr lang="en-US" sz="2000" dirty="0" err="1"/>
              <a:t>Manfiy</a:t>
            </a:r>
            <a:r>
              <a:rPr lang="en-US" sz="2000" dirty="0"/>
              <a:t> </a:t>
            </a:r>
            <a:r>
              <a:rPr lang="en-US" sz="2000" dirty="0" err="1"/>
              <a:t>sonlar</a:t>
            </a:r>
            <a:r>
              <a:rPr lang="en-US" sz="2000" dirty="0"/>
              <a:t> </a:t>
            </a:r>
            <a:r>
              <a:rPr lang="en-US" sz="2000" dirty="0" err="1"/>
              <a:t>yordamida</a:t>
            </a:r>
            <a:r>
              <a:rPr lang="en-US" sz="2000" dirty="0"/>
              <a:t> </a:t>
            </a:r>
            <a:r>
              <a:rPr lang="en-US" sz="2000" dirty="0" err="1"/>
              <a:t>miqdorlarning</a:t>
            </a:r>
            <a:r>
              <a:rPr lang="en-US" sz="2000" dirty="0"/>
              <a:t> </a:t>
            </a:r>
            <a:r>
              <a:rPr lang="en-US" sz="2000" dirty="0" err="1"/>
              <a:t>o’zgarishini</a:t>
            </a:r>
            <a:r>
              <a:rPr lang="en-US" sz="2000" dirty="0"/>
              <a:t> </a:t>
            </a:r>
            <a:r>
              <a:rPr lang="en-US" sz="2000" dirty="0" err="1"/>
              <a:t>yagona</a:t>
            </a:r>
            <a:r>
              <a:rPr lang="en-US" sz="2000" dirty="0"/>
              <a:t> </a:t>
            </a:r>
            <a:r>
              <a:rPr lang="en-US" sz="2000" dirty="0" err="1"/>
              <a:t>usulda</a:t>
            </a:r>
            <a:r>
              <a:rPr lang="en-US" sz="2000" dirty="0"/>
              <a:t> </a:t>
            </a:r>
            <a:r>
              <a:rPr lang="en-US" sz="2000" dirty="0" err="1"/>
              <a:t>bayon</a:t>
            </a:r>
            <a:r>
              <a:rPr lang="en-US" sz="2000" dirty="0"/>
              <a:t> </a:t>
            </a:r>
            <a:r>
              <a:rPr lang="en-US" sz="2000" dirty="0" err="1"/>
              <a:t>qilish</a:t>
            </a:r>
            <a:r>
              <a:rPr lang="en-US" sz="2000" dirty="0"/>
              <a:t> </a:t>
            </a:r>
            <a:r>
              <a:rPr lang="en-US" sz="2000" dirty="0" err="1"/>
              <a:t>mumkin</a:t>
            </a:r>
            <a:r>
              <a:rPr lang="en-US" sz="2000" dirty="0"/>
              <a:t> </a:t>
            </a:r>
            <a:r>
              <a:rPr lang="en-US" sz="2000" dirty="0" err="1"/>
              <a:t>edi</a:t>
            </a:r>
            <a:r>
              <a:rPr lang="en-US" sz="2000" dirty="0"/>
              <a:t>. </a:t>
            </a:r>
            <a:r>
              <a:rPr lang="en-US" sz="2000" dirty="0" err="1"/>
              <a:t>Eramizning</a:t>
            </a:r>
            <a:r>
              <a:rPr lang="en-US" sz="2000" dirty="0"/>
              <a:t> VIII a. </a:t>
            </a:r>
            <a:r>
              <a:rPr lang="en-US" sz="2000" dirty="0" err="1"/>
              <a:t>dayoq</a:t>
            </a:r>
            <a:r>
              <a:rPr lang="en-US" sz="2000" dirty="0"/>
              <a:t> </a:t>
            </a:r>
            <a:r>
              <a:rPr lang="en-US" sz="2000" dirty="0" err="1"/>
              <a:t>musbat</a:t>
            </a:r>
            <a:r>
              <a:rPr lang="en-US" sz="2000" dirty="0"/>
              <a:t> </a:t>
            </a:r>
            <a:r>
              <a:rPr lang="en-US" sz="2000" dirty="0" err="1"/>
              <a:t>sonning</a:t>
            </a:r>
            <a:r>
              <a:rPr lang="en-US" sz="2000" dirty="0"/>
              <a:t> </a:t>
            </a:r>
            <a:r>
              <a:rPr lang="en-US" sz="2000" dirty="0" err="1"/>
              <a:t>kvadrat</a:t>
            </a:r>
            <a:r>
              <a:rPr lang="en-US" sz="2000" dirty="0"/>
              <a:t> </a:t>
            </a:r>
            <a:r>
              <a:rPr lang="en-US" sz="2000" dirty="0" err="1"/>
              <a:t>ildizi</a:t>
            </a:r>
            <a:r>
              <a:rPr lang="en-US" sz="2000" dirty="0"/>
              <a:t> </a:t>
            </a:r>
            <a:r>
              <a:rPr lang="en-US" sz="2000" dirty="0" err="1"/>
              <a:t>ikkita</a:t>
            </a:r>
            <a:r>
              <a:rPr lang="en-US" sz="2000" dirty="0"/>
              <a:t> – </a:t>
            </a:r>
            <a:r>
              <a:rPr lang="en-US" sz="2000" dirty="0" err="1"/>
              <a:t>musbat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manfiy</a:t>
            </a:r>
            <a:r>
              <a:rPr lang="en-US" sz="2000" dirty="0"/>
              <a:t>  </a:t>
            </a:r>
            <a:r>
              <a:rPr lang="en-US" sz="2000" dirty="0" err="1"/>
              <a:t>qiymatga</a:t>
            </a:r>
            <a:r>
              <a:rPr lang="en-US" sz="2000" dirty="0"/>
              <a:t> </a:t>
            </a:r>
            <a:r>
              <a:rPr lang="en-US" sz="2000" dirty="0" err="1"/>
              <a:t>ega</a:t>
            </a:r>
            <a:r>
              <a:rPr lang="en-US" sz="2000" dirty="0"/>
              <a:t> </a:t>
            </a:r>
            <a:r>
              <a:rPr lang="en-US" sz="2000" dirty="0" err="1"/>
              <a:t>ekanligi</a:t>
            </a:r>
            <a:r>
              <a:rPr lang="en-US" sz="2000" dirty="0"/>
              <a:t>, </a:t>
            </a:r>
            <a:r>
              <a:rPr lang="en-US" sz="2000" dirty="0" err="1"/>
              <a:t>manfiy</a:t>
            </a:r>
            <a:r>
              <a:rPr lang="en-US" sz="2000" dirty="0"/>
              <a:t> </a:t>
            </a:r>
            <a:r>
              <a:rPr lang="en-US" sz="2000" dirty="0" err="1"/>
              <a:t>sonlardan</a:t>
            </a:r>
            <a:r>
              <a:rPr lang="en-US" sz="2000" dirty="0"/>
              <a:t> </a:t>
            </a:r>
            <a:r>
              <a:rPr lang="en-US" sz="2000" dirty="0" err="1"/>
              <a:t>esa</a:t>
            </a:r>
            <a:r>
              <a:rPr lang="en-US" sz="2000" dirty="0"/>
              <a:t> </a:t>
            </a:r>
            <a:r>
              <a:rPr lang="en-US" sz="2000" dirty="0" err="1"/>
              <a:t>kvadrat</a:t>
            </a:r>
            <a:r>
              <a:rPr lang="en-US" sz="2000" dirty="0"/>
              <a:t> </a:t>
            </a:r>
            <a:r>
              <a:rPr lang="en-US" sz="2000" dirty="0" err="1"/>
              <a:t>ildiz</a:t>
            </a:r>
            <a:r>
              <a:rPr lang="en-US" sz="2000" dirty="0"/>
              <a:t> </a:t>
            </a:r>
            <a:r>
              <a:rPr lang="en-US" sz="2000" dirty="0" err="1"/>
              <a:t>chiqarish</a:t>
            </a:r>
            <a:r>
              <a:rPr lang="en-US" sz="2000" dirty="0"/>
              <a:t> </a:t>
            </a:r>
            <a:r>
              <a:rPr lang="en-US" sz="2000" dirty="0" err="1"/>
              <a:t>mumkin</a:t>
            </a:r>
            <a:r>
              <a:rPr lang="en-US" sz="2000" dirty="0"/>
              <a:t> </a:t>
            </a:r>
            <a:r>
              <a:rPr lang="en-US" sz="2000" dirty="0" err="1"/>
              <a:t>emasligi</a:t>
            </a:r>
            <a:r>
              <a:rPr lang="en-US" sz="2000" dirty="0"/>
              <a:t>, </a:t>
            </a:r>
            <a:r>
              <a:rPr lang="en-US" sz="2000" dirty="0" err="1"/>
              <a:t>masalan</a:t>
            </a:r>
            <a:r>
              <a:rPr lang="en-US" sz="2000" dirty="0"/>
              <a:t>. </a:t>
            </a:r>
            <a:r>
              <a:rPr lang="en-US" sz="2000" b="1" dirty="0">
                <a:solidFill>
                  <a:srgbClr val="FF0000"/>
                </a:solidFill>
              </a:rPr>
              <a:t>x</a:t>
            </a:r>
            <a:r>
              <a:rPr lang="en-US" sz="2000" b="1" baseline="30000" dirty="0">
                <a:solidFill>
                  <a:srgbClr val="FF0000"/>
                </a:solidFill>
              </a:rPr>
              <a:t>2</a:t>
            </a:r>
            <a:r>
              <a:rPr lang="en-US" sz="2000" b="1" dirty="0">
                <a:solidFill>
                  <a:srgbClr val="FF0000"/>
                </a:solidFill>
              </a:rPr>
              <a:t>=-9 </a:t>
            </a:r>
            <a:r>
              <a:rPr lang="en-US" sz="2000" dirty="0" err="1"/>
              <a:t>bo’lgan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x </a:t>
            </a:r>
            <a:r>
              <a:rPr lang="en-US" sz="2000" dirty="0" err="1"/>
              <a:t>sonini</a:t>
            </a:r>
            <a:r>
              <a:rPr lang="en-US" sz="2000" dirty="0"/>
              <a:t> </a:t>
            </a:r>
            <a:r>
              <a:rPr lang="en-US" sz="2000" dirty="0" err="1"/>
              <a:t>topib</a:t>
            </a:r>
            <a:r>
              <a:rPr lang="en-US" sz="2000" dirty="0"/>
              <a:t> </a:t>
            </a:r>
            <a:r>
              <a:rPr lang="en-US" sz="2000" dirty="0" err="1"/>
              <a:t>bo’lmasligini</a:t>
            </a:r>
            <a:r>
              <a:rPr lang="en-US" sz="2000" dirty="0"/>
              <a:t> </a:t>
            </a:r>
            <a:r>
              <a:rPr lang="en-US" sz="2000" dirty="0" err="1"/>
              <a:t>aniqlagan</a:t>
            </a:r>
            <a:r>
              <a:rPr lang="en-US" sz="2000" dirty="0"/>
              <a:t> </a:t>
            </a:r>
            <a:r>
              <a:rPr lang="en-US" sz="2000" dirty="0" err="1"/>
              <a:t>edi</a:t>
            </a:r>
            <a:r>
              <a:rPr lang="en-US" sz="2000" dirty="0"/>
              <a:t>.</a:t>
            </a:r>
            <a:endParaRPr lang="ru-RU" sz="20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XVI a.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kub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tenglamalarni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o’rganish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munosabati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manfiy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sonlardan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kvadrat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ildiz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chiqarish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zarurati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tug’ildi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Kub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tenglamani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yechish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formulasida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kub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kvadrat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ildizlar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qatnashadi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Bu formula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tenglama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bitta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haqiqiy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ildizga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bo’lsa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masalan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="1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+3x – 4=0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tenglama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bekam-ko’st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yaraydi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tenglama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uchta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haqiqiy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ildizga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bo’lgan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holda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masalan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="1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-7x + 4=0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kvadrat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ildiz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ostida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manfiy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son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hosil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bo’laveradi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Natijada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tenglamaning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uchta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ildizini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to-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pish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yo’li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taqiqlangan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amal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manfiy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sondan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kvadrat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ildiz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chiqarish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amali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orqali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o’tardi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Hosil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bo’lgan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paradoksni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tushuntirish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italyan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algebrachisi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J.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1545 y.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yangi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tabiatli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sonlarni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kiritishni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taklif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qildi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haqiqiy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sonlar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to’plamida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yechimga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bo’lmagan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x+y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=10,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=40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tenglamalar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sistemasi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,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ko’rinishidagi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yechimlarga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egaligini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ko’rsatdi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faqat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bunday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ifodalar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odatdagi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algebraning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qoidalari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bo’yicha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hisoblab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ishlashni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kelishib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olish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shartlashib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olish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Kardano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bunday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miqdorlarni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manfiy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hattoki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g’ayri-mantiqiy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manfiy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atadi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ularni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foydasiz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hisobladi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tatbiq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qilmaslikka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intildi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Biroq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1572 y.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dayoq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italyan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algebrachisi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R.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Bombellining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bunday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sonlar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ustida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arifmetik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amallarning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dastlabki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qoidalari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kitobi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chiqdi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Kitobda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bunday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sonlardan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kub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ildiz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chiqarish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qoidasi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keltirilgan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“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Mavhum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sonlar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nomini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1637 y.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fransuz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matematigi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filosofi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R.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Dekart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kiritdi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1777 y.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XVIII a.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yirik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matematiklaridan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L.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Eyler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-1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sonni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(“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mavhum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birlikni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belgilash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fransuzcha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imagineire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(“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mavhum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so’zining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birinchi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harfidan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foydalanishni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taklif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etdi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simvol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K. Gauss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tufayli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tarqaldi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(1831). XVII a.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davomida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mavhumlikning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arifmetik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tabiati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ularga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geometrik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talqin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berish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imkoniyatining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muhokamasi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davom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ettirildi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Kompleks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sonlar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ustida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amallar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bajarish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texnilasi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asta-sekin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rivojlana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bordi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XVII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XVIII a.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chegarasida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avval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manfiy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sonlardan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n-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chi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darajali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ildizlarning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umumiy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nazariyasi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keyinchalik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ingliz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matematigi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Muavrning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formulasiga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asoslanib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ixtiyoriy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kompleks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sonlardan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-chi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darajali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ildiz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nazariyasi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yaratildi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(1707). Bu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formuladan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foydalanib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karrali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yoylarning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kosinus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sinuslari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tengliklar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keltirib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chiqarish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XVIII a.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oxirida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fransuz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matematigi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J.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Lagranj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mavhum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miqdorlar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endi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matematik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analizni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qiynamay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qo’ydi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ayta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olgan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Matematiklar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o’zgarmas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koeffitsientli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differensial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tenglamalar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yechimlarini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kompleks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sonlar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yordamida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ifodalashni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o’rganib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olishdi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Bunday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tenglamalar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masalan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moddiy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nuqtaning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qarshilik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ko’rsatuvchi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muhitdagi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tebranish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nazariyasida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uchraydi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Undan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avvalroq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shvetsariyalik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matematik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Bernulli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kompleks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sonlarni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integrallari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hisoblashga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tatbiq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qildi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XVIII a.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davomida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kopleks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sonlar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yordamida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ko’plab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muammolar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jumladan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kartografiya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gidrodinamika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рюлю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bog’liq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amaliy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masalalar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etilgan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bo’lsa-da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sonlar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nazariyasi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qat’iy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mantiqiy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asoslanmagan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Shuning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fransuz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matematigi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P.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Laplas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mavhum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sonlar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yordamida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olinadigan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natijalar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faqat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yo’llanma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bevosita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qat’iy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isbotlar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tasdiqlangandan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keyingina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chin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haqiqat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xarakterini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oladi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hisoblagan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Kompleks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sonlarning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geometrik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talqini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kompleks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o’zgaruvchining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funksiyalari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bog’liq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ko’pgina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tushunchalarni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aniqlash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imkonini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beradi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ularning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qo’llanish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sohasini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kengaytiradi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Kompleks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sonlar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tekislikda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vektorlar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yordamida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tasvirlangan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kattaliklar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ish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ko’riladigan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ko’pgina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muammolarda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suyuqlik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oqimini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o’rganishda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elastiklik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nazariyasi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masalalarida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foydalanish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mumkinligi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ravshan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bo’ldi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Kompleks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o’zgaruvchining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funksiyalari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nazariyasi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taraqqiyotiga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sovet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olimlari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katta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xissa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qo’shdilar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N. I.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Musxelishvili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ularni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elastiklik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nazariyasiga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M. V.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Keldish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M. A.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Lavrentyev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aero-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gidrodinamikaga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N. N.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Bogolyubov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V. S.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Vladimirov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maydonning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kvant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nazariyasi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muammolariga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tatbiqlari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shug’ullandilar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O’zbekistonlik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matematik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I. S.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Arjanix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kompleks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sonlarni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maydonlar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nazariyasiga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qo’lladi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4">
            <a:extLst>
              <a:ext uri="{FF2B5EF4-FFF2-40B4-BE49-F238E27FC236}">
                <a16:creationId xmlns:a16="http://schemas.microsoft.com/office/drawing/2014/main" id="{20831503-22F9-4FD6-3604-9058DE24A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050"/>
          <a:stretch>
            <a:fillRect/>
          </a:stretch>
        </p:blipFill>
        <p:spPr bwMode="auto">
          <a:xfrm>
            <a:off x="304800" y="260648"/>
            <a:ext cx="85344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>
            <a:extLst>
              <a:ext uri="{FF2B5EF4-FFF2-40B4-BE49-F238E27FC236}">
                <a16:creationId xmlns:a16="http://schemas.microsoft.com/office/drawing/2014/main" id="{0DE8CBF6-292B-A249-45A4-20505B48912B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508000" y="857250"/>
            <a:ext cx="7823200" cy="2400300"/>
          </a:xfrm>
        </p:spPr>
        <p:txBody>
          <a:bodyPr/>
          <a:lstStyle/>
          <a:p>
            <a:pPr marL="174625" indent="269875" algn="ctr" eaLnBrk="1" hangingPunct="1"/>
            <a:r>
              <a:rPr lang="en-US" alt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alt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alt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 </a:t>
            </a:r>
            <a:r>
              <a:rPr lang="en-US" altLang="ru-RU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jadvalini</a:t>
            </a:r>
            <a:r>
              <a:rPr lang="en-US" alt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to’ldirish</a:t>
            </a:r>
            <a:r>
              <a:rPr lang="en-US" alt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qoidalari</a:t>
            </a:r>
            <a:endParaRPr lang="en-US" altLang="ru-RU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4625" indent="269875" eaLnBrk="1" hangingPunct="1">
              <a:buFont typeface="Wingdings" panose="05000000000000000000" pitchFamily="2" charset="2"/>
              <a:buAutoNum type="arabicPeriod"/>
            </a:pPr>
            <a:r>
              <a:rPr lang="uz-Cyrl-UZ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"Mavzu bo`yicha nimalarni bilasiz" va "Nima</a:t>
            </a:r>
            <a:r>
              <a:rPr lang="en-US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lar</a:t>
            </a:r>
            <a:r>
              <a:rPr lang="uz-Cyrl-UZ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alt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qisman</a:t>
            </a:r>
            <a:r>
              <a:rPr lang="en-US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</a:t>
            </a:r>
            <a:r>
              <a:rPr lang="en-US" alt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asiz</a:t>
            </a:r>
            <a:r>
              <a:rPr lang="uz-Cyrl-UZ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"Nima</a:t>
            </a:r>
            <a:r>
              <a:rPr lang="en-US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lar</a:t>
            </a:r>
            <a:r>
              <a:rPr lang="uz-Cyrl-UZ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bil</a:t>
            </a:r>
            <a:r>
              <a:rPr lang="en-US" alt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maysiz</a:t>
            </a:r>
            <a:r>
              <a:rPr lang="uz-Cyrl-UZ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degan savollarga javob ber</a:t>
            </a:r>
            <a:r>
              <a:rPr lang="en-US" alt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endParaRPr lang="en-US" alt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4625" indent="269875" eaLnBrk="1" hangingPunct="1">
              <a:buFont typeface="Wingdings" panose="05000000000000000000" pitchFamily="2" charset="2"/>
              <a:buAutoNum type="arabicPeriod"/>
            </a:pPr>
            <a:r>
              <a:rPr lang="en-US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Jadvalni to`ldir</a:t>
            </a:r>
            <a:r>
              <a:rPr lang="en-US" alt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uz-Cyrl-UZ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9189" name="Group 37">
            <a:extLst>
              <a:ext uri="{FF2B5EF4-FFF2-40B4-BE49-F238E27FC236}">
                <a16:creationId xmlns:a16="http://schemas.microsoft.com/office/drawing/2014/main" id="{F1044EF4-E31F-5F61-C0F6-A9D7CDBFF69C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1117600" y="4457700"/>
          <a:ext cx="7112000" cy="1798639"/>
        </p:xfrm>
        <a:graphic>
          <a:graphicData uri="http://schemas.openxmlformats.org/drawingml/2006/table">
            <a:tbl>
              <a:tblPr/>
              <a:tblGrid>
                <a:gridCol w="2370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1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0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21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Bilaman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«+» 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kumimoji="0" lang="ru-RU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isman</a:t>
                      </a: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bilaman</a:t>
                      </a: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«?» 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Bilmayman</a:t>
                      </a: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«-» 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2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2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9158" name="Rectangle 6">
            <a:extLst>
              <a:ext uri="{FF2B5EF4-FFF2-40B4-BE49-F238E27FC236}">
                <a16:creationId xmlns:a16="http://schemas.microsoft.com/office/drawing/2014/main" id="{4BAB37DD-AEFA-EB0A-7E1C-A4FA9FDE2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" y="3314700"/>
            <a:ext cx="8229600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4625" indent="269875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en-US" sz="2800" b="1" u="sng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Tarqatma</a:t>
            </a:r>
            <a:r>
              <a:rPr lang="en-US" sz="2800" b="1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materiallar</a:t>
            </a:r>
            <a:endParaRPr lang="ru-RU" sz="2800" b="1" u="sng" dirty="0"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4625" indent="269875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ru-RU" sz="2800" b="1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BBB  JADVALI</a:t>
            </a:r>
            <a:endParaRPr lang="en-US" sz="2800" b="1" u="sng" dirty="0"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4625" indent="269875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3200" b="1" u="sng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363272" cy="1355998"/>
          </a:xfrm>
        </p:spPr>
        <p:txBody>
          <a:bodyPr/>
          <a:lstStyle/>
          <a:p>
            <a:pPr algn="ctr"/>
            <a:r>
              <a:rPr lang="en-US" dirty="0" err="1"/>
              <a:t>Algebraik</a:t>
            </a:r>
            <a:r>
              <a:rPr lang="en-US" dirty="0"/>
              <a:t> </a:t>
            </a:r>
            <a:r>
              <a:rPr lang="en-US" dirty="0" err="1"/>
              <a:t>ko’rinishdagi</a:t>
            </a:r>
            <a:r>
              <a:rPr lang="en-US" dirty="0"/>
              <a:t> </a:t>
            </a:r>
            <a:r>
              <a:rPr lang="en-US" dirty="0" err="1"/>
              <a:t>kompleks</a:t>
            </a:r>
            <a:r>
              <a:rPr lang="en-US" dirty="0"/>
              <a:t> </a:t>
            </a:r>
            <a:r>
              <a:rPr lang="en-US" dirty="0" err="1"/>
              <a:t>sonda</a:t>
            </a:r>
            <a:endParaRPr lang="ru-RU" dirty="0"/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/>
          <a:lstStyle/>
          <a:p>
            <a:r>
              <a:rPr lang="en-US" dirty="0"/>
              <a:t>Agar </a:t>
            </a:r>
            <a:r>
              <a:rPr lang="en-US" dirty="0" err="1"/>
              <a:t>ikkita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z</a:t>
            </a:r>
            <a:r>
              <a:rPr lang="en-US" b="1" baseline="-25000" dirty="0">
                <a:solidFill>
                  <a:srgbClr val="FF0000"/>
                </a:solidFill>
              </a:rPr>
              <a:t>1</a:t>
            </a:r>
            <a:r>
              <a:rPr lang="en-US" b="1" i="1" dirty="0">
                <a:solidFill>
                  <a:srgbClr val="FF0000"/>
                </a:solidFill>
              </a:rPr>
              <a:t>=a</a:t>
            </a:r>
            <a:r>
              <a:rPr lang="en-US" b="1" i="1" baseline="-25000" dirty="0">
                <a:solidFill>
                  <a:srgbClr val="FF0000"/>
                </a:solidFill>
              </a:rPr>
              <a:t>1</a:t>
            </a:r>
            <a:r>
              <a:rPr lang="en-US" b="1" i="1" dirty="0">
                <a:solidFill>
                  <a:srgbClr val="FF0000"/>
                </a:solidFill>
              </a:rPr>
              <a:t>+b</a:t>
            </a:r>
            <a:r>
              <a:rPr lang="en-US" b="1" i="1" baseline="-25000" dirty="0">
                <a:solidFill>
                  <a:srgbClr val="FF0000"/>
                </a:solidFill>
              </a:rPr>
              <a:t>1</a:t>
            </a:r>
            <a:r>
              <a:rPr lang="en-US" b="1" i="1" dirty="0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 </a:t>
            </a:r>
            <a:r>
              <a:rPr lang="en-US" b="1" dirty="0">
                <a:solidFill>
                  <a:srgbClr val="FF0000"/>
                </a:solidFill>
              </a:rPr>
              <a:t>z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=</a:t>
            </a:r>
            <a:r>
              <a:rPr lang="en-US" b="1" i="1" dirty="0">
                <a:solidFill>
                  <a:srgbClr val="FF0000"/>
                </a:solidFill>
              </a:rPr>
              <a:t>a</a:t>
            </a:r>
            <a:r>
              <a:rPr lang="en-US" b="1" i="1" baseline="-25000" dirty="0">
                <a:solidFill>
                  <a:srgbClr val="FF0000"/>
                </a:solidFill>
              </a:rPr>
              <a:t>2</a:t>
            </a:r>
            <a:r>
              <a:rPr lang="en-US" b="1" i="1" dirty="0">
                <a:solidFill>
                  <a:srgbClr val="FF0000"/>
                </a:solidFill>
              </a:rPr>
              <a:t>+b</a:t>
            </a:r>
            <a:r>
              <a:rPr lang="en-US" b="1" i="1" baseline="-25000" dirty="0">
                <a:solidFill>
                  <a:srgbClr val="FF0000"/>
                </a:solidFill>
              </a:rPr>
              <a:t>2</a:t>
            </a:r>
            <a:r>
              <a:rPr lang="en-US" b="1" i="1" dirty="0">
                <a:solidFill>
                  <a:srgbClr val="FF0000"/>
                </a:solidFill>
              </a:rPr>
              <a:t>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/>
              <a:t> </a:t>
            </a:r>
            <a:r>
              <a:rPr lang="en-US" dirty="0" err="1"/>
              <a:t>kompleks</a:t>
            </a:r>
            <a:r>
              <a:rPr lang="en-US" dirty="0"/>
              <a:t> </a:t>
            </a:r>
            <a:r>
              <a:rPr lang="en-US" dirty="0" err="1"/>
              <a:t>sonda</a:t>
            </a:r>
            <a:r>
              <a:rPr lang="en-US" dirty="0"/>
              <a:t>  </a:t>
            </a:r>
            <a:r>
              <a:rPr lang="en-US" b="1" i="1" dirty="0">
                <a:solidFill>
                  <a:srgbClr val="FF0000"/>
                </a:solidFill>
              </a:rPr>
              <a:t>a</a:t>
            </a:r>
            <a:r>
              <a:rPr lang="en-US" b="1" i="1" baseline="-25000" dirty="0">
                <a:solidFill>
                  <a:srgbClr val="FF0000"/>
                </a:solidFill>
              </a:rPr>
              <a:t>1</a:t>
            </a:r>
            <a:r>
              <a:rPr lang="en-US" b="1" i="1" dirty="0">
                <a:solidFill>
                  <a:srgbClr val="FF0000"/>
                </a:solidFill>
              </a:rPr>
              <a:t>= a</a:t>
            </a:r>
            <a:r>
              <a:rPr lang="en-US" b="1" i="1" baseline="-25000" dirty="0">
                <a:solidFill>
                  <a:srgbClr val="FF0000"/>
                </a:solidFill>
              </a:rPr>
              <a:t>2</a:t>
            </a:r>
            <a:r>
              <a:rPr lang="en-US" i="1" dirty="0"/>
              <a:t> , </a:t>
            </a:r>
            <a:r>
              <a:rPr lang="en-US" b="1" i="1" dirty="0">
                <a:solidFill>
                  <a:srgbClr val="FF0000"/>
                </a:solidFill>
              </a:rPr>
              <a:t>b</a:t>
            </a:r>
            <a:r>
              <a:rPr lang="en-US" b="1" i="1" baseline="-25000" dirty="0">
                <a:solidFill>
                  <a:srgbClr val="FF0000"/>
                </a:solidFill>
              </a:rPr>
              <a:t>1</a:t>
            </a:r>
            <a:r>
              <a:rPr lang="en-US" b="1" i="1" dirty="0">
                <a:solidFill>
                  <a:srgbClr val="FF0000"/>
                </a:solidFill>
              </a:rPr>
              <a:t>= b</a:t>
            </a:r>
            <a:r>
              <a:rPr lang="en-US" b="1" i="1" baseline="-25000" dirty="0">
                <a:solidFill>
                  <a:srgbClr val="FF0000"/>
                </a:solidFill>
              </a:rPr>
              <a:t>2</a:t>
            </a:r>
            <a:r>
              <a:rPr lang="en-US" b="1" baseline="-25000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son </a:t>
            </a:r>
            <a:r>
              <a:rPr lang="en-US" dirty="0" err="1"/>
              <a:t>teng</a:t>
            </a:r>
            <a:r>
              <a:rPr lang="en-US" dirty="0"/>
              <a:t> </a:t>
            </a:r>
            <a:r>
              <a:rPr lang="en-US" dirty="0" err="1"/>
              <a:t>deyiladi</a:t>
            </a:r>
            <a:r>
              <a:rPr lang="en-US" dirty="0"/>
              <a:t> (</a:t>
            </a:r>
            <a:r>
              <a:rPr lang="en-US" b="1" dirty="0">
                <a:solidFill>
                  <a:srgbClr val="FF0000"/>
                </a:solidFill>
              </a:rPr>
              <a:t>z</a:t>
            </a:r>
            <a:r>
              <a:rPr lang="en-US" b="1" baseline="-25000" dirty="0">
                <a:solidFill>
                  <a:srgbClr val="FF0000"/>
                </a:solidFill>
              </a:rPr>
              <a:t>1</a:t>
            </a:r>
            <a:r>
              <a:rPr lang="en-US" b="1" dirty="0">
                <a:solidFill>
                  <a:srgbClr val="FF0000"/>
                </a:solidFill>
              </a:rPr>
              <a:t>= z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  <a:r>
              <a:rPr lang="en-US" dirty="0"/>
              <a:t>).</a:t>
            </a:r>
            <a:endParaRPr lang="uz-Latn-UZ" dirty="0"/>
          </a:p>
          <a:p>
            <a:r>
              <a:rPr lang="en-US" dirty="0"/>
              <a:t> Agar </a:t>
            </a:r>
            <a:r>
              <a:rPr lang="en-US" b="1" dirty="0">
                <a:solidFill>
                  <a:srgbClr val="FF0000"/>
                </a:solidFill>
              </a:rPr>
              <a:t>z=</a:t>
            </a:r>
            <a:r>
              <a:rPr lang="en-US" b="1" i="1" dirty="0" err="1">
                <a:solidFill>
                  <a:srgbClr val="FF0000"/>
                </a:solidFill>
              </a:rPr>
              <a:t>a+bi</a:t>
            </a:r>
            <a:r>
              <a:rPr lang="en-US" dirty="0"/>
              <a:t> </a:t>
            </a:r>
            <a:r>
              <a:rPr lang="en-US" dirty="0" err="1"/>
              <a:t>kompleks</a:t>
            </a:r>
            <a:r>
              <a:rPr lang="en-US" dirty="0"/>
              <a:t> </a:t>
            </a:r>
            <a:r>
              <a:rPr lang="en-US" dirty="0" err="1"/>
              <a:t>sonda</a:t>
            </a:r>
            <a:r>
              <a:rPr lang="en-US" dirty="0"/>
              <a:t> </a:t>
            </a:r>
            <a:r>
              <a:rPr lang="en-US" b="1" i="1" dirty="0">
                <a:solidFill>
                  <a:srgbClr val="FF0000"/>
                </a:solidFill>
              </a:rPr>
              <a:t>a=0</a:t>
            </a:r>
            <a:r>
              <a:rPr lang="en-US" i="1" dirty="0"/>
              <a:t>, </a:t>
            </a:r>
            <a:r>
              <a:rPr lang="en-US" b="1" i="1" dirty="0">
                <a:solidFill>
                  <a:srgbClr val="FF0000"/>
                </a:solidFill>
              </a:rPr>
              <a:t>b=0</a:t>
            </a:r>
            <a:r>
              <a:rPr lang="en-US" dirty="0"/>
              <a:t> </a:t>
            </a:r>
            <a:r>
              <a:rPr lang="en-US" dirty="0" err="1"/>
              <a:t>bo’lsa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kompleks</a:t>
            </a:r>
            <a:r>
              <a:rPr lang="en-US" dirty="0"/>
              <a:t> son </a:t>
            </a:r>
            <a:r>
              <a:rPr lang="uz-Latn-UZ" b="1" i="1" dirty="0">
                <a:solidFill>
                  <a:srgbClr val="FF0000"/>
                </a:solidFill>
              </a:rPr>
              <a:t>0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(</a:t>
            </a:r>
            <a:r>
              <a:rPr lang="en-US" b="1" i="1" dirty="0">
                <a:solidFill>
                  <a:srgbClr val="FF0000"/>
                </a:solidFill>
              </a:rPr>
              <a:t>z=0</a:t>
            </a:r>
            <a:r>
              <a:rPr lang="en-US" dirty="0"/>
              <a:t>) </a:t>
            </a:r>
            <a:r>
              <a:rPr lang="en-US" dirty="0" err="1"/>
              <a:t>teng</a:t>
            </a:r>
            <a:r>
              <a:rPr lang="en-US" dirty="0"/>
              <a:t> </a:t>
            </a:r>
            <a:r>
              <a:rPr lang="en-US" dirty="0" err="1"/>
              <a:t>bo’ladi</a:t>
            </a:r>
            <a:r>
              <a:rPr lang="en-US" dirty="0"/>
              <a:t>. </a:t>
            </a:r>
            <a:endParaRPr lang="uz-Latn-UZ" dirty="0"/>
          </a:p>
          <a:p>
            <a:r>
              <a:rPr lang="en-US" dirty="0"/>
              <a:t>Agar </a:t>
            </a:r>
            <a:r>
              <a:rPr lang="en-US" b="1" i="1" dirty="0">
                <a:solidFill>
                  <a:srgbClr val="FF0000"/>
                </a:solidFill>
              </a:rPr>
              <a:t>z=</a:t>
            </a:r>
            <a:r>
              <a:rPr lang="en-US" b="1" i="1" dirty="0" err="1">
                <a:solidFill>
                  <a:srgbClr val="FF0000"/>
                </a:solidFill>
              </a:rPr>
              <a:t>a+bi</a:t>
            </a:r>
            <a:r>
              <a:rPr lang="en-US" dirty="0"/>
              <a:t> </a:t>
            </a:r>
            <a:r>
              <a:rPr lang="en-US" dirty="0" err="1"/>
              <a:t>kompleks</a:t>
            </a:r>
            <a:r>
              <a:rPr lang="en-US" dirty="0"/>
              <a:t> </a:t>
            </a:r>
            <a:r>
              <a:rPr lang="en-US" dirty="0" err="1"/>
              <a:t>sonda</a:t>
            </a:r>
            <a:r>
              <a:rPr lang="en-US" dirty="0"/>
              <a:t> </a:t>
            </a:r>
            <a:r>
              <a:rPr lang="en-US" b="1" i="1" dirty="0">
                <a:solidFill>
                  <a:srgbClr val="FF0000"/>
                </a:solidFill>
              </a:rPr>
              <a:t>b=0</a:t>
            </a:r>
            <a:r>
              <a:rPr lang="en-US" dirty="0"/>
              <a:t> </a:t>
            </a:r>
            <a:r>
              <a:rPr lang="en-US" dirty="0" err="1"/>
              <a:t>bo’lsa</a:t>
            </a:r>
            <a:r>
              <a:rPr lang="en-US" dirty="0"/>
              <a:t>, </a:t>
            </a:r>
            <a:r>
              <a:rPr lang="en-US" dirty="0" err="1"/>
              <a:t>haqiqiy</a:t>
            </a:r>
            <a:r>
              <a:rPr lang="en-US" dirty="0"/>
              <a:t> son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bo’ladi</a:t>
            </a:r>
            <a:r>
              <a:rPr lang="en-US" dirty="0"/>
              <a:t>; </a:t>
            </a:r>
            <a:endParaRPr lang="uz-Latn-UZ" dirty="0"/>
          </a:p>
          <a:p>
            <a:r>
              <a:rPr lang="uz-Latn-UZ" dirty="0"/>
              <a:t>A</a:t>
            </a:r>
            <a:r>
              <a:rPr lang="en-US" dirty="0"/>
              <a:t>gar</a:t>
            </a:r>
            <a:r>
              <a:rPr lang="en-US" i="1" dirty="0"/>
              <a:t> </a:t>
            </a:r>
            <a:r>
              <a:rPr lang="en-US" b="1" i="1" dirty="0">
                <a:solidFill>
                  <a:srgbClr val="FF0000"/>
                </a:solidFill>
              </a:rPr>
              <a:t>a=0</a:t>
            </a:r>
            <a:r>
              <a:rPr lang="en-US" dirty="0"/>
              <a:t> </a:t>
            </a:r>
            <a:r>
              <a:rPr lang="en-US" dirty="0" err="1"/>
              <a:t>bo’lsa</a:t>
            </a:r>
            <a:r>
              <a:rPr lang="en-US" dirty="0"/>
              <a:t>, </a:t>
            </a:r>
            <a:r>
              <a:rPr lang="en-US" b="1" i="1" dirty="0">
                <a:solidFill>
                  <a:srgbClr val="FF0000"/>
                </a:solidFill>
              </a:rPr>
              <a:t>0+bi=bi</a:t>
            </a:r>
            <a:r>
              <a:rPr lang="en-US" dirty="0"/>
              <a:t> </a:t>
            </a:r>
            <a:r>
              <a:rPr lang="en-US" dirty="0" err="1"/>
              <a:t>sof</a:t>
            </a:r>
            <a:r>
              <a:rPr lang="en-US" dirty="0"/>
              <a:t> </a:t>
            </a:r>
            <a:r>
              <a:rPr lang="en-US" dirty="0" err="1"/>
              <a:t>mavhum</a:t>
            </a:r>
            <a:r>
              <a:rPr lang="en-US" dirty="0"/>
              <a:t> son </a:t>
            </a:r>
            <a:r>
              <a:rPr lang="en-US" dirty="0" err="1"/>
              <a:t>deyiladi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105227-7E1C-6C9F-4A84-2E749D942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89F9BE21-D405-82FC-ACEB-90E87B9835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25097" t="24110" r="3884" b="8549"/>
          <a:stretch/>
        </p:blipFill>
        <p:spPr>
          <a:xfrm>
            <a:off x="179512" y="836712"/>
            <a:ext cx="8712968" cy="568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4677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/>
              <a:t> </a:t>
            </a:r>
            <a:r>
              <a:rPr lang="en-US" b="1">
                <a:latin typeface="Comic Sans MS" pitchFamily="66" charset="0"/>
              </a:rPr>
              <a:t>Foydalanilgan adabiyotlar</a:t>
            </a:r>
            <a:r>
              <a:rPr lang="en-US" b="1"/>
              <a:t>:</a:t>
            </a:r>
            <a:endParaRPr lang="ru-RU"/>
          </a:p>
        </p:txBody>
      </p:sp>
      <p:sp>
        <p:nvSpPr>
          <p:cNvPr id="8499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T. Sharifova, E. Yo‘ldoshev. Matematik analizdan misol va masalalar yechish, “O‘qituvchi”, T., 1996.</a:t>
            </a:r>
            <a:endParaRPr lang="ru-RU"/>
          </a:p>
          <a:p>
            <a:r>
              <a:rPr lang="en-US"/>
              <a:t>A. Abdurahmonov, A. M. Abramov, A. A’zamov, M. Mirzaaxmedov va boshqalar. Yosh matematik qomusiy lug’ati, “Qomuslar bosh tahririyati”, T., 1991. </a:t>
            </a:r>
            <a:endParaRPr lang="ru-RU"/>
          </a:p>
          <a:p>
            <a:r>
              <a:rPr lang="en-US"/>
              <a:t>A. Abduhamedov. Algebra va matematik analiz asoslari I qism, “O‘qituvchi”, T., 2001.</a:t>
            </a:r>
            <a:endParaRPr lang="ru-RU"/>
          </a:p>
          <a:p>
            <a:r>
              <a:rPr lang="ru-RU"/>
              <a:t> 4.</a:t>
            </a:r>
            <a:r>
              <a:rPr lang="en-US" u="sng">
                <a:solidFill>
                  <a:srgbClr val="FF0000"/>
                </a:solidFill>
                <a:hlinkClick r:id="rId2"/>
              </a:rPr>
              <a:t>www</a:t>
            </a:r>
            <a:r>
              <a:rPr lang="ru-RU" u="sng">
                <a:solidFill>
                  <a:srgbClr val="FF0000"/>
                </a:solidFill>
                <a:hlinkClick r:id="rId2"/>
              </a:rPr>
              <a:t>.</a:t>
            </a:r>
            <a:r>
              <a:rPr lang="en-US" u="sng">
                <a:solidFill>
                  <a:srgbClr val="FF0000"/>
                </a:solidFill>
                <a:hlinkClick r:id="rId2"/>
              </a:rPr>
              <a:t>ref</a:t>
            </a:r>
            <a:r>
              <a:rPr lang="ru-RU" u="sng">
                <a:solidFill>
                  <a:srgbClr val="FF0000"/>
                </a:solidFill>
                <a:hlinkClick r:id="rId2"/>
              </a:rPr>
              <a:t>.</a:t>
            </a:r>
            <a:r>
              <a:rPr lang="en-US" u="sng">
                <a:solidFill>
                  <a:srgbClr val="FF0000"/>
                </a:solidFill>
                <a:hlinkClick r:id="rId2"/>
              </a:rPr>
              <a:t>uz</a:t>
            </a:r>
            <a:r>
              <a:rPr lang="ru-RU">
                <a:solidFill>
                  <a:srgbClr val="FF0000"/>
                </a:solidFill>
              </a:rPr>
              <a:t>     </a:t>
            </a:r>
            <a:r>
              <a:rPr lang="en-US" u="sng">
                <a:solidFill>
                  <a:srgbClr val="FF0000"/>
                </a:solidFill>
                <a:hlinkClick r:id="rId3"/>
              </a:rPr>
              <a:t>www</a:t>
            </a:r>
            <a:r>
              <a:rPr lang="ru-RU" u="sng">
                <a:solidFill>
                  <a:srgbClr val="FF0000"/>
                </a:solidFill>
                <a:hlinkClick r:id="rId3"/>
              </a:rPr>
              <a:t>.</a:t>
            </a:r>
            <a:r>
              <a:rPr lang="en-US" u="sng">
                <a:solidFill>
                  <a:srgbClr val="FF0000"/>
                </a:solidFill>
                <a:hlinkClick r:id="rId3"/>
              </a:rPr>
              <a:t>google</a:t>
            </a:r>
            <a:r>
              <a:rPr lang="ru-RU" u="sng">
                <a:solidFill>
                  <a:srgbClr val="FF0000"/>
                </a:solidFill>
                <a:hlinkClick r:id="rId3"/>
              </a:rPr>
              <a:t>.</a:t>
            </a:r>
            <a:r>
              <a:rPr lang="en-US" u="sng">
                <a:solidFill>
                  <a:srgbClr val="FF0000"/>
                </a:solidFill>
                <a:hlinkClick r:id="rId3"/>
              </a:rPr>
              <a:t>co</a:t>
            </a:r>
            <a:r>
              <a:rPr lang="ru-RU" u="sng">
                <a:solidFill>
                  <a:srgbClr val="FF0000"/>
                </a:solidFill>
                <a:hlinkClick r:id="rId3"/>
              </a:rPr>
              <a:t>.</a:t>
            </a:r>
            <a:r>
              <a:rPr lang="en-US" u="sng">
                <a:solidFill>
                  <a:srgbClr val="FF0000"/>
                </a:solidFill>
                <a:hlinkClick r:id="rId3"/>
              </a:rPr>
              <a:t>uz</a:t>
            </a:r>
            <a:r>
              <a:rPr lang="ru-RU">
                <a:solidFill>
                  <a:srgbClr val="FF0000"/>
                </a:solidFill>
              </a:rPr>
              <a:t>  </a:t>
            </a:r>
          </a:p>
          <a:p>
            <a:endParaRPr lang="ru-RU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z-Latn-UZ" sz="6600" b="1">
                <a:latin typeface="Monotype Corsiva" pitchFamily="66" charset="0"/>
              </a:rPr>
              <a:t>Test savollari</a:t>
            </a:r>
            <a:endParaRPr lang="ru-RU" sz="6600" b="1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2">
            <a:normAutofit fontScale="77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1,25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songa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teskari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sonni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toping.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A) 0,8    B) -5/4   C)8    D) -0,8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x² –ax+20=0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teglamaning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ildizlari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bo`lib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1/x1+1/x2=9/20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teglikni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qanoatlantirsa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qiymatini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toping.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A)3      B)-3        C)9          D)-1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Agar a&gt;b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ab≠0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bo`lsa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quyidagi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tengsizliklardan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qaysi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doim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o`rinli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?</a:t>
            </a:r>
            <a:endParaRPr lang="uz-Latn-UZ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A) 2a&gt;3a-b   B) 3a&lt;4a-b   C) a²&gt;b²   D)1/a&gt;1/b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(√5)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aseline="30000" dirty="0">
                <a:latin typeface="Times New Roman" pitchFamily="18" charset="0"/>
                <a:cs typeface="Times New Roman" pitchFamily="18" charset="0"/>
              </a:rPr>
              <a:t>2/log</a:t>
            </a:r>
            <a:r>
              <a:rPr lang="en-GB" baseline="-25000" dirty="0"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hisoblang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A) 15  B)5   C)7    D) 3√5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.Agar m&gt;3, n&gt;5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k&gt;6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bo`lsa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3m+5n-2k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eng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kichik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butun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qiymatni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toping.</a:t>
            </a:r>
            <a:endParaRPr lang="uz-Latn-UZ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A) 22   B)13  C)14  D)23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.Agar 38/41+47/51=a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bo`lsa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3/41+4/51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quyidagilardan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qaysi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biriga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?</a:t>
            </a:r>
            <a:endParaRPr lang="uz-Latn-UZ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A)3-a/2    B)2-a    C)4-a    D)3-a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numCol="2">
            <a:normAutofit fontScale="70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2ab+4b-2b²-a²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eng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katta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qiymatini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toping.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A) 6    B) 4    C)2    D)1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Agar f(x)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funksiyaning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aniqlanish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sohasiga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tegishli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barcha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 x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f(x+5)=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x∙f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(x)+4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tenglik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o`rinli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bo`lsa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f(10)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toping/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A) 34   B)24    C)19   D)14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abc+dec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fkmc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dec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xonali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sonlar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fkmc-to`rt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xonali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son).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GB" baseline="30000" dirty="0" err="1">
                <a:latin typeface="Times New Roman" pitchFamily="18" charset="0"/>
                <a:cs typeface="Times New Roman" pitchFamily="18" charset="0"/>
              </a:rPr>
              <a:t>a+b</a:t>
            </a:r>
            <a:r>
              <a:rPr lang="en-GB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+(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a+e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aseline="30000" dirty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+(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b+d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aseline="300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hisoblang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A)3  B)2  C) 1  D)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hisoblab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bo`lmaydi</a:t>
            </a:r>
            <a:r>
              <a:rPr lang="en-GB" baseline="-25000" dirty="0">
                <a:latin typeface="Times New Roman" pitchFamily="18" charset="0"/>
                <a:cs typeface="Times New Roman" pitchFamily="18" charset="0"/>
              </a:rPr>
              <a:t>                                                    </a:t>
            </a:r>
            <a:endParaRPr lang="uz-Latn-UZ" baseline="-250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uz-Latn-UZ" baseline="-250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uz-Latn-UZ" baseline="-250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.(ax+2y)(3x+βγ)=γ²6,3/4xy+y²</a:t>
            </a:r>
            <a:r>
              <a:rPr lang="uz-Latn-U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ayniyatdagi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no`malum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koeffitsentlardan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α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toping.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A) 3/2            B)4           C) 2           D)3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x</a:t>
            </a:r>
            <a:r>
              <a:rPr lang="en-GB" baseline="30000" dirty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+1/x</a:t>
            </a:r>
            <a:r>
              <a:rPr lang="en-GB" baseline="3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+x√2+1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qisqartiring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A) x</a:t>
            </a:r>
            <a:r>
              <a:rPr lang="en-GB" baseline="3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-x√2+1  B) x</a:t>
            </a:r>
            <a:r>
              <a:rPr lang="en-GB" baseline="3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-2√2x+1  C) x</a:t>
            </a:r>
            <a:r>
              <a:rPr lang="en-GB" baseline="3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-x√2-1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uz-Latn-UZ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D) x</a:t>
            </a:r>
            <a:r>
              <a:rPr lang="en-GB" baseline="3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+1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x²+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x+a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=0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tenglamaning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ildizlari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bo`lib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1/x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1+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1/x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=1/2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tenglikni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qanoatlantiradi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toping.  </a:t>
            </a:r>
            <a:endParaRPr lang="uz-Latn-UZ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A)2   B)-3  C)-2  D)-1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2">
            <a:no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Kvadrat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shaklidagi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tunikadan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eni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teng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bo`lgan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qismi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qirib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olindi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 Agar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qolgan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qismining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yuzi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40ga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teng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bo`lsa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kvadratning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tomonini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aniqlang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uz-Latn-UZ" sz="16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A)6    B)8    C)9    D)10 </a:t>
            </a:r>
            <a:endParaRPr lang="uz-Latn-UZ" sz="16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14.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  9x-1≥7x+3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       20-3x≥4x-15    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tengsizliklar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sistemasi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btun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yechimlarining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o`rta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arifmetigini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toping.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A) 3       B)4          C)7              D)3,5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 a=0,6(5),  b=2/3 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c=1-0,3(5).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z-Latn-UZ" sz="16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a,b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sonlar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quyidagi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munosabatlardan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qaysi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biri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o`rinli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A) b&lt;a&lt;c   B)a&lt;b&lt;c  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)a&lt;c&lt;b  D)c&lt;a&lt;b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uz-Latn-UZ" sz="16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uz-Latn-UZ" sz="16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 log</a:t>
            </a:r>
            <a:r>
              <a:rPr lang="en-US" sz="1600" baseline="-25000" dirty="0">
                <a:latin typeface="Times New Roman" pitchFamily="18" charset="0"/>
                <a:cs typeface="Times New Roman" pitchFamily="18" charset="0"/>
              </a:rPr>
              <a:t>1/√3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(x-9)+2log</a:t>
            </a:r>
            <a:r>
              <a:rPr lang="en-US" sz="1600" baseline="-25000" dirty="0">
                <a:latin typeface="Times New Roman" pitchFamily="18" charset="0"/>
                <a:cs typeface="Times New Roman" pitchFamily="18" charset="0"/>
              </a:rPr>
              <a:t>√3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(x-9)&lt;4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tengsizlikni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yeching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 A) (9;18)    B) (5;81)  C) (5;14)  D) (6;15)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.Uchburchakning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asosida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tushirilgan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medianasi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uni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peremetrlari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24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teng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bo`lgan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ikki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uchburchakka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ajratadi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uchburchakning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kichik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yon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tomoni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teng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Uning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katta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yon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tomonini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toping.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A)13                 B)14            C)12           D)10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18.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To`g`ri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to`rt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burchakli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uchburchakning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bissektrisasi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gipotenzani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n(m&gt;n)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uzunlikdagi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kesmalarga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ajratadi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Gipotenuzaga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tushirilgan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balandlikni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toping.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mn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m+n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)/ m²+n²    B) (m-n)√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mn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/m²+n²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mn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(m-n)/ m²+n²     D) (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m+n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) √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mn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/m²+n²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numCol="2">
            <a:normAutofit fontScale="55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. ABC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ning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AB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tomoni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MN║AC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to`g`ri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chiziq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yordamida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BM=2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AM=4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bo`lgan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kesmalarga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ajratiladi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. Agar     MBN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ning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yuzi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teng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bo`lsa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,     ABC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ning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yuzi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qanchaga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teng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bo`ladi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.</a:t>
            </a:r>
            <a:endParaRPr lang="uz-Latn-UZ" sz="33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33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A) 144   B) 108  C)96   D)162</a:t>
            </a:r>
            <a:endParaRPr lang="ru-RU" sz="33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3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Nuqtadan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tegislikka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ikkita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og`ima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o`tkazilgan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Og`irmalar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3:5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teng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nisbatda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bo`lib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ularning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proeksiyasi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√33 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√177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teng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Og`irmalarning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uzunligini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toping.</a:t>
            </a:r>
            <a:endParaRPr lang="uz-Latn-UZ" sz="33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33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A)5;25      B)3;15        C)3;5      D)9;15</a:t>
            </a:r>
            <a:endParaRPr lang="uz-Latn-UZ" sz="33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33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3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Uchlari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A(4;5;1), B(2;3;0) 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C(2;-1;-3) 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nuqtalarda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joylashgan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uchburchaklarning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BD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medianasi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uzunligini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toping.</a:t>
            </a:r>
            <a:endParaRPr lang="ru-RU" sz="33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A) 2      B)√3    C) √2     D)1</a:t>
            </a:r>
            <a:endParaRPr lang="ru-RU" sz="33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3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To`g`riburchakli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muntazam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prizma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asosining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yuzi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144 sm²,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balandligi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14 sm.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Shu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prizma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diagonalini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toping.</a:t>
            </a:r>
            <a:endParaRPr lang="uz-Latn-UZ" sz="33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33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A) 16         B)22         C)18         D)12√2</a:t>
            </a:r>
            <a:endParaRPr lang="ru-RU" sz="33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33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23.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Silindirning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yon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sirti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yoyilganda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uning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diagonali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asos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tekisligi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45˚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burchak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tashkil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qiladi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Silindirning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yon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sirti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196π² gat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teng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Silindr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asosining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radiusini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toping.</a:t>
            </a:r>
            <a:endParaRPr lang="uz-Latn-UZ" sz="33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33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A)7      B)6          C)4          D)4</a:t>
            </a:r>
            <a:endParaRPr lang="ru-RU" sz="33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33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. α-sin</a:t>
            </a:r>
            <a:r>
              <a:rPr lang="en-US" sz="3300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300" baseline="30000" dirty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α-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3300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300" baseline="30000" dirty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α / sin</a:t>
            </a:r>
            <a:r>
              <a:rPr lang="en-US" sz="3300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300" baseline="30000" dirty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α  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soddalashtiring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.</a:t>
            </a:r>
            <a:endParaRPr lang="uz-Latn-UZ" sz="33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33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A) 2ctg</a:t>
            </a:r>
            <a:r>
              <a:rPr lang="en-US" sz="3300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3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GB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 B)2       C)1/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3300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300" baseline="3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α     D) 2tg²α</a:t>
            </a:r>
            <a:endParaRPr lang="ru-RU" sz="33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numCol="2">
            <a:no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25.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4cos x/2+cosx+1=0 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tenglamaning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[0;9,5π]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kesmada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nechta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ildizi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bor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A)3        B)5           C)2               D)1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26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22dan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katta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bo`lmagan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barcha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natural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sonlar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ko`paytmasini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tub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ko`paytuvchilarga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ajrating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A) 2 ∙3 ∙5  ∙7∙ 11∙ 13∙ 17∙ 19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B) 2 ∙3 ∙5  ∙7∙ 11∙ 13∙ 17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C) 2 ∙3 ∙5  ∙7∙ 11∙ 13∙ 17∙ 19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D) 2 ∙3 ∙5  ∙7∙ 11∙ 13∙ 17∙ 19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uz-Latn-UZ" sz="18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27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Agar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kubning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qirrsi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20%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kamaytirilsa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uning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hajmi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necha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foizga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kamayadi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A)30,8      B)60         C)40         D)48,8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28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y=kx²-2kx+5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y=2-kx 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funksiyalarning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grafiklari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ning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nechta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butun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qiymatlarida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kesishmaydi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A)4   B)11  C) 2    D)12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29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z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sonlar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(4x²+4x+3)(y²+6y+10)(25z²-10z+2)=2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tenglikni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qanoatlantiradi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x+y+z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ning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qiymatini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toping.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A)-3,3          B)4,5       C)-3,2          D)2,4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kx²+3kx+2k-2=0 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tenglamaning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yechimga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ega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bo`lmaydigan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ning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butun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qiymatlari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o`rta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arifmetigini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toping.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A)-3         B)-4     C)-2          D)-3,5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75"/>
            <a:ext cx="8229600" cy="5610225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uz-Latn-UZ" b="1" i="1" dirty="0">
              <a:latin typeface="Comic Sans MS" pitchFamily="66" charset="0"/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uz-Latn-UZ" b="1" i="1" dirty="0">
              <a:latin typeface="Comic Sans MS" pitchFamily="66" charset="0"/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uz-Latn-UZ" b="1" i="1" dirty="0">
              <a:latin typeface="Comic Sans MS" pitchFamily="66" charset="0"/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z-Latn-UZ" sz="6600" b="1" i="1" dirty="0">
                <a:latin typeface="Comic Sans MS" pitchFamily="66" charset="0"/>
              </a:rPr>
              <a:t>E’TIBORINGIZ UCHUN RAHMAT!!!</a:t>
            </a:r>
            <a:endParaRPr lang="ru-RU" sz="6600" b="1" i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br>
              <a:rPr lang="ru-RU" dirty="0"/>
            </a:br>
            <a:r>
              <a:rPr lang="en-US" dirty="0"/>
              <a:t> </a:t>
            </a:r>
            <a:br>
              <a:rPr lang="ru-RU" dirty="0"/>
            </a:br>
            <a:r>
              <a:rPr lang="en-US" b="1" dirty="0"/>
              <a:t> </a:t>
            </a:r>
            <a:r>
              <a:rPr lang="uz-Latn-UZ" b="1" dirty="0"/>
              <a:t>2</a:t>
            </a:r>
            <a:r>
              <a:rPr lang="en-US" b="1" dirty="0"/>
              <a:t>.</a:t>
            </a:r>
            <a:r>
              <a:rPr lang="uz-Latn-UZ" b="1" dirty="0"/>
              <a:t>Algebraik ko’rinishdagi</a:t>
            </a:r>
            <a:r>
              <a:rPr lang="en-US" b="1" dirty="0"/>
              <a:t> </a:t>
            </a:r>
            <a:r>
              <a:rPr lang="uz-Latn-UZ" b="1" dirty="0"/>
              <a:t>k</a:t>
            </a:r>
            <a:r>
              <a:rPr lang="en-US" b="1" dirty="0" err="1"/>
              <a:t>ompleks</a:t>
            </a:r>
            <a:r>
              <a:rPr lang="en-US" b="1" dirty="0"/>
              <a:t> </a:t>
            </a:r>
            <a:r>
              <a:rPr lang="en-US" b="1" dirty="0" err="1"/>
              <a:t>sonlar</a:t>
            </a:r>
            <a:r>
              <a:rPr lang="en-US" b="1" dirty="0"/>
              <a:t> </a:t>
            </a:r>
            <a:r>
              <a:rPr lang="uz-Latn-UZ" b="1" dirty="0"/>
              <a:t>ustida 4 amal</a:t>
            </a: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err="1"/>
              <a:t>Kompleks</a:t>
            </a:r>
            <a:r>
              <a:rPr lang="en-US" dirty="0"/>
              <a:t> </a:t>
            </a:r>
            <a:r>
              <a:rPr lang="en-US" dirty="0" err="1"/>
              <a:t>sonlar</a:t>
            </a:r>
            <a:r>
              <a:rPr lang="en-US" dirty="0"/>
              <a:t> </a:t>
            </a:r>
            <a:r>
              <a:rPr lang="en-US" dirty="0" err="1"/>
              <a:t>ustidagi</a:t>
            </a:r>
            <a:r>
              <a:rPr lang="en-US" dirty="0"/>
              <a:t> </a:t>
            </a:r>
            <a:r>
              <a:rPr lang="en-US" dirty="0" err="1"/>
              <a:t>amallar</a:t>
            </a:r>
            <a:r>
              <a:rPr lang="en-US" dirty="0"/>
              <a:t> </a:t>
            </a:r>
            <a:r>
              <a:rPr lang="en-US" dirty="0" err="1"/>
              <a:t>ko’phadlar</a:t>
            </a:r>
            <a:r>
              <a:rPr lang="en-US" dirty="0"/>
              <a:t> </a:t>
            </a:r>
            <a:r>
              <a:rPr lang="en-US" dirty="0" err="1"/>
              <a:t>ustidagi</a:t>
            </a:r>
            <a:r>
              <a:rPr lang="en-US" dirty="0"/>
              <a:t> </a:t>
            </a:r>
            <a:r>
              <a:rPr lang="en-US" dirty="0" err="1"/>
              <a:t>amallarni</a:t>
            </a:r>
            <a:r>
              <a:rPr lang="en-US" dirty="0"/>
              <a:t> </a:t>
            </a:r>
            <a:r>
              <a:rPr lang="en-US" dirty="0" err="1"/>
              <a:t>bajarish</a:t>
            </a:r>
            <a:r>
              <a:rPr lang="en-US" dirty="0"/>
              <a:t> </a:t>
            </a:r>
            <a:r>
              <a:rPr lang="en-US" dirty="0" err="1"/>
              <a:t>qoidalari</a:t>
            </a:r>
            <a:r>
              <a:rPr lang="en-US" dirty="0"/>
              <a:t> </a:t>
            </a:r>
            <a:r>
              <a:rPr lang="en-US" dirty="0" err="1"/>
              <a:t>bo’yicha</a:t>
            </a:r>
            <a:r>
              <a:rPr lang="en-US" dirty="0"/>
              <a:t> </a:t>
            </a:r>
            <a:r>
              <a:rPr lang="en-US" dirty="0" err="1"/>
              <a:t>o’tkaziladi</a:t>
            </a:r>
            <a:r>
              <a:rPr lang="en-US" dirty="0"/>
              <a:t>, </a:t>
            </a:r>
            <a:r>
              <a:rPr lang="en-US" dirty="0" err="1"/>
              <a:t>bunda</a:t>
            </a:r>
            <a:r>
              <a:rPr lang="en-US" dirty="0"/>
              <a:t> </a:t>
            </a:r>
            <a:r>
              <a:rPr lang="en-US" b="1" i="1" dirty="0">
                <a:solidFill>
                  <a:srgbClr val="FF0000"/>
                </a:solidFill>
              </a:rPr>
              <a:t>i</a:t>
            </a:r>
            <a:r>
              <a:rPr lang="en-US" b="1" i="1" baseline="30000" dirty="0">
                <a:solidFill>
                  <a:srgbClr val="FF0000"/>
                </a:solidFill>
              </a:rPr>
              <a:t>2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safar</a:t>
            </a:r>
            <a:r>
              <a:rPr lang="en-US" dirty="0"/>
              <a:t>  </a:t>
            </a:r>
            <a:r>
              <a:rPr lang="en-US" b="1" i="1" dirty="0">
                <a:solidFill>
                  <a:srgbClr val="FF0000"/>
                </a:solidFill>
              </a:rPr>
              <a:t>-1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almashtiriladi</a:t>
            </a:r>
            <a:r>
              <a:rPr lang="en-US" dirty="0"/>
              <a:t>.</a:t>
            </a:r>
            <a:endParaRPr lang="ru-RU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i="1" dirty="0">
                <a:solidFill>
                  <a:srgbClr val="00B050"/>
                </a:solidFill>
                <a:latin typeface="Comic Sans MS" pitchFamily="66" charset="0"/>
              </a:rPr>
              <a:t>1.</a:t>
            </a:r>
            <a:r>
              <a:rPr lang="en-US" i="1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i="1" dirty="0" err="1">
                <a:solidFill>
                  <a:srgbClr val="00B050"/>
                </a:solidFill>
                <a:latin typeface="Comic Sans MS" pitchFamily="66" charset="0"/>
              </a:rPr>
              <a:t>Qo’shish</a:t>
            </a:r>
            <a:r>
              <a:rPr lang="en-US" i="1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i="1" dirty="0" err="1">
                <a:solidFill>
                  <a:srgbClr val="00B050"/>
                </a:solidFill>
                <a:latin typeface="Comic Sans MS" pitchFamily="66" charset="0"/>
              </a:rPr>
              <a:t>amali</a:t>
            </a:r>
            <a:r>
              <a:rPr lang="en-US" i="1" dirty="0">
                <a:solidFill>
                  <a:srgbClr val="00B050"/>
                </a:solidFill>
                <a:latin typeface="Comic Sans MS" pitchFamily="66" charset="0"/>
              </a:rPr>
              <a:t>. </a:t>
            </a:r>
            <a:r>
              <a:rPr lang="en-US" dirty="0">
                <a:solidFill>
                  <a:srgbClr val="FF0000"/>
                </a:solidFill>
              </a:rPr>
              <a:t>z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>
                <a:solidFill>
                  <a:srgbClr val="FF0000"/>
                </a:solidFill>
              </a:rPr>
              <a:t>=</a:t>
            </a:r>
            <a:r>
              <a:rPr lang="en-US" i="1" dirty="0">
                <a:solidFill>
                  <a:srgbClr val="FF0000"/>
                </a:solidFill>
              </a:rPr>
              <a:t>a</a:t>
            </a:r>
            <a:r>
              <a:rPr lang="en-US" i="1" baseline="-25000" dirty="0">
                <a:solidFill>
                  <a:srgbClr val="FF0000"/>
                </a:solidFill>
              </a:rPr>
              <a:t>1</a:t>
            </a:r>
            <a:r>
              <a:rPr lang="en-US" i="1" dirty="0">
                <a:solidFill>
                  <a:srgbClr val="FF0000"/>
                </a:solidFill>
              </a:rPr>
              <a:t>+b</a:t>
            </a:r>
            <a:r>
              <a:rPr lang="en-US" i="1" baseline="-25000" dirty="0">
                <a:solidFill>
                  <a:srgbClr val="FF0000"/>
                </a:solidFill>
              </a:rPr>
              <a:t>1</a:t>
            </a:r>
            <a:r>
              <a:rPr lang="en-US" i="1" dirty="0">
                <a:solidFill>
                  <a:srgbClr val="FF0000"/>
                </a:solidFill>
              </a:rPr>
              <a:t>i</a:t>
            </a:r>
            <a:r>
              <a:rPr lang="en-US" dirty="0"/>
              <a:t>  </a:t>
            </a:r>
            <a:r>
              <a:rPr lang="en-US" dirty="0" err="1"/>
              <a:t>va</a:t>
            </a:r>
            <a:r>
              <a:rPr lang="en-US" dirty="0"/>
              <a:t>  </a:t>
            </a:r>
            <a:r>
              <a:rPr lang="en-US" dirty="0">
                <a:solidFill>
                  <a:srgbClr val="FF0000"/>
                </a:solidFill>
              </a:rPr>
              <a:t>z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=</a:t>
            </a:r>
            <a:r>
              <a:rPr lang="en-US" i="1" dirty="0">
                <a:solidFill>
                  <a:srgbClr val="FF0000"/>
                </a:solidFill>
              </a:rPr>
              <a:t>a</a:t>
            </a:r>
            <a:r>
              <a:rPr lang="en-US" i="1" baseline="-25000" dirty="0">
                <a:solidFill>
                  <a:srgbClr val="FF0000"/>
                </a:solidFill>
              </a:rPr>
              <a:t>2</a:t>
            </a:r>
            <a:r>
              <a:rPr lang="en-US" i="1" dirty="0">
                <a:solidFill>
                  <a:srgbClr val="FF0000"/>
                </a:solidFill>
              </a:rPr>
              <a:t>+b</a:t>
            </a:r>
            <a:r>
              <a:rPr lang="en-US" i="1" baseline="-25000" dirty="0">
                <a:solidFill>
                  <a:srgbClr val="FF0000"/>
                </a:solidFill>
              </a:rPr>
              <a:t>2</a:t>
            </a:r>
            <a:r>
              <a:rPr lang="en-US" i="1" dirty="0">
                <a:solidFill>
                  <a:srgbClr val="FF0000"/>
                </a:solidFill>
              </a:rPr>
              <a:t>i</a:t>
            </a:r>
            <a:r>
              <a:rPr lang="en-US" dirty="0"/>
              <a:t>  </a:t>
            </a:r>
            <a:r>
              <a:rPr lang="en-US" dirty="0" err="1"/>
              <a:t>kompleks</a:t>
            </a:r>
            <a:r>
              <a:rPr lang="en-US" dirty="0"/>
              <a:t> </a:t>
            </a:r>
            <a:r>
              <a:rPr lang="en-US" dirty="0" err="1"/>
              <a:t>sonlarning</a:t>
            </a:r>
            <a:r>
              <a:rPr lang="en-US" dirty="0"/>
              <a:t> </a:t>
            </a:r>
            <a:r>
              <a:rPr lang="en-US" dirty="0" err="1"/>
              <a:t>yig’indisi</a:t>
            </a:r>
            <a:r>
              <a:rPr lang="en-US" dirty="0"/>
              <a:t> deb </a:t>
            </a:r>
            <a:r>
              <a:rPr lang="en-US" dirty="0" err="1"/>
              <a:t>haqiqiy</a:t>
            </a:r>
            <a:r>
              <a:rPr lang="en-US" dirty="0"/>
              <a:t> </a:t>
            </a:r>
            <a:r>
              <a:rPr lang="en-US" dirty="0" err="1"/>
              <a:t>qismi</a:t>
            </a:r>
            <a:r>
              <a:rPr lang="en-US" dirty="0"/>
              <a:t> </a:t>
            </a:r>
            <a:r>
              <a:rPr lang="en-US" dirty="0" err="1"/>
              <a:t>qo’shiluvchi</a:t>
            </a:r>
            <a:r>
              <a:rPr lang="en-US" dirty="0"/>
              <a:t> </a:t>
            </a:r>
            <a:r>
              <a:rPr lang="en-US" dirty="0" err="1"/>
              <a:t>kompleks</a:t>
            </a:r>
            <a:r>
              <a:rPr lang="en-US" dirty="0"/>
              <a:t> </a:t>
            </a:r>
            <a:r>
              <a:rPr lang="en-US" dirty="0" err="1"/>
              <a:t>sonlar</a:t>
            </a:r>
            <a:r>
              <a:rPr lang="en-US" dirty="0"/>
              <a:t> </a:t>
            </a:r>
            <a:r>
              <a:rPr lang="en-US" dirty="0" err="1"/>
              <a:t>haqiqiy</a:t>
            </a:r>
            <a:r>
              <a:rPr lang="en-US" dirty="0"/>
              <a:t> </a:t>
            </a:r>
            <a:r>
              <a:rPr lang="en-US" dirty="0" err="1"/>
              <a:t>qismlarining</a:t>
            </a:r>
            <a:r>
              <a:rPr lang="en-US" dirty="0"/>
              <a:t> </a:t>
            </a:r>
            <a:r>
              <a:rPr lang="en-US" dirty="0" err="1"/>
              <a:t>yig’indisiga</a:t>
            </a:r>
            <a:r>
              <a:rPr lang="en-US" dirty="0"/>
              <a:t>, </a:t>
            </a:r>
            <a:r>
              <a:rPr lang="en-US" dirty="0" err="1"/>
              <a:t>mavhum</a:t>
            </a:r>
            <a:r>
              <a:rPr lang="en-US" dirty="0"/>
              <a:t> </a:t>
            </a:r>
            <a:r>
              <a:rPr lang="en-US" dirty="0" err="1"/>
              <a:t>qismi</a:t>
            </a:r>
            <a:r>
              <a:rPr lang="en-US" dirty="0"/>
              <a:t>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mavhum</a:t>
            </a:r>
            <a:r>
              <a:rPr lang="en-US" dirty="0"/>
              <a:t> </a:t>
            </a:r>
            <a:r>
              <a:rPr lang="en-US" dirty="0" err="1"/>
              <a:t>qismlarining</a:t>
            </a:r>
            <a:r>
              <a:rPr lang="en-US" dirty="0"/>
              <a:t> </a:t>
            </a:r>
            <a:r>
              <a:rPr lang="en-US" dirty="0" err="1"/>
              <a:t>yig’indisiga</a:t>
            </a:r>
            <a:r>
              <a:rPr lang="en-US" dirty="0"/>
              <a:t> </a:t>
            </a:r>
            <a:r>
              <a:rPr lang="en-US" dirty="0" err="1"/>
              <a:t>teng</a:t>
            </a:r>
            <a:r>
              <a:rPr lang="en-US" dirty="0"/>
              <a:t> </a:t>
            </a:r>
            <a:r>
              <a:rPr lang="en-US" dirty="0" err="1"/>
              <a:t>bo’lgan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z</a:t>
            </a:r>
            <a:r>
              <a:rPr lang="en-US" dirty="0"/>
              <a:t>  </a:t>
            </a:r>
            <a:r>
              <a:rPr lang="en-US" dirty="0" err="1"/>
              <a:t>kompleks</a:t>
            </a:r>
            <a:r>
              <a:rPr lang="en-US" dirty="0"/>
              <a:t> </a:t>
            </a:r>
            <a:r>
              <a:rPr lang="en-US" dirty="0" err="1"/>
              <a:t>songa</a:t>
            </a:r>
            <a:r>
              <a:rPr lang="en-US" dirty="0"/>
              <a:t> </a:t>
            </a:r>
            <a:r>
              <a:rPr lang="en-US" dirty="0" err="1"/>
              <a:t>aytiladi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u </a:t>
            </a:r>
            <a:r>
              <a:rPr lang="en-US" dirty="0" err="1"/>
              <a:t>quyidagicha</a:t>
            </a:r>
            <a:r>
              <a:rPr lang="en-US" dirty="0"/>
              <a:t> </a:t>
            </a:r>
            <a:r>
              <a:rPr lang="en-US" dirty="0" err="1"/>
              <a:t>yoziladi</a:t>
            </a:r>
            <a:r>
              <a:rPr lang="en-US" dirty="0"/>
              <a:t>:</a:t>
            </a:r>
            <a:endParaRPr lang="ru-RU" dirty="0"/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>
                <a:solidFill>
                  <a:srgbClr val="FF0000"/>
                </a:solidFill>
              </a:rPr>
              <a:t>z</a:t>
            </a:r>
            <a:r>
              <a:rPr lang="en-US" b="1" i="1" dirty="0">
                <a:solidFill>
                  <a:srgbClr val="FF0000"/>
                </a:solidFill>
              </a:rPr>
              <a:t>=( a</a:t>
            </a:r>
            <a:r>
              <a:rPr lang="en-US" b="1" i="1" baseline="-25000" dirty="0">
                <a:solidFill>
                  <a:srgbClr val="FF0000"/>
                </a:solidFill>
              </a:rPr>
              <a:t>1</a:t>
            </a:r>
            <a:r>
              <a:rPr lang="en-US" b="1" i="1" dirty="0">
                <a:solidFill>
                  <a:srgbClr val="FF0000"/>
                </a:solidFill>
              </a:rPr>
              <a:t>+ a</a:t>
            </a:r>
            <a:r>
              <a:rPr lang="en-US" b="1" i="1" baseline="-25000" dirty="0">
                <a:solidFill>
                  <a:srgbClr val="FF0000"/>
                </a:solidFill>
              </a:rPr>
              <a:t>2</a:t>
            </a:r>
            <a:r>
              <a:rPr lang="en-US" b="1" i="1" dirty="0">
                <a:solidFill>
                  <a:srgbClr val="FF0000"/>
                </a:solidFill>
              </a:rPr>
              <a:t>) + (b</a:t>
            </a:r>
            <a:r>
              <a:rPr lang="en-US" b="1" i="1" baseline="-25000" dirty="0">
                <a:solidFill>
                  <a:srgbClr val="FF0000"/>
                </a:solidFill>
              </a:rPr>
              <a:t>1</a:t>
            </a:r>
            <a:r>
              <a:rPr lang="en-US" b="1" i="1" dirty="0">
                <a:solidFill>
                  <a:srgbClr val="FF0000"/>
                </a:solidFill>
              </a:rPr>
              <a:t>+ b</a:t>
            </a:r>
            <a:r>
              <a:rPr lang="en-US" b="1" i="1" baseline="-25000" dirty="0">
                <a:solidFill>
                  <a:srgbClr val="FF0000"/>
                </a:solidFill>
              </a:rPr>
              <a:t>2</a:t>
            </a:r>
            <a:r>
              <a:rPr lang="en-US" b="1" i="1" dirty="0">
                <a:solidFill>
                  <a:srgbClr val="FF0000"/>
                </a:solidFill>
              </a:rPr>
              <a:t>)</a:t>
            </a:r>
            <a:r>
              <a:rPr lang="en-US" b="1" i="1" dirty="0" err="1">
                <a:solidFill>
                  <a:srgbClr val="FF0000"/>
                </a:solidFill>
              </a:rPr>
              <a:t>i</a:t>
            </a:r>
            <a:endParaRPr lang="ru-RU" b="1" dirty="0">
              <a:solidFill>
                <a:srgbClr val="FF0000"/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>
                <a:latin typeface="Comic Sans MS" pitchFamily="66" charset="0"/>
              </a:rPr>
              <a:t>Misol:</a:t>
            </a:r>
            <a:endParaRPr lang="ru-RU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uz-Latn-UZ" b="1" i="1" dirty="0"/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4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(5-3i) + (3+3i)=(5+3) + (3-3)</a:t>
            </a:r>
            <a:r>
              <a:rPr lang="en-US" sz="4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8</a:t>
            </a:r>
            <a:endParaRPr lang="uz-Latn-UZ" sz="4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4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4400" b="1" i="1" dirty="0">
                <a:solidFill>
                  <a:srgbClr val="FF0000"/>
                </a:solidFill>
              </a:rPr>
              <a:t> (</a:t>
            </a:r>
            <a:r>
              <a:rPr lang="en-US" sz="4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2+5i)+(-2+5i)=(2-2)+(5+5)</a:t>
            </a:r>
            <a:r>
              <a:rPr lang="en-US" sz="4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=10i</a:t>
            </a:r>
            <a:endParaRPr lang="ru-RU" sz="4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>
                <a:latin typeface="Comic Sans MS" pitchFamily="66" charset="0"/>
              </a:rPr>
              <a:t>2.</a:t>
            </a:r>
            <a:r>
              <a:rPr lang="ru-RU" i="1">
                <a:latin typeface="Comic Sans MS" pitchFamily="66" charset="0"/>
              </a:rPr>
              <a:t> </a:t>
            </a:r>
            <a:r>
              <a:rPr lang="en-US" i="1">
                <a:latin typeface="Comic Sans MS" pitchFamily="66" charset="0"/>
              </a:rPr>
              <a:t>Ayirish amali</a:t>
            </a:r>
            <a:r>
              <a:rPr lang="ru-RU"/>
              <a:t>.</a:t>
            </a:r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z</a:t>
            </a:r>
            <a:r>
              <a:rPr lang="ru-RU" b="1" baseline="-25000" dirty="0">
                <a:solidFill>
                  <a:srgbClr val="FF0000"/>
                </a:solidFill>
              </a:rPr>
              <a:t>1</a:t>
            </a:r>
            <a:r>
              <a:rPr lang="ru-RU" b="1" dirty="0">
                <a:solidFill>
                  <a:srgbClr val="FF0000"/>
                </a:solidFill>
              </a:rPr>
              <a:t>=</a:t>
            </a:r>
            <a:r>
              <a:rPr lang="en-US" b="1" i="1" dirty="0">
                <a:solidFill>
                  <a:srgbClr val="FF0000"/>
                </a:solidFill>
              </a:rPr>
              <a:t>a</a:t>
            </a:r>
            <a:r>
              <a:rPr lang="ru-RU" b="1" i="1" baseline="-25000" dirty="0">
                <a:solidFill>
                  <a:srgbClr val="FF0000"/>
                </a:solidFill>
              </a:rPr>
              <a:t>1</a:t>
            </a:r>
            <a:r>
              <a:rPr lang="ru-RU" b="1" i="1" dirty="0">
                <a:solidFill>
                  <a:srgbClr val="FF0000"/>
                </a:solidFill>
              </a:rPr>
              <a:t>+</a:t>
            </a:r>
            <a:r>
              <a:rPr lang="en-US" b="1" i="1" dirty="0">
                <a:solidFill>
                  <a:srgbClr val="FF0000"/>
                </a:solidFill>
              </a:rPr>
              <a:t>b</a:t>
            </a:r>
            <a:r>
              <a:rPr lang="ru-RU" b="1" i="1" baseline="-25000" dirty="0">
                <a:solidFill>
                  <a:srgbClr val="FF0000"/>
                </a:solidFill>
              </a:rPr>
              <a:t>1</a:t>
            </a:r>
            <a:r>
              <a:rPr lang="en-US" b="1" i="1" dirty="0" err="1">
                <a:solidFill>
                  <a:srgbClr val="FF0000"/>
                </a:solidFill>
              </a:rPr>
              <a:t>i</a:t>
            </a:r>
            <a:r>
              <a:rPr lang="ru-RU" b="1" dirty="0">
                <a:solidFill>
                  <a:srgbClr val="FF0000"/>
                </a:solidFill>
              </a:rPr>
              <a:t>  </a:t>
            </a:r>
            <a:r>
              <a:rPr lang="en-US" dirty="0" err="1"/>
              <a:t>kompleks</a:t>
            </a:r>
            <a:r>
              <a:rPr lang="en-US" dirty="0"/>
              <a:t> </a:t>
            </a:r>
            <a:r>
              <a:rPr lang="en-US" dirty="0" err="1"/>
              <a:t>sondan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z</a:t>
            </a:r>
            <a:r>
              <a:rPr lang="ru-RU" b="1" baseline="-25000" dirty="0">
                <a:solidFill>
                  <a:srgbClr val="FF0000"/>
                </a:solidFill>
              </a:rPr>
              <a:t>2</a:t>
            </a:r>
            <a:r>
              <a:rPr lang="ru-RU" b="1" dirty="0">
                <a:solidFill>
                  <a:srgbClr val="FF0000"/>
                </a:solidFill>
              </a:rPr>
              <a:t>=</a:t>
            </a:r>
            <a:r>
              <a:rPr lang="en-US" b="1" i="1" dirty="0">
                <a:solidFill>
                  <a:srgbClr val="FF0000"/>
                </a:solidFill>
              </a:rPr>
              <a:t>a</a:t>
            </a:r>
            <a:r>
              <a:rPr lang="ru-RU" b="1" i="1" baseline="-25000" dirty="0">
                <a:solidFill>
                  <a:srgbClr val="FF0000"/>
                </a:solidFill>
              </a:rPr>
              <a:t>2</a:t>
            </a:r>
            <a:r>
              <a:rPr lang="ru-RU" b="1" i="1" dirty="0">
                <a:solidFill>
                  <a:srgbClr val="FF0000"/>
                </a:solidFill>
              </a:rPr>
              <a:t>+</a:t>
            </a:r>
            <a:r>
              <a:rPr lang="en-US" b="1" i="1" dirty="0">
                <a:solidFill>
                  <a:srgbClr val="FF0000"/>
                </a:solidFill>
              </a:rPr>
              <a:t>b</a:t>
            </a:r>
            <a:r>
              <a:rPr lang="ru-RU" b="1" i="1" baseline="-25000" dirty="0">
                <a:solidFill>
                  <a:srgbClr val="FF0000"/>
                </a:solidFill>
              </a:rPr>
              <a:t>2</a:t>
            </a:r>
            <a:r>
              <a:rPr lang="en-US" b="1" i="1" dirty="0" err="1">
                <a:solidFill>
                  <a:srgbClr val="FF0000"/>
                </a:solidFill>
              </a:rPr>
              <a:t>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 err="1"/>
              <a:t>kompleks</a:t>
            </a:r>
            <a:r>
              <a:rPr lang="en-US" dirty="0"/>
              <a:t> </a:t>
            </a:r>
            <a:r>
              <a:rPr lang="en-US" dirty="0" err="1"/>
              <a:t>sonning</a:t>
            </a:r>
            <a:r>
              <a:rPr lang="en-US" dirty="0"/>
              <a:t> </a:t>
            </a:r>
            <a:r>
              <a:rPr lang="en-US" dirty="0" err="1"/>
              <a:t>ayirmasi</a:t>
            </a:r>
            <a:r>
              <a:rPr lang="en-US" dirty="0"/>
              <a:t> deb </a:t>
            </a:r>
            <a:r>
              <a:rPr lang="en-US" b="1" dirty="0">
                <a:solidFill>
                  <a:srgbClr val="FF0000"/>
                </a:solidFill>
              </a:rPr>
              <a:t>z</a:t>
            </a:r>
            <a:r>
              <a:rPr lang="ru-RU" baseline="-25000" dirty="0">
                <a:solidFill>
                  <a:srgbClr val="FF0000"/>
                </a:solidFill>
              </a:rPr>
              <a:t>1</a:t>
            </a:r>
            <a:r>
              <a:rPr lang="ru-RU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z</a:t>
            </a:r>
            <a:r>
              <a:rPr lang="ru-RU" baseline="-25000" dirty="0"/>
              <a:t>2</a:t>
            </a:r>
            <a:r>
              <a:rPr lang="ru-RU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qarama</a:t>
            </a:r>
            <a:r>
              <a:rPr lang="ru-RU" dirty="0"/>
              <a:t>-</a:t>
            </a:r>
            <a:r>
              <a:rPr lang="en-US" dirty="0" err="1"/>
              <a:t>qarshi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ru-RU" dirty="0"/>
              <a:t>’</a:t>
            </a:r>
            <a:r>
              <a:rPr lang="en-US" dirty="0" err="1"/>
              <a:t>lgan</a:t>
            </a:r>
            <a:r>
              <a:rPr lang="ru-RU" dirty="0"/>
              <a:t> </a:t>
            </a:r>
            <a:r>
              <a:rPr lang="en-US" b="1" dirty="0">
                <a:solidFill>
                  <a:srgbClr val="FF0000"/>
                </a:solidFill>
              </a:rPr>
              <a:t>z</a:t>
            </a:r>
            <a:r>
              <a:rPr lang="en-US" b="1" baseline="-25000" dirty="0">
                <a:solidFill>
                  <a:srgbClr val="FF0000"/>
                </a:solidFill>
              </a:rPr>
              <a:t>1</a:t>
            </a:r>
            <a:r>
              <a:rPr lang="en-US" b="1" dirty="0">
                <a:solidFill>
                  <a:srgbClr val="FF0000"/>
                </a:solidFill>
              </a:rPr>
              <a:t> +(</a:t>
            </a:r>
            <a:r>
              <a:rPr lang="ru-RU" b="1" dirty="0">
                <a:solidFill>
                  <a:srgbClr val="FF0000"/>
                </a:solidFill>
              </a:rPr>
              <a:t>–</a:t>
            </a:r>
            <a:r>
              <a:rPr lang="en-US" b="1" dirty="0">
                <a:solidFill>
                  <a:srgbClr val="FF0000"/>
                </a:solidFill>
              </a:rPr>
              <a:t>z</a:t>
            </a:r>
            <a:r>
              <a:rPr lang="ru-RU" b="1" baseline="-25000" dirty="0">
                <a:solidFill>
                  <a:srgbClr val="FF0000"/>
                </a:solidFill>
              </a:rPr>
              <a:t>2</a:t>
            </a:r>
            <a:r>
              <a:rPr lang="ru-RU" dirty="0"/>
              <a:t> </a:t>
            </a:r>
            <a:r>
              <a:rPr lang="en-US" dirty="0">
                <a:solidFill>
                  <a:srgbClr val="FF0000"/>
                </a:solidFill>
              </a:rPr>
              <a:t>) </a:t>
            </a:r>
            <a:r>
              <a:rPr lang="en-US" dirty="0" err="1"/>
              <a:t>sonlarning</a:t>
            </a:r>
            <a:r>
              <a:rPr lang="en-US" dirty="0"/>
              <a:t> </a:t>
            </a:r>
            <a:r>
              <a:rPr lang="uz-Latn-UZ" dirty="0"/>
              <a:t> </a:t>
            </a:r>
            <a:r>
              <a:rPr lang="en-US" dirty="0" err="1"/>
              <a:t>yig</a:t>
            </a:r>
            <a:r>
              <a:rPr lang="ru-RU" dirty="0"/>
              <a:t>’</a:t>
            </a:r>
            <a:r>
              <a:rPr lang="en-US" dirty="0" err="1"/>
              <a:t>indisidan</a:t>
            </a:r>
            <a:r>
              <a:rPr lang="en-US" dirty="0"/>
              <a:t> </a:t>
            </a:r>
            <a:r>
              <a:rPr lang="uz-Latn-UZ" dirty="0"/>
              <a:t> </a:t>
            </a:r>
            <a:r>
              <a:rPr lang="en-US" dirty="0" err="1"/>
              <a:t>iborat</a:t>
            </a:r>
            <a:r>
              <a:rPr lang="en-US" dirty="0"/>
              <a:t> </a:t>
            </a:r>
            <a:r>
              <a:rPr lang="uz-Latn-UZ" dirty="0"/>
              <a:t> </a:t>
            </a:r>
            <a:r>
              <a:rPr lang="en-US" dirty="0" err="1"/>
              <a:t>bo</a:t>
            </a:r>
            <a:r>
              <a:rPr lang="ru-RU" dirty="0"/>
              <a:t>’</a:t>
            </a:r>
            <a:r>
              <a:rPr lang="en-US" dirty="0" err="1"/>
              <a:t>lgan</a:t>
            </a:r>
            <a:r>
              <a:rPr lang="en-US" dirty="0"/>
              <a:t> </a:t>
            </a:r>
            <a:r>
              <a:rPr lang="en-US" dirty="0" err="1"/>
              <a:t>kompleks</a:t>
            </a:r>
            <a:r>
              <a:rPr lang="en-US" dirty="0"/>
              <a:t> </a:t>
            </a:r>
            <a:r>
              <a:rPr lang="en-US" dirty="0" err="1"/>
              <a:t>songa</a:t>
            </a:r>
            <a:r>
              <a:rPr lang="en-US" dirty="0"/>
              <a:t> </a:t>
            </a:r>
            <a:r>
              <a:rPr lang="en-US" dirty="0" err="1"/>
              <a:t>aytiladi</a:t>
            </a:r>
            <a:r>
              <a:rPr lang="ru-RU" dirty="0"/>
              <a:t>:</a:t>
            </a:r>
          </a:p>
          <a:p>
            <a:pPr algn="ctr">
              <a:buFont typeface="Wingdings 2" pitchFamily="18" charset="2"/>
              <a:buNone/>
            </a:pPr>
            <a:endParaRPr lang="uz-Latn-UZ" dirty="0"/>
          </a:p>
          <a:p>
            <a:pPr algn="ctr">
              <a:buFont typeface="Wingdings 2" pitchFamily="18" charset="2"/>
              <a:buNone/>
            </a:pPr>
            <a:r>
              <a:rPr lang="ru-RU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>
                <a:solidFill>
                  <a:srgbClr val="FF0000"/>
                </a:solidFill>
              </a:rPr>
              <a:t>z= z</a:t>
            </a:r>
            <a:r>
              <a:rPr lang="en-US" sz="4000" b="1" baseline="-25000" dirty="0">
                <a:solidFill>
                  <a:srgbClr val="FF0000"/>
                </a:solidFill>
              </a:rPr>
              <a:t>1</a:t>
            </a:r>
            <a:r>
              <a:rPr lang="en-US" sz="4000" b="1" dirty="0">
                <a:solidFill>
                  <a:srgbClr val="FF0000"/>
                </a:solidFill>
              </a:rPr>
              <a:t> + (-z</a:t>
            </a:r>
            <a:r>
              <a:rPr lang="en-US" sz="4000" b="1" baseline="-25000" dirty="0">
                <a:solidFill>
                  <a:srgbClr val="FF0000"/>
                </a:solidFill>
              </a:rPr>
              <a:t>2</a:t>
            </a:r>
            <a:r>
              <a:rPr lang="en-US" sz="4000" b="1" dirty="0">
                <a:solidFill>
                  <a:srgbClr val="FF0000"/>
                </a:solidFill>
              </a:rPr>
              <a:t>)= </a:t>
            </a:r>
            <a:r>
              <a:rPr lang="en-US" sz="4000" b="1" i="1" dirty="0">
                <a:solidFill>
                  <a:srgbClr val="FF0000"/>
                </a:solidFill>
              </a:rPr>
              <a:t>( a</a:t>
            </a:r>
            <a:r>
              <a:rPr lang="en-US" sz="4000" b="1" i="1" baseline="-25000" dirty="0">
                <a:solidFill>
                  <a:srgbClr val="FF0000"/>
                </a:solidFill>
              </a:rPr>
              <a:t>1 </a:t>
            </a:r>
            <a:r>
              <a:rPr lang="en-US" sz="4000" b="1" i="1" dirty="0">
                <a:solidFill>
                  <a:srgbClr val="FF0000"/>
                </a:solidFill>
              </a:rPr>
              <a:t>- a</a:t>
            </a:r>
            <a:r>
              <a:rPr lang="en-US" sz="4000" b="1" i="1" baseline="-25000" dirty="0">
                <a:solidFill>
                  <a:srgbClr val="FF0000"/>
                </a:solidFill>
              </a:rPr>
              <a:t>2</a:t>
            </a:r>
            <a:r>
              <a:rPr lang="en-US" sz="4000" b="1" i="1" dirty="0">
                <a:solidFill>
                  <a:srgbClr val="FF0000"/>
                </a:solidFill>
              </a:rPr>
              <a:t>) + (b</a:t>
            </a:r>
            <a:r>
              <a:rPr lang="en-US" sz="4000" b="1" i="1" baseline="-25000" dirty="0">
                <a:solidFill>
                  <a:srgbClr val="FF0000"/>
                </a:solidFill>
              </a:rPr>
              <a:t>1 </a:t>
            </a:r>
            <a:r>
              <a:rPr lang="en-US" sz="4000" b="1" i="1" dirty="0">
                <a:solidFill>
                  <a:srgbClr val="FF0000"/>
                </a:solidFill>
              </a:rPr>
              <a:t>- b</a:t>
            </a:r>
            <a:r>
              <a:rPr lang="en-US" sz="4000" b="1" i="1" baseline="-25000" dirty="0">
                <a:solidFill>
                  <a:srgbClr val="FF0000"/>
                </a:solidFill>
              </a:rPr>
              <a:t>2</a:t>
            </a:r>
            <a:r>
              <a:rPr lang="en-US" sz="4000" b="1" i="1" dirty="0">
                <a:solidFill>
                  <a:srgbClr val="FF0000"/>
                </a:solidFill>
              </a:rPr>
              <a:t>)</a:t>
            </a:r>
            <a:r>
              <a:rPr lang="en-US" sz="4000" b="1" i="1" dirty="0" err="1">
                <a:solidFill>
                  <a:srgbClr val="FF0000"/>
                </a:solidFill>
              </a:rPr>
              <a:t>i</a:t>
            </a:r>
            <a:endParaRPr lang="ru-RU" sz="4000" b="1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>
                <a:latin typeface="Comic Sans MS" pitchFamily="66" charset="0"/>
              </a:rPr>
              <a:t>Misol: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4400" dirty="0"/>
              <a:t> 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(10+2i)–(3-4i)=(10-3)+(2+4)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=7+6i</a:t>
            </a:r>
            <a:endParaRPr lang="ru-RU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(4+5i)–(3+5i)=(4-3)+(5-5)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1</a:t>
            </a:r>
            <a:endParaRPr lang="ru-RU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>
                <a:latin typeface="Comic Sans MS" pitchFamily="66" charset="0"/>
              </a:rPr>
              <a:t>3.</a:t>
            </a:r>
            <a:r>
              <a:rPr lang="en-US" i="1">
                <a:latin typeface="Comic Sans MS" pitchFamily="66" charset="0"/>
              </a:rPr>
              <a:t> Ko’paytirish amali</a:t>
            </a:r>
            <a:endParaRPr lang="ru-RU" i="1">
              <a:latin typeface="Comic Sans MS" pitchFamily="66" charset="0"/>
            </a:endParaRPr>
          </a:p>
        </p:txBody>
      </p:sp>
      <p:sp>
        <p:nvSpPr>
          <p:cNvPr id="2253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i="1">
                <a:solidFill>
                  <a:srgbClr val="FF0000"/>
                </a:solidFill>
              </a:rPr>
              <a:t>α</a:t>
            </a:r>
            <a:r>
              <a:rPr lang="en-US" sz="4000" b="1" i="1" baseline="-25000">
                <a:solidFill>
                  <a:srgbClr val="FF0000"/>
                </a:solidFill>
              </a:rPr>
              <a:t>1</a:t>
            </a:r>
            <a:r>
              <a:rPr lang="en-US" sz="4000" b="1" i="1">
                <a:solidFill>
                  <a:srgbClr val="FF0000"/>
                </a:solidFill>
              </a:rPr>
              <a:t>=a</a:t>
            </a:r>
            <a:r>
              <a:rPr lang="en-US" sz="4000" b="1" i="1" baseline="-25000">
                <a:solidFill>
                  <a:srgbClr val="FF0000"/>
                </a:solidFill>
              </a:rPr>
              <a:t>1</a:t>
            </a:r>
            <a:r>
              <a:rPr lang="en-US" sz="4000" b="1" i="1">
                <a:solidFill>
                  <a:srgbClr val="FF0000"/>
                </a:solidFill>
              </a:rPr>
              <a:t>+b</a:t>
            </a:r>
            <a:r>
              <a:rPr lang="en-US" sz="4000" b="1" i="1" baseline="-25000">
                <a:solidFill>
                  <a:srgbClr val="FF0000"/>
                </a:solidFill>
              </a:rPr>
              <a:t>1</a:t>
            </a:r>
            <a:r>
              <a:rPr lang="en-US" sz="4000" b="1" i="1">
                <a:solidFill>
                  <a:srgbClr val="FF0000"/>
                </a:solidFill>
              </a:rPr>
              <a:t>i</a:t>
            </a:r>
            <a:r>
              <a:rPr lang="en-US" b="1" i="1">
                <a:solidFill>
                  <a:srgbClr val="FF0000"/>
                </a:solidFill>
              </a:rPr>
              <a:t> </a:t>
            </a:r>
            <a:r>
              <a:rPr lang="en-US"/>
              <a:t> va  </a:t>
            </a:r>
            <a:r>
              <a:rPr lang="en-US" sz="4400" b="1" i="1">
                <a:solidFill>
                  <a:srgbClr val="FF0000"/>
                </a:solidFill>
              </a:rPr>
              <a:t>α</a:t>
            </a:r>
            <a:r>
              <a:rPr lang="en-US" sz="4400" b="1" i="1" baseline="-25000">
                <a:solidFill>
                  <a:srgbClr val="FF0000"/>
                </a:solidFill>
              </a:rPr>
              <a:t>2</a:t>
            </a:r>
            <a:r>
              <a:rPr lang="en-US" sz="4400" b="1" i="1">
                <a:solidFill>
                  <a:srgbClr val="FF0000"/>
                </a:solidFill>
              </a:rPr>
              <a:t>=a</a:t>
            </a:r>
            <a:r>
              <a:rPr lang="en-US" sz="4400" b="1" i="1" baseline="-25000">
                <a:solidFill>
                  <a:srgbClr val="FF0000"/>
                </a:solidFill>
              </a:rPr>
              <a:t>2</a:t>
            </a:r>
            <a:r>
              <a:rPr lang="en-US" sz="4400" b="1" i="1">
                <a:solidFill>
                  <a:srgbClr val="FF0000"/>
                </a:solidFill>
              </a:rPr>
              <a:t>+b</a:t>
            </a:r>
            <a:r>
              <a:rPr lang="en-US" sz="4400" b="1" i="1" baseline="-25000">
                <a:solidFill>
                  <a:srgbClr val="FF0000"/>
                </a:solidFill>
              </a:rPr>
              <a:t>2</a:t>
            </a:r>
            <a:r>
              <a:rPr lang="en-US" sz="4400" b="1" i="1">
                <a:solidFill>
                  <a:srgbClr val="FF0000"/>
                </a:solidFill>
              </a:rPr>
              <a:t>i</a:t>
            </a:r>
            <a:r>
              <a:rPr lang="en-US"/>
              <a:t>  kompleks sonlarning </a:t>
            </a:r>
            <a:r>
              <a:rPr lang="uz-Latn-UZ"/>
              <a:t> </a:t>
            </a:r>
            <a:r>
              <a:rPr lang="en-US"/>
              <a:t>ko’paytmasi</a:t>
            </a:r>
            <a:r>
              <a:rPr lang="uz-Latn-UZ"/>
              <a:t> </a:t>
            </a:r>
            <a:r>
              <a:rPr lang="en-US"/>
              <a:t> deb </a:t>
            </a:r>
            <a:endParaRPr lang="ru-RU"/>
          </a:p>
          <a:p>
            <a:pPr algn="ctr">
              <a:buFont typeface="Wingdings 2" pitchFamily="18" charset="2"/>
              <a:buNone/>
            </a:pPr>
            <a:r>
              <a:rPr lang="en-US" sz="3600" b="1" i="1">
                <a:solidFill>
                  <a:srgbClr val="FF0000"/>
                </a:solidFill>
              </a:rPr>
              <a:t>     α= α</a:t>
            </a:r>
            <a:r>
              <a:rPr lang="en-US" sz="3600" b="1" i="1" baseline="-25000">
                <a:solidFill>
                  <a:srgbClr val="FF0000"/>
                </a:solidFill>
              </a:rPr>
              <a:t>1</a:t>
            </a:r>
            <a:r>
              <a:rPr lang="en-US" sz="3600" b="1" i="1">
                <a:solidFill>
                  <a:srgbClr val="FF0000"/>
                </a:solidFill>
              </a:rPr>
              <a:t>× α</a:t>
            </a:r>
            <a:r>
              <a:rPr lang="en-US" sz="3600" b="1" i="1" baseline="-25000">
                <a:solidFill>
                  <a:srgbClr val="FF0000"/>
                </a:solidFill>
              </a:rPr>
              <a:t>2</a:t>
            </a:r>
            <a:r>
              <a:rPr lang="en-US" sz="3600" b="1" i="1">
                <a:solidFill>
                  <a:srgbClr val="FF0000"/>
                </a:solidFill>
              </a:rPr>
              <a:t>=(a</a:t>
            </a:r>
            <a:r>
              <a:rPr lang="en-US" sz="3600" b="1" i="1" baseline="-25000">
                <a:solidFill>
                  <a:srgbClr val="FF0000"/>
                </a:solidFill>
              </a:rPr>
              <a:t>1</a:t>
            </a:r>
            <a:r>
              <a:rPr lang="en-US" sz="3600" b="1" i="1">
                <a:solidFill>
                  <a:srgbClr val="FF0000"/>
                </a:solidFill>
              </a:rPr>
              <a:t>a</a:t>
            </a:r>
            <a:r>
              <a:rPr lang="en-US" sz="3600" b="1" i="1" baseline="-25000">
                <a:solidFill>
                  <a:srgbClr val="FF0000"/>
                </a:solidFill>
              </a:rPr>
              <a:t>2</a:t>
            </a:r>
            <a:r>
              <a:rPr lang="en-US" sz="3600" b="1" i="1">
                <a:solidFill>
                  <a:srgbClr val="FF0000"/>
                </a:solidFill>
              </a:rPr>
              <a:t> – b</a:t>
            </a:r>
            <a:r>
              <a:rPr lang="en-US" sz="3600" b="1" i="1" baseline="-25000">
                <a:solidFill>
                  <a:srgbClr val="FF0000"/>
                </a:solidFill>
              </a:rPr>
              <a:t>1</a:t>
            </a:r>
            <a:r>
              <a:rPr lang="en-US" sz="3600" b="1" i="1">
                <a:solidFill>
                  <a:srgbClr val="FF0000"/>
                </a:solidFill>
              </a:rPr>
              <a:t>b</a:t>
            </a:r>
            <a:r>
              <a:rPr lang="en-US" sz="3600" b="1" i="1" baseline="-25000">
                <a:solidFill>
                  <a:srgbClr val="FF0000"/>
                </a:solidFill>
              </a:rPr>
              <a:t>2</a:t>
            </a:r>
            <a:r>
              <a:rPr lang="en-US" sz="3600" b="1" i="1">
                <a:solidFill>
                  <a:srgbClr val="FF0000"/>
                </a:solidFill>
              </a:rPr>
              <a:t>) + (a</a:t>
            </a:r>
            <a:r>
              <a:rPr lang="en-US" sz="3600" b="1" i="1" baseline="-25000">
                <a:solidFill>
                  <a:srgbClr val="FF0000"/>
                </a:solidFill>
              </a:rPr>
              <a:t>1</a:t>
            </a:r>
            <a:r>
              <a:rPr lang="en-US" sz="3600" b="1" i="1">
                <a:solidFill>
                  <a:srgbClr val="FF0000"/>
                </a:solidFill>
              </a:rPr>
              <a:t>b</a:t>
            </a:r>
            <a:r>
              <a:rPr lang="en-US" sz="3600" b="1" i="1" baseline="-25000">
                <a:solidFill>
                  <a:srgbClr val="FF0000"/>
                </a:solidFill>
              </a:rPr>
              <a:t>2</a:t>
            </a:r>
            <a:r>
              <a:rPr lang="en-US" sz="3600" b="1" i="1">
                <a:solidFill>
                  <a:srgbClr val="FF0000"/>
                </a:solidFill>
              </a:rPr>
              <a:t> + a</a:t>
            </a:r>
            <a:r>
              <a:rPr lang="en-US" sz="3600" b="1" i="1" baseline="-25000">
                <a:solidFill>
                  <a:srgbClr val="FF0000"/>
                </a:solidFill>
              </a:rPr>
              <a:t>2</a:t>
            </a:r>
            <a:r>
              <a:rPr lang="en-US" sz="3600" b="1" i="1">
                <a:solidFill>
                  <a:srgbClr val="FF0000"/>
                </a:solidFill>
              </a:rPr>
              <a:t>b</a:t>
            </a:r>
            <a:r>
              <a:rPr lang="en-US" sz="3600" b="1" i="1" baseline="-25000">
                <a:solidFill>
                  <a:srgbClr val="FF0000"/>
                </a:solidFill>
              </a:rPr>
              <a:t>1</a:t>
            </a:r>
            <a:r>
              <a:rPr lang="en-US" sz="3600" b="1" i="1">
                <a:solidFill>
                  <a:srgbClr val="FF0000"/>
                </a:solidFill>
              </a:rPr>
              <a:t>)i</a:t>
            </a:r>
            <a:endParaRPr lang="ru-RU" sz="3600" b="1" i="1">
              <a:solidFill>
                <a:srgbClr val="FF0000"/>
              </a:solidFill>
            </a:endParaRPr>
          </a:p>
          <a:p>
            <a:pPr>
              <a:buFont typeface="Wingdings 2" pitchFamily="18" charset="2"/>
              <a:buNone/>
            </a:pPr>
            <a:r>
              <a:rPr lang="uz-Latn-UZ"/>
              <a:t> </a:t>
            </a:r>
            <a:r>
              <a:rPr lang="en-US"/>
              <a:t>kompleks </a:t>
            </a:r>
            <a:r>
              <a:rPr lang="uz-Latn-UZ"/>
              <a:t> </a:t>
            </a:r>
            <a:r>
              <a:rPr lang="en-US"/>
              <a:t>songa </a:t>
            </a:r>
            <a:r>
              <a:rPr lang="uz-Latn-UZ"/>
              <a:t> </a:t>
            </a:r>
            <a:r>
              <a:rPr lang="en-US"/>
              <a:t>aytiladi. </a:t>
            </a:r>
            <a:endParaRPr lang="uz-Latn-UZ"/>
          </a:p>
          <a:p>
            <a:r>
              <a:rPr lang="en-US"/>
              <a:t>Kompleks sonlarni ko’paytirganda </a:t>
            </a:r>
            <a:endParaRPr lang="uz-Latn-UZ"/>
          </a:p>
          <a:p>
            <a:pPr algn="ctr">
              <a:buFont typeface="Wingdings 2" pitchFamily="18" charset="2"/>
              <a:buNone/>
            </a:pPr>
            <a:r>
              <a:rPr lang="en-US" sz="4000" b="1" i="1">
                <a:solidFill>
                  <a:srgbClr val="FF0000"/>
                </a:solidFill>
              </a:rPr>
              <a:t>i</a:t>
            </a:r>
            <a:r>
              <a:rPr lang="en-US" sz="4000" b="1" i="1" baseline="30000">
                <a:solidFill>
                  <a:srgbClr val="FF0000"/>
                </a:solidFill>
              </a:rPr>
              <a:t>2</a:t>
            </a:r>
            <a:r>
              <a:rPr lang="en-US" sz="4000" b="1" i="1">
                <a:solidFill>
                  <a:srgbClr val="FF0000"/>
                </a:solidFill>
              </a:rPr>
              <a:t>=-1, i</a:t>
            </a:r>
            <a:r>
              <a:rPr lang="en-US" sz="4000" b="1" i="1" baseline="30000">
                <a:solidFill>
                  <a:srgbClr val="FF0000"/>
                </a:solidFill>
              </a:rPr>
              <a:t>3</a:t>
            </a:r>
            <a:r>
              <a:rPr lang="en-US" sz="4000" b="1" i="1">
                <a:solidFill>
                  <a:srgbClr val="FF0000"/>
                </a:solidFill>
              </a:rPr>
              <a:t>=-i, i</a:t>
            </a:r>
            <a:r>
              <a:rPr lang="en-US" sz="4000" b="1" i="1" baseline="30000">
                <a:solidFill>
                  <a:srgbClr val="FF0000"/>
                </a:solidFill>
              </a:rPr>
              <a:t>4</a:t>
            </a:r>
            <a:r>
              <a:rPr lang="en-US" sz="4000" b="1" i="1">
                <a:solidFill>
                  <a:srgbClr val="FF0000"/>
                </a:solidFill>
              </a:rPr>
              <a:t>= i</a:t>
            </a:r>
            <a:r>
              <a:rPr lang="en-US" sz="4000" b="1" i="1" baseline="30000">
                <a:solidFill>
                  <a:srgbClr val="FF0000"/>
                </a:solidFill>
              </a:rPr>
              <a:t>2</a:t>
            </a:r>
            <a:r>
              <a:rPr lang="en-US" sz="4000" b="1" i="1">
                <a:solidFill>
                  <a:srgbClr val="FF0000"/>
                </a:solidFill>
              </a:rPr>
              <a:t>×i</a:t>
            </a:r>
            <a:r>
              <a:rPr lang="en-US" sz="4000" b="1" i="1" baseline="30000">
                <a:solidFill>
                  <a:srgbClr val="FF0000"/>
                </a:solidFill>
              </a:rPr>
              <a:t>2</a:t>
            </a:r>
            <a:r>
              <a:rPr lang="en-US" sz="4000" b="1" i="1">
                <a:solidFill>
                  <a:srgbClr val="FF0000"/>
                </a:solidFill>
              </a:rPr>
              <a:t>=1, i</a:t>
            </a:r>
            <a:r>
              <a:rPr lang="en-US" sz="4000" b="1" i="1" baseline="30000">
                <a:solidFill>
                  <a:srgbClr val="FF0000"/>
                </a:solidFill>
              </a:rPr>
              <a:t>5</a:t>
            </a:r>
            <a:r>
              <a:rPr lang="en-US" sz="4000" b="1" i="1">
                <a:solidFill>
                  <a:srgbClr val="FF0000"/>
                </a:solidFill>
              </a:rPr>
              <a:t>=</a:t>
            </a:r>
            <a:r>
              <a:rPr lang="uz-Latn-UZ" sz="4000" b="1" i="1">
                <a:solidFill>
                  <a:srgbClr val="FF0000"/>
                </a:solidFill>
              </a:rPr>
              <a:t>i</a:t>
            </a:r>
          </a:p>
          <a:p>
            <a:pPr>
              <a:buFont typeface="Wingdings 2" pitchFamily="18" charset="2"/>
              <a:buNone/>
            </a:pPr>
            <a:r>
              <a:rPr lang="en-US" b="1" i="1">
                <a:solidFill>
                  <a:srgbClr val="FF0000"/>
                </a:solidFill>
              </a:rPr>
              <a:t> </a:t>
            </a:r>
            <a:r>
              <a:rPr lang="en-US"/>
              <a:t> va hokazo, umuman k butun bo’lganda  </a:t>
            </a:r>
            <a:r>
              <a:rPr lang="en-US" b="1" i="1">
                <a:solidFill>
                  <a:srgbClr val="00B050"/>
                </a:solidFill>
              </a:rPr>
              <a:t>i</a:t>
            </a:r>
            <a:r>
              <a:rPr lang="en-US" b="1" i="1" baseline="30000">
                <a:solidFill>
                  <a:srgbClr val="00B050"/>
                </a:solidFill>
              </a:rPr>
              <a:t>4k</a:t>
            </a:r>
            <a:r>
              <a:rPr lang="en-US" b="1" i="1">
                <a:solidFill>
                  <a:srgbClr val="00B050"/>
                </a:solidFill>
              </a:rPr>
              <a:t>=1, i</a:t>
            </a:r>
            <a:r>
              <a:rPr lang="en-US" b="1" i="1" baseline="30000">
                <a:solidFill>
                  <a:srgbClr val="00B050"/>
                </a:solidFill>
              </a:rPr>
              <a:t>4k+1</a:t>
            </a:r>
            <a:r>
              <a:rPr lang="en-US" b="1" i="1">
                <a:solidFill>
                  <a:srgbClr val="00B050"/>
                </a:solidFill>
              </a:rPr>
              <a:t>=i, i</a:t>
            </a:r>
            <a:r>
              <a:rPr lang="en-US" b="1" i="1" baseline="30000">
                <a:solidFill>
                  <a:srgbClr val="00B050"/>
                </a:solidFill>
              </a:rPr>
              <a:t>4k+2</a:t>
            </a:r>
            <a:r>
              <a:rPr lang="en-US" b="1" i="1">
                <a:solidFill>
                  <a:srgbClr val="00B050"/>
                </a:solidFill>
              </a:rPr>
              <a:t>=-1</a:t>
            </a:r>
            <a:r>
              <a:rPr lang="en-US" b="1">
                <a:solidFill>
                  <a:srgbClr val="00B050"/>
                </a:solidFill>
              </a:rPr>
              <a:t>, </a:t>
            </a:r>
            <a:r>
              <a:rPr lang="en-US" b="1" i="1">
                <a:solidFill>
                  <a:srgbClr val="00B050"/>
                </a:solidFill>
              </a:rPr>
              <a:t>i</a:t>
            </a:r>
            <a:r>
              <a:rPr lang="en-US" b="1" i="1" baseline="30000">
                <a:solidFill>
                  <a:srgbClr val="00B050"/>
                </a:solidFill>
              </a:rPr>
              <a:t>4k+3</a:t>
            </a:r>
            <a:r>
              <a:rPr lang="en-US" b="1" i="1">
                <a:solidFill>
                  <a:srgbClr val="00B050"/>
                </a:solidFill>
              </a:rPr>
              <a:t>=-i</a:t>
            </a:r>
            <a:r>
              <a:rPr lang="en-US" b="1">
                <a:solidFill>
                  <a:srgbClr val="00B050"/>
                </a:solidFill>
              </a:rPr>
              <a:t> </a:t>
            </a:r>
            <a:r>
              <a:rPr lang="en-US"/>
              <a:t> ekanligini e’tiboga olish kerak.</a:t>
            </a:r>
            <a:endParaRPr lang="ru-RU"/>
          </a:p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973</TotalTime>
  <Words>3601</Words>
  <Application>Microsoft Office PowerPoint</Application>
  <PresentationFormat>Экран (4:3)</PresentationFormat>
  <Paragraphs>261</Paragraphs>
  <Slides>47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47</vt:i4>
      </vt:variant>
    </vt:vector>
  </HeadingPairs>
  <TitlesOfParts>
    <vt:vector size="59" baseType="lpstr">
      <vt:lpstr>Arial</vt:lpstr>
      <vt:lpstr>Calibri</vt:lpstr>
      <vt:lpstr>Comic Sans MS</vt:lpstr>
      <vt:lpstr>Constantia</vt:lpstr>
      <vt:lpstr>Monotype Corsiva</vt:lpstr>
      <vt:lpstr>Times New Roman</vt:lpstr>
      <vt:lpstr>Verdana</vt:lpstr>
      <vt:lpstr>Wingdings</vt:lpstr>
      <vt:lpstr>Wingdings 2</vt:lpstr>
      <vt:lpstr>Поток</vt:lpstr>
      <vt:lpstr>Формула</vt:lpstr>
      <vt:lpstr>Equation</vt:lpstr>
      <vt:lpstr>TOSHKENT KIMYO-TEXNOLOGIYA INSTITUTI  SHAHRISABZ FILIALI</vt:lpstr>
      <vt:lpstr>Mavzu: Kompleks sonlarni tasvirlash. Kompleks sonlarni moduli va argumenti. Kompleks sonlarni shakllari.Eyler va Muavr formulasi</vt:lpstr>
      <vt:lpstr>    1. Kompleks sonlar haqida tushuncha</vt:lpstr>
      <vt:lpstr>Algebraik ko’rinishdagi kompleks sonda</vt:lpstr>
      <vt:lpstr>    2.Algebraik ko’rinishdagi kompleks sonlar ustida 4 amal</vt:lpstr>
      <vt:lpstr>Misol:</vt:lpstr>
      <vt:lpstr>2. Ayirish amali.</vt:lpstr>
      <vt:lpstr>Misol:</vt:lpstr>
      <vt:lpstr>3. Ko’paytirish amali</vt:lpstr>
      <vt:lpstr>Misol:</vt:lpstr>
      <vt:lpstr>4. Bo’lish amali</vt:lpstr>
      <vt:lpstr>Презентация PowerPoint</vt:lpstr>
      <vt:lpstr>Misol:</vt:lpstr>
      <vt:lpstr>O’rin almashtirish, gruppalash qonuni kompleks sonlar uchun ham o’rinli:</vt:lpstr>
      <vt:lpstr>   3. Kompleks sonning geometrik tasviri  va uning trigonometrik shakli </vt:lpstr>
      <vt:lpstr>u holda     a+bi= r(Cos φ + iSin φ)</vt:lpstr>
      <vt:lpstr>Презентация PowerPoint</vt:lpstr>
      <vt:lpstr>Burchak </vt:lpstr>
      <vt:lpstr>Algebraik ko’rinishdagi kompleks sonni trigonometrik ko’rinishga o’tkazis</vt:lpstr>
      <vt:lpstr>4. Trigonometrik ko’rinishdagi kompleks sonlar ustida amallar bajarish</vt:lpstr>
      <vt:lpstr>Презентация PowerPoint</vt:lpstr>
      <vt:lpstr>Misol</vt:lpstr>
      <vt:lpstr>Презентация PowerPoint</vt:lpstr>
      <vt:lpstr>Презентация PowerPoint</vt:lpstr>
      <vt:lpstr>Misol:</vt:lpstr>
      <vt:lpstr>        5. Muavr formulasi. Darajaga oshirish va ildizdan chiqarish.</vt:lpstr>
      <vt:lpstr>Misol:</vt:lpstr>
      <vt:lpstr>Kompleks sonni n-chi ildizdan chiqarish uchun moduli n-chi darajali ildizdan chiqariladi, argumenti esa n soniga bo’linadi.</vt:lpstr>
      <vt:lpstr>Misol:</vt:lpstr>
      <vt:lpstr>6. Eyler formulasi. Kompleks sonning ko’rsatkichli shakli</vt:lpstr>
      <vt:lpstr>Kompleks sonni ko’rsatkichli shaklda yozish uchun uni avval trigonometrik shaklda yozib olamiz, so’ngra Eyler formulasidan foydalanamiz:</vt:lpstr>
      <vt:lpstr>7. Kompleks sonlar haqida tarixiy ma’lumotlar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Foydalanilgan adabiyotlar:</vt:lpstr>
      <vt:lpstr>Test savollari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SHAHRISABZ PEDAGOGIKA KOLLEJI</dc:title>
  <dc:creator>Admin</dc:creator>
  <cp:lastModifiedBy>Dell</cp:lastModifiedBy>
  <cp:revision>86</cp:revision>
  <dcterms:created xsi:type="dcterms:W3CDTF">2011-02-20T11:50:20Z</dcterms:created>
  <dcterms:modified xsi:type="dcterms:W3CDTF">2024-09-30T01:42:46Z</dcterms:modified>
</cp:coreProperties>
</file>