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0" r:id="rId2"/>
    <p:sldId id="264" r:id="rId3"/>
    <p:sldId id="265" r:id="rId4"/>
    <p:sldId id="266" r:id="rId5"/>
    <p:sldId id="282"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58" r:id="rId20"/>
    <p:sldId id="259" r:id="rId21"/>
    <p:sldId id="260" r:id="rId22"/>
    <p:sldId id="261" r:id="rId23"/>
    <p:sldId id="262"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8" autoAdjust="0"/>
    <p:restoredTop sz="70727" autoAdjust="0"/>
  </p:normalViewPr>
  <p:slideViewPr>
    <p:cSldViewPr snapToGrid="0">
      <p:cViewPr varScale="1">
        <p:scale>
          <a:sx n="50" d="100"/>
          <a:sy n="50" d="100"/>
        </p:scale>
        <p:origin x="-143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40294-1867-42D3-B612-5F3062ECA9CD}" type="datetimeFigureOut">
              <a:rPr lang="en-US" smtClean="0"/>
              <a:pPr/>
              <a:t>10/29/2020</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A7FE7-96E9-4E24-ADA8-E495F2AD8876}" type="slidenum">
              <a:rPr lang="en-US" smtClean="0"/>
              <a:pPr/>
              <a:t>‹#›</a:t>
            </a:fld>
            <a:endParaRPr lang="en-US"/>
          </a:p>
        </p:txBody>
      </p:sp>
    </p:spTree>
    <p:extLst>
      <p:ext uri="{BB962C8B-B14F-4D97-AF65-F5344CB8AC3E}">
        <p14:creationId xmlns:p14="http://schemas.microsoft.com/office/powerpoint/2010/main" xmlns="" val="1852574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qomus.info/encyclopedia/cat-v/vodorod-uz/" TargetMode="External"/><Relationship Id="rId3" Type="http://schemas.openxmlformats.org/officeDocument/2006/relationships/hyperlink" Target="https://qomus.info/encyclopedia/cat-e/element-uz/" TargetMode="External"/><Relationship Id="rId7" Type="http://schemas.openxmlformats.org/officeDocument/2006/relationships/hyperlink" Target="https://qomus.info/encyclopedia/cat-u/uglerod-uz/"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qomus.info/encyclopedia/cat-m/metan-uz/" TargetMode="External"/><Relationship Id="rId11" Type="http://schemas.openxmlformats.org/officeDocument/2006/relationships/hyperlink" Target="https://qomus.info/encyclopedia/cat-d/dalton-uz/" TargetMode="External"/><Relationship Id="rId5" Type="http://schemas.openxmlformats.org/officeDocument/2006/relationships/hyperlink" Target="https://qomus.info/encyclopedia/cat-m/massa-uz/" TargetMode="External"/><Relationship Id="rId10" Type="http://schemas.openxmlformats.org/officeDocument/2006/relationships/hyperlink" Target="https://qomus.info/encyclopedia/cat-b/bor-uz/" TargetMode="External"/><Relationship Id="rId4" Type="http://schemas.openxmlformats.org/officeDocument/2006/relationships/hyperlink" Target="https://qomus.info/encyclopedia/cat-b/birikma-uz/" TargetMode="External"/><Relationship Id="rId9" Type="http://schemas.openxmlformats.org/officeDocument/2006/relationships/hyperlink" Target="https://qomus.info/encyclopedia/cat-e/etilen-uz/"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53EC7D-8B91-4B28-AF15-7F4EA5703AA4}" type="slidenum">
              <a:rPr lang="ru-RU" smtClean="0"/>
              <a:pPr/>
              <a:t>1</a:t>
            </a:fld>
            <a:endParaRPr lang="ru-RU"/>
          </a:p>
        </p:txBody>
      </p:sp>
    </p:spTree>
    <p:extLst>
      <p:ext uri="{BB962C8B-B14F-4D97-AF65-F5344CB8AC3E}">
        <p14:creationId xmlns:p14="http://schemas.microsoft.com/office/powerpoint/2010/main" xmlns="" val="289787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i="0" kern="1200" dirty="0" smtClean="0">
                <a:solidFill>
                  <a:schemeClr val="tx1"/>
                </a:solidFill>
                <a:effectLst/>
                <a:latin typeface="+mn-lt"/>
                <a:ea typeface="+mn-ea"/>
                <a:cs typeface="+mn-cs"/>
              </a:rPr>
              <a:t>K</a:t>
            </a:r>
            <a:r>
              <a:rPr lang="ru-RU" sz="1200" b="1" i="0" kern="1200" dirty="0" smtClean="0">
                <a:solidFill>
                  <a:schemeClr val="tx1"/>
                </a:solidFill>
                <a:effectLst/>
                <a:latin typeface="+mn-lt"/>
                <a:ea typeface="+mn-ea"/>
                <a:cs typeface="+mn-cs"/>
              </a:rPr>
              <a:t>АРРАЛИ НИСБАТЛАР ҚОНУНИ</a:t>
            </a:r>
            <a:r>
              <a:rPr lang="ru-RU" sz="1200" b="0" i="0" kern="1200" dirty="0" smtClean="0">
                <a:solidFill>
                  <a:schemeClr val="tx1"/>
                </a:solidFill>
                <a:effectLst/>
                <a:latin typeface="+mn-lt"/>
                <a:ea typeface="+mn-ea"/>
                <a:cs typeface="+mn-cs"/>
              </a:rPr>
              <a:t> — </a:t>
            </a:r>
            <a:r>
              <a:rPr lang="ru-RU" sz="1200" b="0" i="0" kern="1200" dirty="0" err="1" smtClean="0">
                <a:solidFill>
                  <a:schemeClr val="tx1"/>
                </a:solidFill>
                <a:effectLst/>
                <a:latin typeface="+mn-lt"/>
                <a:ea typeface="+mn-ea"/>
                <a:cs typeface="+mn-cs"/>
              </a:rPr>
              <a:t>кимёнинг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асосий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қонунларидан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Икки</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3"/>
              </a:rPr>
              <a:t>элемент</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ўзаро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бирикиб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a:t>
            </a:r>
            <a:r>
              <a:rPr lang="ru-RU" sz="1200" b="0" i="0" kern="1200" dirty="0" smtClean="0">
                <a:solidFill>
                  <a:schemeClr val="tx1"/>
                </a:solidFill>
                <a:effectLst/>
                <a:latin typeface="+mn-lt"/>
                <a:ea typeface="+mn-ea"/>
                <a:cs typeface="+mn-cs"/>
              </a:rPr>
              <a:t> </a:t>
            </a:r>
            <a:r>
              <a:rPr lang="ru-RU" sz="1200" b="0" i="0" u="none" strike="noStrike" kern="1200" dirty="0" err="1" smtClean="0">
                <a:solidFill>
                  <a:schemeClr val="tx1"/>
                </a:solidFill>
                <a:effectLst/>
                <a:latin typeface="+mn-lt"/>
                <a:ea typeface="+mn-ea"/>
                <a:cs typeface="+mn-cs"/>
                <a:hlinkClick r:id="rId4"/>
              </a:rPr>
              <a:t>бирикма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ҳосил</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қилса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бу</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бирикмалардаги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неча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элементнинг</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5"/>
              </a:rPr>
              <a:t>масса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миқдорига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тўғри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келадиган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иккинчи</a:t>
            </a:r>
            <a:r>
              <a:rPr lang="ru-RU" sz="1200" b="0" i="0" kern="1200" dirty="0" smtClean="0">
                <a:solidFill>
                  <a:schemeClr val="tx1"/>
                </a:solidFill>
                <a:effectLst/>
                <a:latin typeface="+mn-lt"/>
                <a:ea typeface="+mn-ea"/>
                <a:cs typeface="+mn-cs"/>
              </a:rPr>
              <a:t> элемент </a:t>
            </a:r>
            <a:r>
              <a:rPr lang="ru-RU" sz="1200" b="0" i="0" kern="1200" dirty="0" err="1" smtClean="0">
                <a:solidFill>
                  <a:schemeClr val="tx1"/>
                </a:solidFill>
                <a:effectLst/>
                <a:latin typeface="+mn-lt"/>
                <a:ea typeface="+mn-ea"/>
                <a:cs typeface="+mn-cs"/>
              </a:rPr>
              <a:t>миқдори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ўзаро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оддий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каррали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сонлар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нисбатида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6"/>
              </a:rPr>
              <a:t>метан</a:t>
            </a:r>
            <a:r>
              <a:rPr lang="ru-RU" sz="1200" b="0" i="0" kern="1200" dirty="0" smtClean="0">
                <a:solidFill>
                  <a:schemeClr val="tx1"/>
                </a:solidFill>
                <a:effectLst/>
                <a:latin typeface="+mn-lt"/>
                <a:ea typeface="+mn-ea"/>
                <a:cs typeface="+mn-cs"/>
              </a:rPr>
              <a:t> (СН4) </a:t>
            </a:r>
            <a:r>
              <a:rPr lang="ru-RU" sz="1200" b="0" i="0" kern="1200" dirty="0" err="1" smtClean="0">
                <a:solidFill>
                  <a:schemeClr val="tx1"/>
                </a:solidFill>
                <a:effectLst/>
                <a:latin typeface="+mn-lt"/>
                <a:ea typeface="+mn-ea"/>
                <a:cs typeface="+mn-cs"/>
              </a:rPr>
              <a:t>таркибида</a:t>
            </a:r>
            <a:r>
              <a:rPr lang="ru-RU" sz="1200" b="0" i="0" kern="1200" dirty="0" smtClean="0">
                <a:solidFill>
                  <a:schemeClr val="tx1"/>
                </a:solidFill>
                <a:effectLst/>
                <a:latin typeface="+mn-lt"/>
                <a:ea typeface="+mn-ea"/>
                <a:cs typeface="+mn-cs"/>
              </a:rPr>
              <a:t> 75% </a:t>
            </a:r>
            <a:r>
              <a:rPr lang="ru-RU" sz="1200" b="0" i="0" u="none" strike="noStrike" kern="1200" dirty="0" smtClean="0">
                <a:solidFill>
                  <a:schemeClr val="tx1"/>
                </a:solidFill>
                <a:effectLst/>
                <a:latin typeface="+mn-lt"/>
                <a:ea typeface="+mn-ea"/>
                <a:cs typeface="+mn-cs"/>
                <a:hlinkClick r:id="rId7"/>
              </a:rPr>
              <a:t>углерод</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25% </a:t>
            </a:r>
            <a:r>
              <a:rPr lang="ru-RU" sz="1200" b="0" i="0" u="none" strike="noStrike" kern="1200" dirty="0" smtClean="0">
                <a:solidFill>
                  <a:schemeClr val="tx1"/>
                </a:solidFill>
                <a:effectLst/>
                <a:latin typeface="+mn-lt"/>
                <a:ea typeface="+mn-ea"/>
                <a:cs typeface="+mn-cs"/>
                <a:hlinkClick r:id="rId8"/>
              </a:rPr>
              <a:t>водород</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бўлиб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унда</a:t>
            </a:r>
            <a:r>
              <a:rPr lang="ru-RU" sz="1200" b="0" i="0" kern="1200" dirty="0" smtClean="0">
                <a:solidFill>
                  <a:schemeClr val="tx1"/>
                </a:solidFill>
                <a:effectLst/>
                <a:latin typeface="+mn-lt"/>
                <a:ea typeface="+mn-ea"/>
                <a:cs typeface="+mn-cs"/>
              </a:rPr>
              <a:t> 1 масса </a:t>
            </a:r>
            <a:r>
              <a:rPr lang="ru-RU" sz="1200" b="0" i="0" kern="1200" dirty="0" err="1" smtClean="0">
                <a:solidFill>
                  <a:schemeClr val="tx1"/>
                </a:solidFill>
                <a:effectLst/>
                <a:latin typeface="+mn-lt"/>
                <a:ea typeface="+mn-ea"/>
                <a:cs typeface="+mn-cs"/>
              </a:rPr>
              <a:t>қисм</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водородга</a:t>
            </a:r>
            <a:r>
              <a:rPr lang="ru-RU" sz="1200" b="0" i="0" kern="1200" dirty="0" smtClean="0">
                <a:solidFill>
                  <a:schemeClr val="tx1"/>
                </a:solidFill>
                <a:effectLst/>
                <a:latin typeface="+mn-lt"/>
                <a:ea typeface="+mn-ea"/>
                <a:cs typeface="+mn-cs"/>
              </a:rPr>
              <a:t> 3 масса </a:t>
            </a:r>
            <a:r>
              <a:rPr lang="ru-RU" sz="1200" b="0" i="0" kern="1200" dirty="0" err="1" smtClean="0">
                <a:solidFill>
                  <a:schemeClr val="tx1"/>
                </a:solidFill>
                <a:effectLst/>
                <a:latin typeface="+mn-lt"/>
                <a:ea typeface="+mn-ea"/>
                <a:cs typeface="+mn-cs"/>
              </a:rPr>
              <a:t>қисм</a:t>
            </a:r>
            <a:r>
              <a:rPr lang="ru-RU" sz="1200" b="0" i="0" kern="1200" dirty="0" smtClean="0">
                <a:solidFill>
                  <a:schemeClr val="tx1"/>
                </a:solidFill>
                <a:effectLst/>
                <a:latin typeface="+mn-lt"/>
                <a:ea typeface="+mn-ea"/>
                <a:cs typeface="+mn-cs"/>
              </a:rPr>
              <a:t> углерод </a:t>
            </a:r>
            <a:r>
              <a:rPr lang="ru-RU" sz="1200" b="0" i="0" kern="1200" dirty="0" err="1" smtClean="0">
                <a:solidFill>
                  <a:schemeClr val="tx1"/>
                </a:solidFill>
                <a:effectLst/>
                <a:latin typeface="+mn-lt"/>
                <a:ea typeface="+mn-ea"/>
                <a:cs typeface="+mn-cs"/>
              </a:rPr>
              <a:t>тўғри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келади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яъни</a:t>
            </a:r>
            <a:r>
              <a:rPr lang="ru-RU" sz="1200" b="0" i="0" kern="1200" dirty="0" smtClean="0">
                <a:solidFill>
                  <a:schemeClr val="tx1"/>
                </a:solidFill>
                <a:effectLst/>
                <a:latin typeface="+mn-lt"/>
                <a:ea typeface="+mn-ea"/>
                <a:cs typeface="+mn-cs"/>
              </a:rPr>
              <a:t> 3:1. </a:t>
            </a:r>
            <a:r>
              <a:rPr lang="ru-RU" sz="1200" b="0" i="0" u="none" strike="noStrike" kern="1200" dirty="0" smtClean="0">
                <a:solidFill>
                  <a:schemeClr val="tx1"/>
                </a:solidFill>
                <a:effectLst/>
                <a:latin typeface="+mn-lt"/>
                <a:ea typeface="+mn-ea"/>
                <a:cs typeface="+mn-cs"/>
                <a:hlinkClick r:id="rId9"/>
              </a:rPr>
              <a:t>Этилен</a:t>
            </a:r>
            <a:r>
              <a:rPr lang="ru-RU" sz="1200" b="0" i="0" kern="1200" dirty="0" smtClean="0">
                <a:solidFill>
                  <a:schemeClr val="tx1"/>
                </a:solidFill>
                <a:effectLst/>
                <a:latin typeface="+mn-lt"/>
                <a:ea typeface="+mn-ea"/>
                <a:cs typeface="+mn-cs"/>
              </a:rPr>
              <a:t> (С2Н4) </a:t>
            </a:r>
            <a:r>
              <a:rPr lang="ru-RU" sz="1200" b="0" i="0" kern="1200" dirty="0" err="1" smtClean="0">
                <a:solidFill>
                  <a:schemeClr val="tx1"/>
                </a:solidFill>
                <a:effectLst/>
                <a:latin typeface="+mn-lt"/>
                <a:ea typeface="+mn-ea"/>
                <a:cs typeface="+mn-cs"/>
              </a:rPr>
              <a:t>таркибида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эса</a:t>
            </a:r>
            <a:r>
              <a:rPr lang="ru-RU" sz="1200" b="0" i="0" kern="1200" dirty="0" smtClean="0">
                <a:solidFill>
                  <a:schemeClr val="tx1"/>
                </a:solidFill>
                <a:effectLst/>
                <a:latin typeface="+mn-lt"/>
                <a:ea typeface="+mn-ea"/>
                <a:cs typeface="+mn-cs"/>
              </a:rPr>
              <a:t> 85,71% углерод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14,29% водород </a:t>
            </a:r>
            <a:r>
              <a:rPr lang="ru-RU" sz="1200" b="0" i="0" u="none" strike="noStrike" kern="1200" dirty="0" smtClean="0">
                <a:solidFill>
                  <a:schemeClr val="tx1"/>
                </a:solidFill>
                <a:effectLst/>
                <a:latin typeface="+mn-lt"/>
                <a:ea typeface="+mn-ea"/>
                <a:cs typeface="+mn-cs"/>
                <a:hlinkClick r:id="rId10"/>
              </a:rPr>
              <a:t>бор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бу</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моддада</a:t>
            </a:r>
            <a:r>
              <a:rPr lang="ru-RU" sz="1200" b="0" i="0" kern="1200" dirty="0" smtClean="0">
                <a:solidFill>
                  <a:schemeClr val="tx1"/>
                </a:solidFill>
                <a:effectLst/>
                <a:latin typeface="+mn-lt"/>
                <a:ea typeface="+mn-ea"/>
                <a:cs typeface="+mn-cs"/>
              </a:rPr>
              <a:t> 1 масса </a:t>
            </a:r>
            <a:r>
              <a:rPr lang="ru-RU" sz="1200" b="0" i="0" kern="1200" dirty="0" err="1" smtClean="0">
                <a:solidFill>
                  <a:schemeClr val="tx1"/>
                </a:solidFill>
                <a:effectLst/>
                <a:latin typeface="+mn-lt"/>
                <a:ea typeface="+mn-ea"/>
                <a:cs typeface="+mn-cs"/>
              </a:rPr>
              <a:t>қисм</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водородга</a:t>
            </a:r>
            <a:r>
              <a:rPr lang="ru-RU" sz="1200" b="0" i="0" kern="1200" dirty="0" smtClean="0">
                <a:solidFill>
                  <a:schemeClr val="tx1"/>
                </a:solidFill>
                <a:effectLst/>
                <a:latin typeface="+mn-lt"/>
                <a:ea typeface="+mn-ea"/>
                <a:cs typeface="+mn-cs"/>
              </a:rPr>
              <a:t> 6 масса </a:t>
            </a:r>
            <a:r>
              <a:rPr lang="ru-RU" sz="1200" b="0" i="0" kern="1200" dirty="0" err="1" smtClean="0">
                <a:solidFill>
                  <a:schemeClr val="tx1"/>
                </a:solidFill>
                <a:effectLst/>
                <a:latin typeface="+mn-lt"/>
                <a:ea typeface="+mn-ea"/>
                <a:cs typeface="+mn-cs"/>
              </a:rPr>
              <a:t>қисм</a:t>
            </a:r>
            <a:r>
              <a:rPr lang="ru-RU" sz="1200" b="0" i="0" kern="1200" dirty="0" smtClean="0">
                <a:solidFill>
                  <a:schemeClr val="tx1"/>
                </a:solidFill>
                <a:effectLst/>
                <a:latin typeface="+mn-lt"/>
                <a:ea typeface="+mn-ea"/>
                <a:cs typeface="+mn-cs"/>
              </a:rPr>
              <a:t> углерод </a:t>
            </a:r>
            <a:r>
              <a:rPr lang="ru-RU" sz="1200" b="0" i="0" kern="1200" dirty="0" err="1" smtClean="0">
                <a:solidFill>
                  <a:schemeClr val="tx1"/>
                </a:solidFill>
                <a:effectLst/>
                <a:latin typeface="+mn-lt"/>
                <a:ea typeface="+mn-ea"/>
                <a:cs typeface="+mn-cs"/>
              </a:rPr>
              <a:t>тўғри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келади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яъни</a:t>
            </a:r>
            <a:r>
              <a:rPr lang="ru-RU" sz="1200" b="0" i="0" kern="1200" dirty="0" smtClean="0">
                <a:solidFill>
                  <a:schemeClr val="tx1"/>
                </a:solidFill>
                <a:effectLst/>
                <a:latin typeface="+mn-lt"/>
                <a:ea typeface="+mn-ea"/>
                <a:cs typeface="+mn-cs"/>
              </a:rPr>
              <a:t> 6:1. </a:t>
            </a:r>
            <a:r>
              <a:rPr lang="ru-RU" sz="1200" b="0" i="0" kern="1200" dirty="0" err="1" smtClean="0">
                <a:solidFill>
                  <a:schemeClr val="tx1"/>
                </a:solidFill>
                <a:effectLst/>
                <a:latin typeface="+mn-lt"/>
                <a:ea typeface="+mn-ea"/>
                <a:cs typeface="+mn-cs"/>
              </a:rPr>
              <a:t>Демак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бу</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бирикмалардаги</a:t>
            </a:r>
            <a:r>
              <a:rPr lang="ru-RU" sz="1200" b="0" i="0" kern="1200" dirty="0" smtClean="0">
                <a:solidFill>
                  <a:schemeClr val="tx1"/>
                </a:solidFill>
                <a:effectLst/>
                <a:latin typeface="+mn-lt"/>
                <a:ea typeface="+mn-ea"/>
                <a:cs typeface="+mn-cs"/>
              </a:rPr>
              <a:t> углерод </a:t>
            </a:r>
            <a:r>
              <a:rPr lang="ru-RU" sz="1200" b="0" i="0" kern="1200" dirty="0" err="1" smtClean="0">
                <a:solidFill>
                  <a:schemeClr val="tx1"/>
                </a:solidFill>
                <a:effectLst/>
                <a:latin typeface="+mn-lt"/>
                <a:ea typeface="+mn-ea"/>
                <a:cs typeface="+mn-cs"/>
              </a:rPr>
              <a:t>микдорининг</a:t>
            </a:r>
            <a:r>
              <a:rPr lang="ru-RU" sz="1200" b="0" i="0" kern="1200" dirty="0" smtClean="0">
                <a:solidFill>
                  <a:schemeClr val="tx1"/>
                </a:solidFill>
                <a:effectLst/>
                <a:latin typeface="+mn-lt"/>
                <a:ea typeface="+mn-ea"/>
                <a:cs typeface="+mn-cs"/>
              </a:rPr>
              <a:t> водород </a:t>
            </a:r>
            <a:r>
              <a:rPr lang="ru-RU" sz="1200" b="0" i="0" kern="1200" dirty="0" err="1" smtClean="0">
                <a:solidFill>
                  <a:schemeClr val="tx1"/>
                </a:solidFill>
                <a:effectLst/>
                <a:latin typeface="+mn-lt"/>
                <a:ea typeface="+mn-ea"/>
                <a:cs typeface="+mn-cs"/>
              </a:rPr>
              <a:t>миқдорига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нисбати</a:t>
            </a:r>
            <a:r>
              <a:rPr lang="ru-RU" sz="1200" b="0" i="0" kern="1200" dirty="0" smtClean="0">
                <a:solidFill>
                  <a:schemeClr val="tx1"/>
                </a:solidFill>
                <a:effectLst/>
                <a:latin typeface="+mn-lt"/>
                <a:ea typeface="+mn-ea"/>
                <a:cs typeface="+mn-cs"/>
              </a:rPr>
              <a:t> 3:6 </a:t>
            </a:r>
            <a:r>
              <a:rPr lang="ru-RU" sz="1200" b="0" i="0" kern="1200" dirty="0" err="1" smtClean="0">
                <a:solidFill>
                  <a:schemeClr val="tx1"/>
                </a:solidFill>
                <a:effectLst/>
                <a:latin typeface="+mn-lt"/>
                <a:ea typeface="+mn-ea"/>
                <a:cs typeface="+mn-cs"/>
              </a:rPr>
              <a:t>ёки</a:t>
            </a:r>
            <a:r>
              <a:rPr lang="ru-RU" sz="1200" b="0" i="0" kern="1200" dirty="0" smtClean="0">
                <a:solidFill>
                  <a:schemeClr val="tx1"/>
                </a:solidFill>
                <a:effectLst/>
                <a:latin typeface="+mn-lt"/>
                <a:ea typeface="+mn-ea"/>
                <a:cs typeface="+mn-cs"/>
              </a:rPr>
              <a:t> 1:2 га </a:t>
            </a:r>
            <a:r>
              <a:rPr lang="ru-RU" sz="1200" b="0" i="0" kern="1200" dirty="0" err="1" smtClean="0">
                <a:solidFill>
                  <a:schemeClr val="tx1"/>
                </a:solidFill>
                <a:effectLst/>
                <a:latin typeface="+mn-lt"/>
                <a:ea typeface="+mn-ea"/>
                <a:cs typeface="+mn-cs"/>
              </a:rPr>
              <a:t>тўғри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келади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Бу</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қонунни</a:t>
            </a:r>
            <a:r>
              <a:rPr lang="ru-RU" sz="1200" b="0" i="0" kern="1200" dirty="0" smtClean="0">
                <a:solidFill>
                  <a:schemeClr val="tx1"/>
                </a:solidFill>
                <a:effectLst/>
                <a:latin typeface="+mn-lt"/>
                <a:ea typeface="+mn-ea"/>
                <a:cs typeface="+mn-cs"/>
              </a:rPr>
              <a:t> 1803 й. да </a:t>
            </a:r>
            <a:r>
              <a:rPr lang="ru-RU" sz="1200" b="0" i="0" kern="1200" dirty="0" err="1" smtClean="0">
                <a:solidFill>
                  <a:schemeClr val="tx1"/>
                </a:solidFill>
                <a:effectLst/>
                <a:latin typeface="+mn-lt"/>
                <a:ea typeface="+mn-ea"/>
                <a:cs typeface="+mn-cs"/>
              </a:rPr>
              <a:t>инглиз</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кимёгари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физиги</a:t>
            </a:r>
            <a:r>
              <a:rPr lang="ru-RU" sz="1200" b="0" i="0" kern="1200" dirty="0" smtClean="0">
                <a:solidFill>
                  <a:schemeClr val="tx1"/>
                </a:solidFill>
                <a:effectLst/>
                <a:latin typeface="+mn-lt"/>
                <a:ea typeface="+mn-ea"/>
                <a:cs typeface="+mn-cs"/>
              </a:rPr>
              <a:t> Ж. </a:t>
            </a:r>
            <a:r>
              <a:rPr lang="ru-RU" sz="1200" b="0" i="0" u="none" strike="noStrike" kern="1200" dirty="0" smtClean="0">
                <a:solidFill>
                  <a:schemeClr val="tx1"/>
                </a:solidFill>
                <a:effectLst/>
                <a:latin typeface="+mn-lt"/>
                <a:ea typeface="+mn-ea"/>
                <a:cs typeface="+mn-cs"/>
                <a:hlinkClick r:id="rId11"/>
              </a:rPr>
              <a:t>Дальтон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аниқлаган</a:t>
            </a:r>
            <a:r>
              <a:rPr lang="ru-RU" sz="1200" b="0" i="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B253EC7D-8B91-4B28-AF15-7F4EA5703AA4}" type="slidenum">
              <a:rPr lang="ru-RU" smtClean="0"/>
              <a:pPr/>
              <a:t>11</a:t>
            </a:fld>
            <a:endParaRPr lang="ru-RU"/>
          </a:p>
        </p:txBody>
      </p:sp>
    </p:spTree>
    <p:extLst>
      <p:ext uri="{BB962C8B-B14F-4D97-AF65-F5344CB8AC3E}">
        <p14:creationId xmlns:p14="http://schemas.microsoft.com/office/powerpoint/2010/main" xmlns="" val="1119220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i="0" kern="1200" dirty="0" err="1" smtClean="0">
                <a:solidFill>
                  <a:schemeClr val="tx1"/>
                </a:solidFill>
                <a:effectLst/>
                <a:latin typeface="+mn-lt"/>
                <a:ea typeface="+mn-ea"/>
                <a:cs typeface="+mn-cs"/>
              </a:rPr>
              <a:t>Ma’lum</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miqdordagi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gazning</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hajmi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doimiy</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kattalik</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emas</a:t>
            </a:r>
            <a:r>
              <a:rPr lang="en-US" sz="1200" i="0" kern="1200" dirty="0" smtClean="0">
                <a:solidFill>
                  <a:schemeClr val="tx1"/>
                </a:solidFill>
                <a:effectLst/>
                <a:latin typeface="+mn-lt"/>
                <a:ea typeface="+mn-ea"/>
                <a:cs typeface="+mn-cs"/>
              </a:rPr>
              <a:t>, u </a:t>
            </a:r>
            <a:r>
              <a:rPr lang="en-US" sz="1200" i="0" kern="1200" dirty="0" err="1" smtClean="0">
                <a:solidFill>
                  <a:schemeClr val="tx1"/>
                </a:solidFill>
                <a:effectLst/>
                <a:latin typeface="+mn-lt"/>
                <a:ea typeface="+mn-ea"/>
                <a:cs typeface="+mn-cs"/>
              </a:rPr>
              <a:t>harorat</a:t>
            </a:r>
            <a:r>
              <a:rPr lang="en-US" sz="1200" i="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a:t>
            </a:r>
            <a:r>
              <a:rPr lang="en-US" sz="1200" i="0" kern="1200" dirty="0" smtClean="0">
                <a:solidFill>
                  <a:schemeClr val="tx1"/>
                </a:solidFill>
                <a:effectLst/>
                <a:latin typeface="+mn-lt"/>
                <a:ea typeface="+mn-ea"/>
                <a:cs typeface="+mn-cs"/>
              </a:rPr>
              <a:t>)</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hamda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bosim</a:t>
            </a:r>
            <a:r>
              <a:rPr lang="en-US" sz="1200" i="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P</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o‘zgarishi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bilan</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o‘zgarib</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turadi</a:t>
            </a:r>
            <a:r>
              <a:rPr lang="en-US" sz="1200" i="0" kern="1200" dirty="0" smtClean="0">
                <a:solidFill>
                  <a:schemeClr val="tx1"/>
                </a:solidFill>
                <a:effectLst/>
                <a:latin typeface="+mn-lt"/>
                <a:ea typeface="+mn-ea"/>
                <a:cs typeface="+mn-cs"/>
              </a:rPr>
              <a:t>.</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1811-yilda </a:t>
            </a:r>
            <a:r>
              <a:rPr lang="en-US" sz="1200" i="0" kern="1200" dirty="0" err="1" smtClean="0">
                <a:solidFill>
                  <a:schemeClr val="tx1"/>
                </a:solidFill>
                <a:effectLst/>
                <a:latin typeface="+mn-lt"/>
                <a:ea typeface="+mn-ea"/>
                <a:cs typeface="+mn-cs"/>
              </a:rPr>
              <a:t>Italiyaning</a:t>
            </a:r>
            <a:r>
              <a:rPr lang="en-US" sz="1200" i="0" kern="1200" dirty="0" smtClean="0">
                <a:solidFill>
                  <a:schemeClr val="tx1"/>
                </a:solidFill>
                <a:effectLst/>
                <a:latin typeface="+mn-lt"/>
                <a:ea typeface="+mn-ea"/>
                <a:cs typeface="+mn-cs"/>
              </a:rPr>
              <a:t> Turin </a:t>
            </a:r>
            <a:r>
              <a:rPr lang="en-US" sz="1200" i="0" kern="1200" dirty="0" err="1" smtClean="0">
                <a:solidFill>
                  <a:schemeClr val="tx1"/>
                </a:solidFill>
                <a:effectLst/>
                <a:latin typeface="+mn-lt"/>
                <a:ea typeface="+mn-ea"/>
                <a:cs typeface="+mn-cs"/>
              </a:rPr>
              <a:t>universiteti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professori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A.Avogadro</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gazlar</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bilan</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bog‘liq</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hodisalarni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o‘rganish</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jarayonida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quyidagi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xulosaga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keldi</a:t>
            </a:r>
            <a:r>
              <a:rPr lang="en-US" sz="1200" i="0" kern="1200" dirty="0" smtClean="0">
                <a:solidFill>
                  <a:schemeClr val="tx1"/>
                </a:solidFill>
                <a:effectLst/>
                <a:latin typeface="+mn-lt"/>
                <a:ea typeface="+mn-ea"/>
                <a:cs typeface="+mn-cs"/>
              </a:rPr>
              <a:t>:</a:t>
            </a:r>
            <a:br>
              <a:rPr lang="en-US" sz="1200"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Bir</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xil</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sharoitda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o‘zaro</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teng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hajmdagi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turli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xildagi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gazlarda</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molekulalar</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soni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teng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bo‘ladi</a:t>
            </a:r>
            <a:r>
              <a:rPr lang="en-US" sz="1200" b="1" i="0" kern="1200" dirty="0" smtClean="0">
                <a:solidFill>
                  <a:schemeClr val="tx1"/>
                </a:solidFill>
                <a:effectLst/>
                <a:latin typeface="+mn-lt"/>
                <a:ea typeface="+mn-ea"/>
                <a:cs typeface="+mn-cs"/>
              </a:rPr>
              <a:t>.</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Keyinchalik</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o‘tkazilgan</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tajribalar</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bu</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xulosani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tasdiqladi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va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bu</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qonun</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Avogadro </a:t>
            </a:r>
            <a:r>
              <a:rPr lang="en-US" sz="1200" i="1" kern="1200" dirty="0" err="1" smtClean="0">
                <a:solidFill>
                  <a:schemeClr val="tx1"/>
                </a:solidFill>
                <a:effectLst/>
                <a:latin typeface="+mn-lt"/>
                <a:ea typeface="+mn-ea"/>
                <a:cs typeface="+mn-cs"/>
              </a:rPr>
              <a:t>qonuni</a:t>
            </a:r>
            <a:r>
              <a:rPr lang="en-US" sz="1200" i="1"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deb </a:t>
            </a:r>
            <a:r>
              <a:rPr lang="en-US" sz="1200" i="0" kern="1200" dirty="0" err="1" smtClean="0">
                <a:solidFill>
                  <a:schemeClr val="tx1"/>
                </a:solidFill>
                <a:effectLst/>
                <a:latin typeface="+mn-lt"/>
                <a:ea typeface="+mn-ea"/>
                <a:cs typeface="+mn-cs"/>
              </a:rPr>
              <a:t>atala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boshlandi</a:t>
            </a:r>
            <a:r>
              <a:rPr lang="en-US" sz="1200" i="0" kern="1200" dirty="0" smtClean="0">
                <a:solidFill>
                  <a:schemeClr val="tx1"/>
                </a:solidFill>
                <a:effectLst/>
                <a:latin typeface="+mn-lt"/>
                <a:ea typeface="+mn-ea"/>
                <a:cs typeface="+mn-cs"/>
              </a:rPr>
              <a:t>.</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Avogadro </a:t>
            </a:r>
            <a:r>
              <a:rPr lang="en-US" sz="1200" i="0" kern="1200" dirty="0" err="1" smtClean="0">
                <a:solidFill>
                  <a:schemeClr val="tx1"/>
                </a:solidFill>
                <a:effectLst/>
                <a:latin typeface="+mn-lt"/>
                <a:ea typeface="+mn-ea"/>
                <a:cs typeface="+mn-cs"/>
              </a:rPr>
              <a:t>oddiy</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moddalarning</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gaz</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holidagi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molekulalari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ikkita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atomdan</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tashkil</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topganligini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aniqladi</a:t>
            </a:r>
            <a:r>
              <a:rPr lang="en-US" sz="1200" i="0" kern="1200" dirty="0" smtClean="0">
                <a:solidFill>
                  <a:schemeClr val="tx1"/>
                </a:solidFill>
                <a:effectLst/>
                <a:latin typeface="+mn-lt"/>
                <a:ea typeface="+mn-ea"/>
                <a:cs typeface="+mn-cs"/>
              </a:rPr>
              <a:t> (H2, O2, N2, F2, Cl2).</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Avogadro </a:t>
            </a:r>
            <a:r>
              <a:rPr lang="en-US" sz="1200" i="0" kern="1200" dirty="0" err="1" smtClean="0">
                <a:solidFill>
                  <a:schemeClr val="tx1"/>
                </a:solidFill>
                <a:effectLst/>
                <a:latin typeface="+mn-lt"/>
                <a:ea typeface="+mn-ea"/>
                <a:cs typeface="+mn-cs"/>
              </a:rPr>
              <a:t>qonuni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gazlar</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uchun</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xos</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bo‘lib</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qattiq</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va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suyuq</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moddalar</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bu</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qonunga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bo‘ysunmaydi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Chunki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kichik</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bosimlarda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gazlarda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molekulalar</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orasidagi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masofa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ularning</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o‘z</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o‘lchamidan</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minglab</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marotaba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katta</a:t>
            </a:r>
            <a:r>
              <a:rPr lang="en-US" sz="1200" i="0" kern="1200" dirty="0" smtClean="0">
                <a:solidFill>
                  <a:schemeClr val="tx1"/>
                </a:solidFill>
                <a:effectLst/>
                <a:latin typeface="+mn-lt"/>
                <a:ea typeface="+mn-ea"/>
                <a:cs typeface="+mn-cs"/>
              </a:rPr>
              <a:t>.</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Gazning</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hajmi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molekulalar</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soni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va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molekulalararo</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masofaga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bog‘liqdir</a:t>
            </a:r>
            <a:r>
              <a:rPr lang="en-US" sz="1200" i="0" kern="1200" dirty="0" smtClean="0">
                <a:solidFill>
                  <a:schemeClr val="tx1"/>
                </a:solidFill>
                <a:effectLst/>
                <a:latin typeface="+mn-lt"/>
                <a:ea typeface="+mn-ea"/>
                <a:cs typeface="+mn-cs"/>
              </a:rPr>
              <a:t>.</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Mole </a:t>
            </a:r>
            <a:r>
              <a:rPr lang="en-US" sz="1200" i="0" kern="1200" dirty="0" err="1" smtClean="0">
                <a:solidFill>
                  <a:schemeClr val="tx1"/>
                </a:solidFill>
                <a:effectLst/>
                <a:latin typeface="+mn-lt"/>
                <a:ea typeface="+mn-ea"/>
                <a:cs typeface="+mn-cs"/>
              </a:rPr>
              <a:t>kulalarning</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o‘lchamlari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esa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ahamiyatga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ega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emas</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Bir</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xil</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bosim</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va</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bir</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xil</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haroratda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turli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gazlardagi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molekulalar</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orasidagi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masofa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deyarli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bir</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xil</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Shunday</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qilib</a:t>
            </a:r>
            <a:r>
              <a:rPr lang="en-US" sz="1200" i="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bir</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xil</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sharoitda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turli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gazlarning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bir</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xil</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miqdordagi</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1" kern="1200" dirty="0" err="1" smtClean="0">
                <a:solidFill>
                  <a:schemeClr val="tx1"/>
                </a:solidFill>
                <a:effectLst/>
                <a:latin typeface="+mn-lt"/>
                <a:ea typeface="+mn-ea"/>
                <a:cs typeface="+mn-cs"/>
              </a:rPr>
              <a:t>molekulalari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bir</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xil</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hajmni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egal</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laydi</a:t>
            </a:r>
            <a:r>
              <a:rPr lang="en-US" sz="1200" i="1" kern="1200" dirty="0" smtClean="0">
                <a:solidFill>
                  <a:schemeClr val="tx1"/>
                </a:solidFill>
                <a:effectLst/>
                <a:latin typeface="+mn-lt"/>
                <a:ea typeface="+mn-ea"/>
                <a:cs typeface="+mn-cs"/>
              </a:rPr>
              <a:t>.</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Suyuq</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va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qattiq</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moddalarning</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hajmi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molekulalararo</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masofa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kichikligi</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uchun</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nafaqat</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molekulalar</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soni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balki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ularning</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o‘lchamiga</a:t>
            </a:r>
            <a:r>
              <a:rPr lang="en-US" sz="1200" i="0" kern="1200" dirty="0" smtClean="0">
                <a:solidFill>
                  <a:schemeClr val="tx1"/>
                </a:solidFill>
                <a:effectLst/>
                <a:latin typeface="+mn-lt"/>
                <a:ea typeface="+mn-ea"/>
                <a:cs typeface="+mn-cs"/>
              </a:rPr>
              <a:t> ham </a:t>
            </a:r>
            <a:r>
              <a:rPr lang="en-US" sz="1200" i="0" kern="1200" dirty="0" err="1" smtClean="0">
                <a:solidFill>
                  <a:schemeClr val="tx1"/>
                </a:solidFill>
                <a:effectLst/>
                <a:latin typeface="+mn-lt"/>
                <a:ea typeface="+mn-ea"/>
                <a:cs typeface="+mn-cs"/>
              </a:rPr>
              <a:t>bog‘liqdir</a:t>
            </a:r>
            <a:r>
              <a:rPr lang="en-US" sz="1200" i="0" kern="1200" dirty="0" smtClean="0">
                <a:solidFill>
                  <a:schemeClr val="tx1"/>
                </a:solidFill>
                <a:effectLst/>
                <a:latin typeface="+mn-lt"/>
                <a:ea typeface="+mn-ea"/>
                <a:cs typeface="+mn-cs"/>
              </a:rPr>
              <a:t>.</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O‘ta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quyi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harorat</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yoki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yuqori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bosimda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gazlar</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suyuqlik</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holatiga</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o‘xshab</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molekulalararo</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masofa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ularning</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molekulalari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o‘lchamlariga</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yaqinlashib</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qolganligi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uchun</a:t>
            </a:r>
            <a:r>
              <a:rPr lang="en-US" sz="1200" i="0" kern="1200" dirty="0" smtClean="0">
                <a:solidFill>
                  <a:schemeClr val="tx1"/>
                </a:solidFill>
                <a:effectLst/>
                <a:latin typeface="+mn-lt"/>
                <a:ea typeface="+mn-ea"/>
                <a:cs typeface="+mn-cs"/>
              </a:rPr>
              <a:t> Avogadro </a:t>
            </a:r>
            <a:r>
              <a:rPr lang="en-US" sz="1200" i="0" kern="1200" dirty="0" err="1" smtClean="0">
                <a:solidFill>
                  <a:schemeClr val="tx1"/>
                </a:solidFill>
                <a:effectLst/>
                <a:latin typeface="+mn-lt"/>
                <a:ea typeface="+mn-ea"/>
                <a:cs typeface="+mn-cs"/>
              </a:rPr>
              <a:t>qonuni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kuchga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ega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bo‘lmaydi</a:t>
            </a:r>
            <a:r>
              <a:rPr lang="en-US" sz="1200" i="0" kern="1200" dirty="0" smtClean="0">
                <a:solidFill>
                  <a:schemeClr val="tx1"/>
                </a:solidFill>
                <a:effectLst/>
                <a:latin typeface="+mn-lt"/>
                <a:ea typeface="+mn-ea"/>
                <a:cs typeface="+mn-cs"/>
              </a:rPr>
              <a:t>.</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Oldingi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darslardan</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ma’lumki</a:t>
            </a:r>
            <a:r>
              <a:rPr lang="en-US" sz="1200" i="0" kern="1200" dirty="0" smtClean="0">
                <a:solidFill>
                  <a:schemeClr val="tx1"/>
                </a:solidFill>
                <a:effectLst/>
                <a:latin typeface="+mn-lt"/>
                <a:ea typeface="+mn-ea"/>
                <a:cs typeface="+mn-cs"/>
              </a:rPr>
              <a:t> (10-§ </a:t>
            </a:r>
            <a:r>
              <a:rPr lang="en-US" sz="1200" i="0" kern="1200" dirty="0" err="1" smtClean="0">
                <a:solidFill>
                  <a:schemeClr val="tx1"/>
                </a:solidFill>
                <a:effectLst/>
                <a:latin typeface="+mn-lt"/>
                <a:ea typeface="+mn-ea"/>
                <a:cs typeface="+mn-cs"/>
              </a:rPr>
              <a:t>ga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qarang</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har</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qanday</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moddaning</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bir</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moli</a:t>
            </a:r>
            <a:r>
              <a:rPr lang="en-US" sz="1200" i="0" kern="1200" dirty="0" smtClean="0">
                <a:solidFill>
                  <a:schemeClr val="tx1"/>
                </a:solidFill>
                <a:effectLst/>
                <a:latin typeface="+mn-lt"/>
                <a:ea typeface="+mn-ea"/>
                <a:cs typeface="+mn-cs"/>
              </a:rPr>
              <a:t> 6,02·1023 ta </a:t>
            </a:r>
            <a:r>
              <a:rPr lang="en-US" sz="1200" i="0" kern="1200" dirty="0" err="1" smtClean="0">
                <a:solidFill>
                  <a:schemeClr val="tx1"/>
                </a:solidFill>
                <a:effectLst/>
                <a:latin typeface="+mn-lt"/>
                <a:ea typeface="+mn-ea"/>
                <a:cs typeface="+mn-cs"/>
              </a:rPr>
              <a:t>zarra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molekula</a:t>
            </a:r>
            <a:r>
              <a:rPr lang="en-US" sz="1200" i="0" kern="1200" dirty="0" smtClean="0">
                <a:solidFill>
                  <a:schemeClr val="tx1"/>
                </a:solidFill>
                <a:effectLst/>
                <a:latin typeface="+mn-lt"/>
                <a:ea typeface="+mn-ea"/>
                <a:cs typeface="+mn-cs"/>
              </a:rPr>
              <a:t>, atom, ion) </a:t>
            </a:r>
            <a:r>
              <a:rPr lang="en-US" sz="1200" i="0" kern="1200" dirty="0" err="1" smtClean="0">
                <a:solidFill>
                  <a:schemeClr val="tx1"/>
                </a:solidFill>
                <a:effectLst/>
                <a:latin typeface="+mn-lt"/>
                <a:ea typeface="+mn-ea"/>
                <a:cs typeface="+mn-cs"/>
              </a:rPr>
              <a:t>tutadi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Demak</a:t>
            </a:r>
            <a:r>
              <a:rPr lang="en-US" sz="1200" i="0" kern="1200" dirty="0" smtClean="0">
                <a:solidFill>
                  <a:schemeClr val="tx1"/>
                </a:solidFill>
                <a:effectLst/>
                <a:latin typeface="+mn-lt"/>
                <a:ea typeface="+mn-ea"/>
                <a:cs typeface="+mn-cs"/>
              </a:rPr>
              <a:t>, Avogadro</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qonuniga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ko‘ra</a:t>
            </a:r>
            <a:r>
              <a:rPr lang="en-US" sz="1200" i="0" kern="1200" dirty="0" smtClean="0">
                <a:solidFill>
                  <a:schemeClr val="tx1"/>
                </a:solidFill>
                <a:effectLst/>
                <a:latin typeface="+mn-lt"/>
                <a:ea typeface="+mn-ea"/>
                <a:cs typeface="+mn-cs"/>
              </a:rPr>
              <a:t> 6,02·1023 ta </a:t>
            </a:r>
            <a:r>
              <a:rPr lang="en-US" sz="1200" i="0" kern="1200" dirty="0" err="1" smtClean="0">
                <a:solidFill>
                  <a:schemeClr val="tx1"/>
                </a:solidFill>
                <a:effectLst/>
                <a:latin typeface="+mn-lt"/>
                <a:ea typeface="+mn-ea"/>
                <a:cs typeface="+mn-cs"/>
              </a:rPr>
              <a:t>zarra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tutgan</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har</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qanday</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gaz</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bir</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xil</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sharoitda</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bir</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xil</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hajmni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egallaydi</a:t>
            </a:r>
            <a:r>
              <a:rPr lang="en-US" sz="1200" i="0" kern="1200" dirty="0" smtClean="0">
                <a:solidFill>
                  <a:schemeClr val="tx1"/>
                </a:solidFill>
                <a:effectLst/>
                <a:latin typeface="+mn-lt"/>
                <a:ea typeface="+mn-ea"/>
                <a:cs typeface="+mn-cs"/>
              </a:rPr>
              <a:t>.</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Normal </a:t>
            </a:r>
            <a:r>
              <a:rPr lang="en-US" sz="1200" i="0" kern="1200" dirty="0" err="1" smtClean="0">
                <a:solidFill>
                  <a:schemeClr val="tx1"/>
                </a:solidFill>
                <a:effectLst/>
                <a:latin typeface="+mn-lt"/>
                <a:ea typeface="+mn-ea"/>
                <a:cs typeface="+mn-cs"/>
              </a:rPr>
              <a:t>sharoitda</a:t>
            </a:r>
            <a:r>
              <a:rPr lang="en-US" sz="1200" i="0" kern="1200" dirty="0" smtClean="0">
                <a:solidFill>
                  <a:schemeClr val="tx1"/>
                </a:solidFill>
                <a:effectLst/>
                <a:latin typeface="+mn-lt"/>
                <a:ea typeface="+mn-ea"/>
                <a:cs typeface="+mn-cs"/>
              </a:rPr>
              <a:t> (0°C </a:t>
            </a:r>
            <a:r>
              <a:rPr lang="en-US" sz="1200" i="0" kern="1200" dirty="0" err="1" smtClean="0">
                <a:solidFill>
                  <a:schemeClr val="tx1"/>
                </a:solidFill>
                <a:effectLst/>
                <a:latin typeface="+mn-lt"/>
                <a:ea typeface="+mn-ea"/>
                <a:cs typeface="+mn-cs"/>
              </a:rPr>
              <a:t>harorat</a:t>
            </a:r>
            <a:r>
              <a:rPr lang="en-US" sz="1200" i="0" kern="1200" dirty="0" smtClean="0">
                <a:solidFill>
                  <a:schemeClr val="tx1"/>
                </a:solidFill>
                <a:effectLst/>
                <a:latin typeface="+mn-lt"/>
                <a:ea typeface="+mn-ea"/>
                <a:cs typeface="+mn-cs"/>
              </a:rPr>
              <a:t>, 101,325 </a:t>
            </a:r>
            <a:r>
              <a:rPr lang="en-US" sz="1200" i="1" kern="1200" dirty="0" err="1" smtClean="0">
                <a:solidFill>
                  <a:schemeClr val="tx1"/>
                </a:solidFill>
                <a:effectLst/>
                <a:latin typeface="+mn-lt"/>
                <a:ea typeface="+mn-ea"/>
                <a:cs typeface="+mn-cs"/>
              </a:rPr>
              <a:t>kPa</a:t>
            </a:r>
            <a:r>
              <a:rPr lang="en-US" sz="1200" i="1"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bosim</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ba’zi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gazlarning</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6,02·1023 ta </a:t>
            </a:r>
            <a:r>
              <a:rPr lang="en-US" sz="1200" i="0" kern="1200" dirty="0" err="1" smtClean="0">
                <a:solidFill>
                  <a:schemeClr val="tx1"/>
                </a:solidFill>
                <a:effectLst/>
                <a:latin typeface="+mn-lt"/>
                <a:ea typeface="+mn-ea"/>
                <a:cs typeface="+mn-cs"/>
              </a:rPr>
              <a:t>zarrasi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egallaydigan</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hajmni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hisoblab</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ko‘raylik</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Buning</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uchun</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gazning</a:t>
            </a:r>
            <a:r>
              <a:rPr lang="en-US" sz="1200" i="0" kern="1200" dirty="0" smtClean="0">
                <a:solidFill>
                  <a:schemeClr val="tx1"/>
                </a:solidFill>
                <a:effectLst/>
                <a:latin typeface="+mn-lt"/>
                <a:ea typeface="+mn-ea"/>
                <a:cs typeface="+mn-cs"/>
              </a:rPr>
              <a:t> molar </a:t>
            </a:r>
            <a:r>
              <a:rPr lang="en-US" sz="1200" i="0" kern="1200" dirty="0" err="1" smtClean="0">
                <a:solidFill>
                  <a:schemeClr val="tx1"/>
                </a:solidFill>
                <a:effectLst/>
                <a:latin typeface="+mn-lt"/>
                <a:ea typeface="+mn-ea"/>
                <a:cs typeface="+mn-cs"/>
              </a:rPr>
              <a:t>massasi</a:t>
            </a:r>
            <a:r>
              <a:rPr lang="en-US" sz="1200" i="0" kern="1200" dirty="0" smtClean="0">
                <a:solidFill>
                  <a:schemeClr val="tx1"/>
                </a:solidFill>
                <a:effectLst/>
                <a:latin typeface="+mn-lt"/>
                <a:ea typeface="+mn-ea"/>
                <a:cs typeface="+mn-cs"/>
              </a:rPr>
              <a:t> – M </a:t>
            </a:r>
            <a:r>
              <a:rPr lang="en-US" sz="1200" i="0" kern="1200" dirty="0" err="1" smtClean="0">
                <a:solidFill>
                  <a:schemeClr val="tx1"/>
                </a:solidFill>
                <a:effectLst/>
                <a:latin typeface="+mn-lt"/>
                <a:ea typeface="+mn-ea"/>
                <a:cs typeface="+mn-cs"/>
              </a:rPr>
              <a:t>ni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uning</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zichligi</a:t>
            </a:r>
            <a:r>
              <a:rPr lang="en-US" sz="1200" i="0" kern="1200" dirty="0" smtClean="0">
                <a:solidFill>
                  <a:schemeClr val="tx1"/>
                </a:solidFill>
                <a:effectLst/>
                <a:latin typeface="+mn-lt"/>
                <a:ea typeface="+mn-ea"/>
                <a:cs typeface="+mn-cs"/>
              </a:rPr>
              <a:t> (normal </a:t>
            </a:r>
            <a:r>
              <a:rPr lang="en-US" sz="1200" i="0" kern="1200" dirty="0" err="1" smtClean="0">
                <a:solidFill>
                  <a:schemeClr val="tx1"/>
                </a:solidFill>
                <a:effectLst/>
                <a:latin typeface="+mn-lt"/>
                <a:ea typeface="+mn-ea"/>
                <a:cs typeface="+mn-cs"/>
              </a:rPr>
              <a:t>sharoitda</a:t>
            </a:r>
            <a:r>
              <a:rPr lang="en-US" sz="1200" i="0" kern="1200" dirty="0" smtClean="0">
                <a:solidFill>
                  <a:schemeClr val="tx1"/>
                </a:solidFill>
                <a:effectLst/>
                <a:latin typeface="+mn-lt"/>
                <a:ea typeface="+mn-ea"/>
                <a:cs typeface="+mn-cs"/>
              </a:rPr>
              <a:t> 1 m3 </a:t>
            </a:r>
            <a:r>
              <a:rPr lang="en-US" sz="1200" i="0" kern="1200" dirty="0" err="1" smtClean="0">
                <a:solidFill>
                  <a:schemeClr val="tx1"/>
                </a:solidFill>
                <a:effectLst/>
                <a:latin typeface="+mn-lt"/>
                <a:ea typeface="+mn-ea"/>
                <a:cs typeface="+mn-cs"/>
              </a:rPr>
              <a:t>gazning</a:t>
            </a:r>
            <a:r>
              <a:rPr lang="en-US" sz="1200" i="0" kern="1200" dirty="0" smtClean="0">
                <a:solidFill>
                  <a:schemeClr val="tx1"/>
                </a:solidFill>
                <a:effectLst/>
                <a:latin typeface="+mn-lt"/>
                <a:ea typeface="+mn-ea"/>
                <a:cs typeface="+mn-cs"/>
              </a:rPr>
              <a:t> kg </a:t>
            </a:r>
            <a:r>
              <a:rPr lang="en-US" sz="1200" i="0" kern="1200" dirty="0" err="1" smtClean="0">
                <a:solidFill>
                  <a:schemeClr val="tx1"/>
                </a:solidFill>
                <a:effectLst/>
                <a:latin typeface="+mn-lt"/>
                <a:ea typeface="+mn-ea"/>
                <a:cs typeface="+mn-cs"/>
              </a:rPr>
              <a:t>lardagi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massasi</a:t>
            </a:r>
            <a:r>
              <a:rPr lang="en-US" sz="1200" i="0" kern="1200" dirty="0" smtClean="0">
                <a:solidFill>
                  <a:schemeClr val="tx1"/>
                </a:solidFill>
                <a:effectLst/>
                <a:latin typeface="+mn-lt"/>
                <a:ea typeface="+mn-ea"/>
                <a:cs typeface="+mn-cs"/>
              </a:rPr>
              <a:t>) – r </a:t>
            </a:r>
            <a:r>
              <a:rPr lang="en-US" sz="1200" i="0" kern="1200" dirty="0" err="1" smtClean="0">
                <a:solidFill>
                  <a:schemeClr val="tx1"/>
                </a:solidFill>
                <a:effectLst/>
                <a:latin typeface="+mn-lt"/>
                <a:ea typeface="+mn-ea"/>
                <a:cs typeface="+mn-cs"/>
              </a:rPr>
              <a:t>ga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bo‘linadi</a:t>
            </a:r>
            <a:r>
              <a:rPr lang="en-US" sz="1200" i="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Vm</a:t>
            </a:r>
            <a:r>
              <a:rPr lang="en-US" sz="1200" i="1"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a:t>
            </a:r>
            <a:r>
              <a:rPr lang="en-US" sz="1200" i="0" kern="1200" dirty="0" smtClean="0">
                <a:solidFill>
                  <a:schemeClr val="tx1"/>
                </a:solidFill>
                <a:effectLst/>
                <a:latin typeface="+mn-lt"/>
                <a:ea typeface="+mn-ea"/>
                <a:cs typeface="+mn-cs"/>
              </a:rPr>
              <a:t>/r.</a:t>
            </a:r>
            <a:br>
              <a:rPr lang="en-US" sz="1200" i="0" kern="1200" dirty="0" smtClean="0">
                <a:solidFill>
                  <a:schemeClr val="tx1"/>
                </a:solidFill>
                <a:effectLst/>
                <a:latin typeface="+mn-lt"/>
                <a:ea typeface="+mn-ea"/>
                <a:cs typeface="+mn-cs"/>
              </a:rPr>
            </a:br>
            <a:r>
              <a:rPr lang="en-US" sz="1200" b="1" i="1" kern="1200" dirty="0" smtClean="0">
                <a:solidFill>
                  <a:schemeClr val="tx1"/>
                </a:solidFill>
                <a:effectLst/>
                <a:latin typeface="+mn-lt"/>
                <a:ea typeface="+mn-ea"/>
                <a:cs typeface="+mn-cs"/>
              </a:rPr>
              <a:t>5-jadval</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Ba’zi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gazlarning</a:t>
            </a:r>
            <a:r>
              <a:rPr lang="en-US" sz="1200" b="1" i="0" kern="1200" dirty="0" smtClean="0">
                <a:solidFill>
                  <a:schemeClr val="tx1"/>
                </a:solidFill>
                <a:effectLst/>
                <a:latin typeface="+mn-lt"/>
                <a:ea typeface="+mn-ea"/>
                <a:cs typeface="+mn-cs"/>
              </a:rPr>
              <a:t> molar </a:t>
            </a:r>
            <a:r>
              <a:rPr lang="en-US" sz="1200" b="1" i="0" kern="1200" dirty="0" err="1" smtClean="0">
                <a:solidFill>
                  <a:schemeClr val="tx1"/>
                </a:solidFill>
                <a:effectLst/>
                <a:latin typeface="+mn-lt"/>
                <a:ea typeface="+mn-ea"/>
                <a:cs typeface="+mn-cs"/>
              </a:rPr>
              <a:t>massasi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va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zichligi</a:t>
            </a:r>
            <a:r>
              <a:rPr lang="en-US" sz="1200" b="1" i="0" kern="1200" dirty="0" smtClean="0">
                <a:solidFill>
                  <a:schemeClr val="tx1"/>
                </a:solidFill>
                <a:effectLst/>
                <a:latin typeface="+mn-lt"/>
                <a:ea typeface="+mn-ea"/>
                <a:cs typeface="+mn-cs"/>
              </a:rPr>
              <a:t>, molar </a:t>
            </a:r>
            <a:r>
              <a:rPr lang="en-US" sz="1200" b="1" i="0" kern="1200" dirty="0" err="1" smtClean="0">
                <a:solidFill>
                  <a:schemeClr val="tx1"/>
                </a:solidFill>
                <a:effectLst/>
                <a:latin typeface="+mn-lt"/>
                <a:ea typeface="+mn-ea"/>
                <a:cs typeface="+mn-cs"/>
              </a:rPr>
              <a:t>hajmi</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Demak</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har</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qanday</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gazning</a:t>
            </a:r>
            <a:r>
              <a:rPr lang="en-US" sz="1200" b="1" i="0" kern="1200" dirty="0" smtClean="0">
                <a:solidFill>
                  <a:schemeClr val="tx1"/>
                </a:solidFill>
                <a:effectLst/>
                <a:latin typeface="+mn-lt"/>
                <a:ea typeface="+mn-ea"/>
                <a:cs typeface="+mn-cs"/>
              </a:rPr>
              <a:t> 6,02·1023 ta </a:t>
            </a:r>
            <a:r>
              <a:rPr lang="en-US" sz="1200" b="1" i="0" kern="1200" dirty="0" err="1" smtClean="0">
                <a:solidFill>
                  <a:schemeClr val="tx1"/>
                </a:solidFill>
                <a:effectLst/>
                <a:latin typeface="+mn-lt"/>
                <a:ea typeface="+mn-ea"/>
                <a:cs typeface="+mn-cs"/>
              </a:rPr>
              <a:t>zarrasi</a:t>
            </a:r>
            <a:r>
              <a:rPr lang="en-US" sz="1200" b="1" i="0" kern="1200" dirty="0" smtClean="0">
                <a:solidFill>
                  <a:schemeClr val="tx1"/>
                </a:solidFill>
                <a:effectLst/>
                <a:latin typeface="+mn-lt"/>
                <a:ea typeface="+mn-ea"/>
                <a:cs typeface="+mn-cs"/>
              </a:rPr>
              <a:t> (1 </a:t>
            </a:r>
            <a:r>
              <a:rPr lang="en-US" sz="1200" b="1" i="1" kern="1200" dirty="0" err="1" smtClean="0">
                <a:solidFill>
                  <a:schemeClr val="tx1"/>
                </a:solidFill>
                <a:effectLst/>
                <a:latin typeface="+mn-lt"/>
                <a:ea typeface="+mn-ea"/>
                <a:cs typeface="+mn-cs"/>
              </a:rPr>
              <a:t>moli</a:t>
            </a:r>
            <a:r>
              <a:rPr lang="en-US" sz="1200" b="1" i="0" kern="1200" dirty="0" smtClean="0">
                <a:solidFill>
                  <a:schemeClr val="tx1"/>
                </a:solidFill>
                <a:effectLst/>
                <a:latin typeface="+mn-lt"/>
                <a:ea typeface="+mn-ea"/>
                <a:cs typeface="+mn-cs"/>
              </a:rPr>
              <a:t>) normal</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sharoitda</a:t>
            </a:r>
            <a:r>
              <a:rPr lang="en-US" sz="1200" b="1" i="0" kern="1200" dirty="0" smtClean="0">
                <a:solidFill>
                  <a:schemeClr val="tx1"/>
                </a:solidFill>
                <a:effectLst/>
                <a:latin typeface="+mn-lt"/>
                <a:ea typeface="+mn-ea"/>
                <a:cs typeface="+mn-cs"/>
              </a:rPr>
              <a:t> 0,0224 m3 </a:t>
            </a:r>
            <a:r>
              <a:rPr lang="en-US" sz="1200" b="1" i="0" kern="1200" dirty="0" err="1" smtClean="0">
                <a:solidFill>
                  <a:schemeClr val="tx1"/>
                </a:solidFill>
                <a:effectLst/>
                <a:latin typeface="+mn-lt"/>
                <a:ea typeface="+mn-ea"/>
                <a:cs typeface="+mn-cs"/>
              </a:rPr>
              <a:t>yoki</a:t>
            </a:r>
            <a:r>
              <a:rPr lang="en-US" sz="1200" b="1" i="0" kern="1200" dirty="0" smtClean="0">
                <a:solidFill>
                  <a:schemeClr val="tx1"/>
                </a:solidFill>
                <a:effectLst/>
                <a:latin typeface="+mn-lt"/>
                <a:ea typeface="+mn-ea"/>
                <a:cs typeface="+mn-cs"/>
              </a:rPr>
              <a:t> 22,4 </a:t>
            </a:r>
            <a:r>
              <a:rPr lang="en-US" sz="1200" b="1" i="1" kern="1200" dirty="0" smtClean="0">
                <a:solidFill>
                  <a:schemeClr val="tx1"/>
                </a:solidFill>
                <a:effectLst/>
                <a:latin typeface="+mn-lt"/>
                <a:ea typeface="+mn-ea"/>
                <a:cs typeface="+mn-cs"/>
              </a:rPr>
              <a:t>l </a:t>
            </a:r>
            <a:r>
              <a:rPr lang="en-US" sz="1200" b="1" i="0" kern="1200" dirty="0" err="1" smtClean="0">
                <a:solidFill>
                  <a:schemeClr val="tx1"/>
                </a:solidFill>
                <a:effectLst/>
                <a:latin typeface="+mn-lt"/>
                <a:ea typeface="+mn-ea"/>
                <a:cs typeface="+mn-cs"/>
              </a:rPr>
              <a:t>hajmni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egallaydi</a:t>
            </a:r>
            <a:r>
              <a:rPr lang="en-US" sz="1200" b="1" i="0" kern="1200" dirty="0" smtClean="0">
                <a:solidFill>
                  <a:schemeClr val="tx1"/>
                </a:solidFill>
                <a:effectLst/>
                <a:latin typeface="+mn-lt"/>
                <a:ea typeface="+mn-ea"/>
                <a:cs typeface="+mn-cs"/>
              </a:rPr>
              <a:t>.</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Modda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hajmining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modda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miqdoriga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nisbati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shu</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moddaning</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molar </a:t>
            </a:r>
            <a:r>
              <a:rPr lang="en-US" sz="1200" b="1" i="0" kern="1200" dirty="0" err="1" smtClean="0">
                <a:solidFill>
                  <a:schemeClr val="tx1"/>
                </a:solidFill>
                <a:effectLst/>
                <a:latin typeface="+mn-lt"/>
                <a:ea typeface="+mn-ea"/>
                <a:cs typeface="+mn-cs"/>
              </a:rPr>
              <a:t>hajmi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V</a:t>
            </a:r>
            <a:r>
              <a:rPr lang="en-US" sz="1200" b="1" i="1" kern="1200" dirty="0" err="1" smtClean="0">
                <a:solidFill>
                  <a:schemeClr val="tx1"/>
                </a:solidFill>
                <a:effectLst/>
                <a:latin typeface="+mn-lt"/>
                <a:ea typeface="+mn-ea"/>
                <a:cs typeface="+mn-cs"/>
              </a:rPr>
              <a:t>m</a:t>
            </a:r>
            <a:r>
              <a:rPr lang="en-US" sz="1200" b="1" i="1"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deb </a:t>
            </a:r>
            <a:r>
              <a:rPr lang="en-US" sz="1200" b="1" i="0" kern="1200" dirty="0" err="1" smtClean="0">
                <a:solidFill>
                  <a:schemeClr val="tx1"/>
                </a:solidFill>
                <a:effectLst/>
                <a:latin typeface="+mn-lt"/>
                <a:ea typeface="+mn-ea"/>
                <a:cs typeface="+mn-cs"/>
              </a:rPr>
              <a:t>ataladi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va</a:t>
            </a:r>
            <a:r>
              <a:rPr lang="en-US" sz="1200" b="1" i="0" kern="1200" dirty="0" smtClean="0">
                <a:solidFill>
                  <a:schemeClr val="tx1"/>
                </a:solidFill>
                <a:effectLst/>
                <a:latin typeface="+mn-lt"/>
                <a:ea typeface="+mn-ea"/>
                <a:cs typeface="+mn-cs"/>
              </a:rPr>
              <a:t> u: </a:t>
            </a:r>
            <a:r>
              <a:rPr lang="en-US" sz="1200" b="1" i="1" kern="1200" dirty="0" err="1" smtClean="0">
                <a:solidFill>
                  <a:schemeClr val="tx1"/>
                </a:solidFill>
                <a:effectLst/>
                <a:latin typeface="+mn-lt"/>
                <a:ea typeface="+mn-ea"/>
                <a:cs typeface="+mn-cs"/>
              </a:rPr>
              <a:t>Vm</a:t>
            </a:r>
            <a:r>
              <a:rPr lang="en-US" sz="1200" b="1" i="1" kern="1200" dirty="0" smtClean="0">
                <a:solidFill>
                  <a:schemeClr val="tx1"/>
                </a:solidFill>
                <a:effectLst/>
                <a:latin typeface="+mn-lt"/>
                <a:ea typeface="+mn-ea"/>
                <a:cs typeface="+mn-cs"/>
              </a:rPr>
              <a:t> = V</a:t>
            </a:r>
            <a:r>
              <a:rPr lang="en-US" sz="1200" b="1" i="0" kern="1200" dirty="0" smtClean="0">
                <a:solidFill>
                  <a:schemeClr val="tx1"/>
                </a:solidFill>
                <a:effectLst/>
                <a:latin typeface="+mn-lt"/>
                <a:ea typeface="+mn-ea"/>
                <a:cs typeface="+mn-cs"/>
              </a:rPr>
              <a:t>/n formula </a:t>
            </a:r>
            <a:r>
              <a:rPr lang="en-US" sz="1200" b="1" i="0" kern="1200" dirty="0" err="1" smtClean="0">
                <a:solidFill>
                  <a:schemeClr val="tx1"/>
                </a:solidFill>
                <a:effectLst/>
                <a:latin typeface="+mn-lt"/>
                <a:ea typeface="+mn-ea"/>
                <a:cs typeface="+mn-cs"/>
              </a:rPr>
              <a:t>bilan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ifodalanadi</a:t>
            </a:r>
            <a:r>
              <a:rPr lang="en-US" sz="1200" b="1" i="0" kern="1200" dirty="0" smtClean="0">
                <a:solidFill>
                  <a:schemeClr val="tx1"/>
                </a:solidFill>
                <a:effectLst/>
                <a:latin typeface="+mn-lt"/>
                <a:ea typeface="+mn-ea"/>
                <a:cs typeface="+mn-cs"/>
              </a:rPr>
              <a:t>.</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Ushbu</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formuladan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foydalanib</a:t>
            </a:r>
            <a:r>
              <a:rPr lang="en-US" sz="1200" b="1" i="0" kern="1200" dirty="0" smtClean="0">
                <a:solidFill>
                  <a:schemeClr val="tx1"/>
                </a:solidFill>
                <a:effectLst/>
                <a:latin typeface="+mn-lt"/>
                <a:ea typeface="+mn-ea"/>
                <a:cs typeface="+mn-cs"/>
              </a:rPr>
              <a:t>, n = </a:t>
            </a:r>
            <a:r>
              <a:rPr lang="en-US" sz="1200" b="1" i="1" kern="1200" dirty="0" smtClean="0">
                <a:solidFill>
                  <a:schemeClr val="tx1"/>
                </a:solidFill>
                <a:effectLst/>
                <a:latin typeface="+mn-lt"/>
                <a:ea typeface="+mn-ea"/>
                <a:cs typeface="+mn-cs"/>
              </a:rPr>
              <a:t>V</a:t>
            </a:r>
            <a:r>
              <a:rPr lang="en-US" sz="1200" b="1" i="0" kern="1200" dirty="0" smtClean="0">
                <a:solidFill>
                  <a:schemeClr val="tx1"/>
                </a:solidFill>
                <a:effectLst/>
                <a:latin typeface="+mn-lt"/>
                <a:ea typeface="+mn-ea"/>
                <a:cs typeface="+mn-cs"/>
              </a:rPr>
              <a:t>/</a:t>
            </a:r>
            <a:r>
              <a:rPr lang="en-US" sz="1200" b="1" i="1" kern="1200" dirty="0" err="1" smtClean="0">
                <a:solidFill>
                  <a:schemeClr val="tx1"/>
                </a:solidFill>
                <a:effectLst/>
                <a:latin typeface="+mn-lt"/>
                <a:ea typeface="+mn-ea"/>
                <a:cs typeface="+mn-cs"/>
              </a:rPr>
              <a:t>V</a:t>
            </a:r>
            <a:r>
              <a:rPr lang="en-US" sz="1200" b="1" i="0" kern="1200" dirty="0" err="1" smtClean="0">
                <a:solidFill>
                  <a:schemeClr val="tx1"/>
                </a:solidFill>
                <a:effectLst/>
                <a:latin typeface="+mn-lt"/>
                <a:ea typeface="+mn-ea"/>
                <a:cs typeface="+mn-cs"/>
              </a:rPr>
              <a:t>m</a:t>
            </a:r>
            <a:r>
              <a:rPr lang="en-US" sz="1200" b="1" i="0" kern="1200" dirty="0" smtClean="0">
                <a:solidFill>
                  <a:schemeClr val="tx1"/>
                </a:solidFill>
                <a:effectLst/>
                <a:latin typeface="+mn-lt"/>
                <a:ea typeface="+mn-ea"/>
                <a:cs typeface="+mn-cs"/>
              </a:rPr>
              <a:t>, V = </a:t>
            </a:r>
            <a:r>
              <a:rPr lang="en-US" sz="1200" b="1" i="0" kern="1200" dirty="0" err="1" smtClean="0">
                <a:solidFill>
                  <a:schemeClr val="tx1"/>
                </a:solidFill>
                <a:effectLst/>
                <a:latin typeface="+mn-lt"/>
                <a:ea typeface="+mn-ea"/>
                <a:cs typeface="+mn-cs"/>
              </a:rPr>
              <a:t>nV</a:t>
            </a:r>
            <a:r>
              <a:rPr lang="en-US" sz="1200" b="1" i="1" kern="1200" dirty="0" err="1" smtClean="0">
                <a:solidFill>
                  <a:schemeClr val="tx1"/>
                </a:solidFill>
                <a:effectLst/>
                <a:latin typeface="+mn-lt"/>
                <a:ea typeface="+mn-ea"/>
                <a:cs typeface="+mn-cs"/>
              </a:rPr>
              <a:t>m</a:t>
            </a:r>
            <a:r>
              <a:rPr lang="en-US" sz="1200" b="1" i="1"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formulalarni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keltirib</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chiqarishimiz</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mumkin</a:t>
            </a:r>
            <a:r>
              <a:rPr lang="en-US" sz="1200" b="1" i="0" kern="1200" dirty="0" smtClean="0">
                <a:solidFill>
                  <a:schemeClr val="tx1"/>
                </a:solidFill>
                <a:effectLst/>
                <a:latin typeface="+mn-lt"/>
                <a:ea typeface="+mn-ea"/>
                <a:cs typeface="+mn-cs"/>
              </a:rPr>
              <a:t>. Agar </a:t>
            </a:r>
            <a:r>
              <a:rPr lang="en-US" sz="1200" b="1" i="0" kern="1200" dirty="0" err="1" smtClean="0">
                <a:solidFill>
                  <a:schemeClr val="tx1"/>
                </a:solidFill>
                <a:effectLst/>
                <a:latin typeface="+mn-lt"/>
                <a:ea typeface="+mn-ea"/>
                <a:cs typeface="+mn-cs"/>
              </a:rPr>
              <a:t>gazning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massasi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berilgan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bo‘lsa</a:t>
            </a:r>
            <a:r>
              <a:rPr lang="en-US" sz="1200" b="1" i="0" kern="1200" dirty="0" smtClean="0">
                <a:solidFill>
                  <a:schemeClr val="tx1"/>
                </a:solidFill>
                <a:effectLst/>
                <a:latin typeface="+mn-lt"/>
                <a:ea typeface="+mn-ea"/>
                <a:cs typeface="+mn-cs"/>
              </a:rPr>
              <a:t>,</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V = m · </a:t>
            </a:r>
            <a:r>
              <a:rPr lang="en-US" sz="1200" b="1" i="1" kern="1200" dirty="0" err="1" smtClean="0">
                <a:solidFill>
                  <a:schemeClr val="tx1"/>
                </a:solidFill>
                <a:effectLst/>
                <a:latin typeface="+mn-lt"/>
                <a:ea typeface="+mn-ea"/>
                <a:cs typeface="+mn-cs"/>
              </a:rPr>
              <a:t>Vm</a:t>
            </a:r>
            <a:r>
              <a:rPr lang="en-US" sz="1200" b="1" i="1"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/M </a:t>
            </a:r>
            <a:r>
              <a:rPr lang="en-US" sz="1200" b="1" i="0" kern="1200" dirty="0" err="1" smtClean="0">
                <a:solidFill>
                  <a:schemeClr val="tx1"/>
                </a:solidFill>
                <a:effectLst/>
                <a:latin typeface="+mn-lt"/>
                <a:ea typeface="+mn-ea"/>
                <a:cs typeface="+mn-cs"/>
              </a:rPr>
              <a:t>formuladan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foydalanib</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uning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hajmi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topiladi</a:t>
            </a:r>
            <a:r>
              <a:rPr lang="en-US" sz="1200" b="1" i="0" kern="1200" dirty="0" smtClean="0">
                <a:solidFill>
                  <a:schemeClr val="tx1"/>
                </a:solidFill>
                <a:effectLst/>
                <a:latin typeface="+mn-lt"/>
                <a:ea typeface="+mn-ea"/>
                <a:cs typeface="+mn-cs"/>
              </a:rPr>
              <a:t>.</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Gazning</a:t>
            </a:r>
            <a:r>
              <a:rPr lang="en-US" sz="1200" b="1" i="0" kern="1200" dirty="0" smtClean="0">
                <a:solidFill>
                  <a:schemeClr val="tx1"/>
                </a:solidFill>
                <a:effectLst/>
                <a:latin typeface="+mn-lt"/>
                <a:ea typeface="+mn-ea"/>
                <a:cs typeface="+mn-cs"/>
              </a:rPr>
              <a:t> molar </a:t>
            </a:r>
            <a:r>
              <a:rPr lang="en-US" sz="1200" b="1" i="0" kern="1200" dirty="0" err="1" smtClean="0">
                <a:solidFill>
                  <a:schemeClr val="tx1"/>
                </a:solidFill>
                <a:effectLst/>
                <a:latin typeface="+mn-lt"/>
                <a:ea typeface="+mn-ea"/>
                <a:cs typeface="+mn-cs"/>
              </a:rPr>
              <a:t>hajmi</a:t>
            </a:r>
            <a:r>
              <a:rPr lang="en-US" sz="1200" b="1" i="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m</a:t>
            </a:r>
            <a:r>
              <a:rPr lang="en-US" sz="1200" b="1" i="0" kern="1200" dirty="0" smtClean="0">
                <a:solidFill>
                  <a:schemeClr val="tx1"/>
                </a:solidFill>
                <a:effectLst/>
                <a:latin typeface="+mn-lt"/>
                <a:ea typeface="+mn-ea"/>
                <a:cs typeface="+mn-cs"/>
              </a:rPr>
              <a:t>3/</a:t>
            </a:r>
            <a:r>
              <a:rPr lang="en-US" sz="1200" b="1" i="1" kern="1200" dirty="0" err="1" smtClean="0">
                <a:solidFill>
                  <a:schemeClr val="tx1"/>
                </a:solidFill>
                <a:effectLst/>
                <a:latin typeface="+mn-lt"/>
                <a:ea typeface="+mn-ea"/>
                <a:cs typeface="+mn-cs"/>
              </a:rPr>
              <a:t>mol</a:t>
            </a:r>
            <a:r>
              <a:rPr lang="en-US" sz="1200" b="1" i="1"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yoki</a:t>
            </a:r>
            <a:r>
              <a:rPr lang="en-US" sz="1200" b="1" i="0" kern="1200" dirty="0" smtClean="0">
                <a:solidFill>
                  <a:schemeClr val="tx1"/>
                </a:solidFill>
                <a:effectLst/>
                <a:latin typeface="+mn-lt"/>
                <a:ea typeface="+mn-ea"/>
                <a:cs typeface="+mn-cs"/>
              </a:rPr>
              <a:t> l/</a:t>
            </a:r>
            <a:r>
              <a:rPr lang="en-US" sz="1200" b="1" i="1" kern="1200" dirty="0" err="1" smtClean="0">
                <a:solidFill>
                  <a:schemeClr val="tx1"/>
                </a:solidFill>
                <a:effectLst/>
                <a:latin typeface="+mn-lt"/>
                <a:ea typeface="+mn-ea"/>
                <a:cs typeface="+mn-cs"/>
              </a:rPr>
              <a:t>mol</a:t>
            </a:r>
            <a:r>
              <a:rPr lang="en-US" sz="1200" b="1" i="1"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da </a:t>
            </a:r>
            <a:r>
              <a:rPr lang="en-US" sz="1200" b="1" i="0" kern="1200" dirty="0" err="1" smtClean="0">
                <a:solidFill>
                  <a:schemeClr val="tx1"/>
                </a:solidFill>
                <a:effectLst/>
                <a:latin typeface="+mn-lt"/>
                <a:ea typeface="+mn-ea"/>
                <a:cs typeface="+mn-cs"/>
              </a:rPr>
              <a:t>ifodalanadi</a:t>
            </a:r>
            <a:r>
              <a:rPr lang="en-US" sz="1200" b="1" i="0" kern="1200" dirty="0" smtClean="0">
                <a:solidFill>
                  <a:schemeClr val="tx1"/>
                </a:solidFill>
                <a:effectLst/>
                <a:latin typeface="+mn-lt"/>
                <a:ea typeface="+mn-ea"/>
                <a:cs typeface="+mn-cs"/>
              </a:rPr>
              <a:t>.</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Normal </a:t>
            </a:r>
            <a:r>
              <a:rPr lang="en-US" sz="1200" b="1" i="0" kern="1200" dirty="0" err="1" smtClean="0">
                <a:solidFill>
                  <a:schemeClr val="tx1"/>
                </a:solidFill>
                <a:effectLst/>
                <a:latin typeface="+mn-lt"/>
                <a:ea typeface="+mn-ea"/>
                <a:cs typeface="+mn-cs"/>
              </a:rPr>
              <a:t>sharoitda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suyuq</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va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qattiq</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moddalarning</a:t>
            </a:r>
            <a:r>
              <a:rPr lang="en-US" sz="1200" b="1" i="0" kern="1200" dirty="0" smtClean="0">
                <a:solidFill>
                  <a:schemeClr val="tx1"/>
                </a:solidFill>
                <a:effectLst/>
                <a:latin typeface="+mn-lt"/>
                <a:ea typeface="+mn-ea"/>
                <a:cs typeface="+mn-cs"/>
              </a:rPr>
              <a:t> 6,02·1023 ta </a:t>
            </a:r>
            <a:r>
              <a:rPr lang="en-US" sz="1200" b="1" i="0" kern="1200" dirty="0" err="1" smtClean="0">
                <a:solidFill>
                  <a:schemeClr val="tx1"/>
                </a:solidFill>
                <a:effectLst/>
                <a:latin typeface="+mn-lt"/>
                <a:ea typeface="+mn-ea"/>
                <a:cs typeface="+mn-cs"/>
              </a:rPr>
              <a:t>molekulalari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zichliklariga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mos</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holda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turli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hajmni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egallaydi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Masalan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suyuq</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holatdagi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suvning</a:t>
            </a:r>
            <a:r>
              <a:rPr lang="en-US" sz="1200" b="1" i="0" kern="1200" dirty="0" smtClean="0">
                <a:solidFill>
                  <a:schemeClr val="tx1"/>
                </a:solidFill>
                <a:effectLst/>
                <a:latin typeface="+mn-lt"/>
                <a:ea typeface="+mn-ea"/>
                <a:cs typeface="+mn-cs"/>
              </a:rPr>
              <a:t> 6,02·1023 ta </a:t>
            </a:r>
            <a:r>
              <a:rPr lang="en-US" sz="1200" b="1" i="0" kern="1200" dirty="0" err="1" smtClean="0">
                <a:solidFill>
                  <a:schemeClr val="tx1"/>
                </a:solidFill>
                <a:effectLst/>
                <a:latin typeface="+mn-lt"/>
                <a:ea typeface="+mn-ea"/>
                <a:cs typeface="+mn-cs"/>
              </a:rPr>
              <a:t>molekulasi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yoki</a:t>
            </a:r>
            <a:r>
              <a:rPr lang="en-US" sz="1200" b="1" i="0" kern="1200" dirty="0" smtClean="0">
                <a:solidFill>
                  <a:schemeClr val="tx1"/>
                </a:solidFill>
                <a:effectLst/>
                <a:latin typeface="+mn-lt"/>
                <a:ea typeface="+mn-ea"/>
                <a:cs typeface="+mn-cs"/>
              </a:rPr>
              <a:t> 1 </a:t>
            </a:r>
            <a:r>
              <a:rPr lang="en-US" sz="1200" b="1" i="1" kern="1200" dirty="0" err="1" smtClean="0">
                <a:solidFill>
                  <a:schemeClr val="tx1"/>
                </a:solidFill>
                <a:effectLst/>
                <a:latin typeface="+mn-lt"/>
                <a:ea typeface="+mn-ea"/>
                <a:cs typeface="+mn-cs"/>
              </a:rPr>
              <a:t>moli</a:t>
            </a:r>
            <a:r>
              <a:rPr lang="en-US" sz="1200" b="1" i="1"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0,018 </a:t>
            </a:r>
            <a:r>
              <a:rPr lang="en-US" sz="1200" b="1" i="1" kern="1200" dirty="0" smtClean="0">
                <a:solidFill>
                  <a:schemeClr val="tx1"/>
                </a:solidFill>
                <a:effectLst/>
                <a:latin typeface="+mn-lt"/>
                <a:ea typeface="+mn-ea"/>
                <a:cs typeface="+mn-cs"/>
              </a:rPr>
              <a:t>l </a:t>
            </a:r>
            <a:r>
              <a:rPr lang="en-US" sz="1200" b="1" i="0" kern="1200" dirty="0" err="1" smtClean="0">
                <a:solidFill>
                  <a:schemeClr val="tx1"/>
                </a:solidFill>
                <a:effectLst/>
                <a:latin typeface="+mn-lt"/>
                <a:ea typeface="+mn-ea"/>
                <a:cs typeface="+mn-cs"/>
              </a:rPr>
              <a:t>hajmni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egallaydi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suvning</a:t>
            </a:r>
            <a:r>
              <a:rPr lang="en-US" sz="1200" b="1" i="0" kern="1200" dirty="0" smtClean="0">
                <a:solidFill>
                  <a:schemeClr val="tx1"/>
                </a:solidFill>
                <a:effectLst/>
                <a:latin typeface="+mn-lt"/>
                <a:ea typeface="+mn-ea"/>
                <a:cs typeface="+mn-cs"/>
              </a:rPr>
              <a:t> 4°C </a:t>
            </a:r>
            <a:r>
              <a:rPr lang="en-US" sz="1200" b="1" i="0" kern="1200" dirty="0" err="1" smtClean="0">
                <a:solidFill>
                  <a:schemeClr val="tx1"/>
                </a:solidFill>
                <a:effectLst/>
                <a:latin typeface="+mn-lt"/>
                <a:ea typeface="+mn-ea"/>
                <a:cs typeface="+mn-cs"/>
              </a:rPr>
              <a:t>dagi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zichligi</a:t>
            </a:r>
            <a:r>
              <a:rPr lang="en-US" sz="1200" b="1" i="0" kern="1200" dirty="0" smtClean="0">
                <a:solidFill>
                  <a:schemeClr val="tx1"/>
                </a:solidFill>
                <a:effectLst/>
                <a:latin typeface="+mn-lt"/>
                <a:ea typeface="+mn-ea"/>
                <a:cs typeface="+mn-cs"/>
              </a:rPr>
              <a:t> 1 </a:t>
            </a:r>
            <a:r>
              <a:rPr lang="en-US" sz="1200" b="1" i="1" kern="1200" dirty="0" smtClean="0">
                <a:solidFill>
                  <a:schemeClr val="tx1"/>
                </a:solidFill>
                <a:effectLst/>
                <a:latin typeface="+mn-lt"/>
                <a:ea typeface="+mn-ea"/>
                <a:cs typeface="+mn-cs"/>
              </a:rPr>
              <a:t>g/ml</a:t>
            </a:r>
            <a:r>
              <a:rPr lang="en-US" sz="1200" b="1" i="0" kern="1200" dirty="0" smtClean="0">
                <a:solidFill>
                  <a:schemeClr val="tx1"/>
                </a:solidFill>
                <a:effectLst/>
                <a:latin typeface="+mn-lt"/>
                <a:ea typeface="+mn-ea"/>
                <a:cs typeface="+mn-cs"/>
              </a:rPr>
              <a:t>).</a:t>
            </a:r>
            <a:br>
              <a:rPr lang="en-US" sz="1200" b="1" i="0" kern="1200" dirty="0" smtClean="0">
                <a:solidFill>
                  <a:schemeClr val="tx1"/>
                </a:solidFill>
                <a:effectLst/>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B253EC7D-8B91-4B28-AF15-7F4EA5703AA4}" type="slidenum">
              <a:rPr lang="ru-RU" smtClean="0"/>
              <a:pPr/>
              <a:t>13</a:t>
            </a:fld>
            <a:endParaRPr lang="ru-RU"/>
          </a:p>
        </p:txBody>
      </p:sp>
    </p:spTree>
    <p:extLst>
      <p:ext uri="{BB962C8B-B14F-4D97-AF65-F5344CB8AC3E}">
        <p14:creationId xmlns:p14="http://schemas.microsoft.com/office/powerpoint/2010/main" xmlns="" val="94607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Buyuk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ingliz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olimi</a:t>
            </a:r>
            <a:r>
              <a:rPr lang="en-US" sz="1200" b="0" i="0" kern="1200" dirty="0" smtClean="0">
                <a:solidFill>
                  <a:schemeClr val="tx1"/>
                </a:solidFill>
                <a:effectLst/>
                <a:latin typeface="+mn-lt"/>
                <a:ea typeface="+mn-ea"/>
                <a:cs typeface="+mn-cs"/>
              </a:rPr>
              <a:t> Robert </a:t>
            </a:r>
            <a:r>
              <a:rPr lang="en-US" sz="1200" b="0" i="0" kern="1200" dirty="0" err="1" smtClean="0">
                <a:solidFill>
                  <a:schemeClr val="tx1"/>
                </a:solidFill>
                <a:effectLst/>
                <a:latin typeface="+mn-lt"/>
                <a:ea typeface="+mn-ea"/>
                <a:cs typeface="+mn-cs"/>
              </a:rPr>
              <a:t>Boylning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tadqiqotlari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Kimyo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fanining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yangi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bosqichga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ko‘tarilishi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mustaqil</a:t>
            </a:r>
            <a:r>
              <a:rPr lang="en-US" sz="1200" b="0" i="0" kern="1200" dirty="0" smtClean="0">
                <a:solidFill>
                  <a:schemeClr val="tx1"/>
                </a:solidFill>
                <a:effectLst/>
                <a:latin typeface="+mn-lt"/>
                <a:ea typeface="+mn-ea"/>
                <a:cs typeface="+mn-cs"/>
              </a:rPr>
              <a:t> fan </a:t>
            </a:r>
            <a:r>
              <a:rPr lang="en-US" sz="1200" b="0" i="0" kern="1200" dirty="0" err="1" smtClean="0">
                <a:solidFill>
                  <a:schemeClr val="tx1"/>
                </a:solidFill>
                <a:effectLst/>
                <a:latin typeface="+mn-lt"/>
                <a:ea typeface="+mn-ea"/>
                <a:cs typeface="+mn-cs"/>
              </a:rPr>
              <a:t>sifatida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shakllanishiga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asos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hizmat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qildi</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kimyoni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alohida</a:t>
            </a:r>
            <a:r>
              <a:rPr lang="en-US" sz="1200" b="0" i="0" kern="1200" dirty="0" smtClean="0">
                <a:solidFill>
                  <a:schemeClr val="tx1"/>
                </a:solidFill>
                <a:effectLst/>
                <a:latin typeface="+mn-lt"/>
                <a:ea typeface="+mn-ea"/>
                <a:cs typeface="+mn-cs"/>
              </a:rPr>
              <a:t> fan </a:t>
            </a:r>
            <a:r>
              <a:rPr lang="en-US" sz="1200" b="0" i="0" kern="1200" dirty="0" err="1" smtClean="0">
                <a:solidFill>
                  <a:schemeClr val="tx1"/>
                </a:solidFill>
                <a:effectLst/>
                <a:latin typeface="+mn-lt"/>
                <a:ea typeface="+mn-ea"/>
                <a:cs typeface="+mn-cs"/>
              </a:rPr>
              <a:t>sifatida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ajratib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muammolarini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mustaqil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maqsad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vazifalarini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ularni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yechishning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alohida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tibbiyotdagidan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farq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qiluvchi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xususiy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yo‘nalishlari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zarur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ekanligini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ko‘rsatib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Ko‘p</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sondagi</a:t>
            </a:r>
            <a:r>
              <a:rPr lang="en-US" sz="1200" b="0" i="0" kern="1200" dirty="0" smtClean="0">
                <a:solidFill>
                  <a:schemeClr val="tx1"/>
                </a:solidFill>
                <a:effectLst/>
                <a:latin typeface="+mn-lt"/>
                <a:ea typeface="+mn-ea"/>
                <a:cs typeface="+mn-cs"/>
              </a:rPr>
              <a:t> rang </a:t>
            </a:r>
            <a:r>
              <a:rPr lang="en-US" sz="1200" b="0" i="0" kern="1200" dirty="0" err="1" smtClean="0">
                <a:solidFill>
                  <a:schemeClr val="tx1"/>
                </a:solidFill>
                <a:effectLst/>
                <a:latin typeface="+mn-lt"/>
                <a:ea typeface="+mn-ea"/>
                <a:cs typeface="+mn-cs"/>
              </a:rPr>
              <a:t>reaksiyalari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hamda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cho‘kish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reaksiyalarini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tizimli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ravishda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tadqiq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borib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analitik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kimyoga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asos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soldi</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endigina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yuzaga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tartiblanib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borayotgan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fizik-kimyo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faning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dastlabki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qonunlaridan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ochdi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orqali</a:t>
            </a:r>
            <a:r>
              <a:rPr lang="en-US" sz="1200" b="0" i="0" kern="1200" dirty="0" smtClean="0">
                <a:solidFill>
                  <a:schemeClr val="tx1"/>
                </a:solidFill>
                <a:effectLst/>
                <a:latin typeface="+mn-lt"/>
                <a:ea typeface="+mn-ea"/>
                <a:cs typeface="+mn-cs"/>
              </a:rPr>
              <a:t> fan </a:t>
            </a:r>
            <a:r>
              <a:rPr lang="en-US" sz="1200" b="0" i="0" kern="1200" dirty="0" err="1" smtClean="0">
                <a:solidFill>
                  <a:schemeClr val="tx1"/>
                </a:solidFill>
                <a:effectLst/>
                <a:latin typeface="+mn-lt"/>
                <a:ea typeface="+mn-ea"/>
                <a:cs typeface="+mn-cs"/>
              </a:rPr>
              <a:t>tarixiga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nomini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abadiy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muhrlab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qo‘ydi</a:t>
            </a:r>
            <a:r>
              <a:rPr lang="en-US" sz="1200" b="0" i="0" kern="1200" dirty="0" smtClean="0">
                <a:solidFill>
                  <a:schemeClr val="tx1"/>
                </a:solidFill>
                <a:effectLst/>
                <a:latin typeface="+mn-lt"/>
                <a:ea typeface="+mn-ea"/>
                <a:cs typeface="+mn-cs"/>
              </a:rPr>
              <a:t>. Robert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(1627-1691) </a:t>
            </a:r>
            <a:r>
              <a:rPr lang="en-US" sz="1200" b="0" i="0" kern="1200" dirty="0" err="1" smtClean="0">
                <a:solidFill>
                  <a:schemeClr val="tx1"/>
                </a:solidFill>
                <a:effectLst/>
                <a:latin typeface="+mn-lt"/>
                <a:ea typeface="+mn-ea"/>
                <a:cs typeface="+mn-cs"/>
              </a:rPr>
              <a:t>qirolich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Yelizavetta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zamonida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yashagan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omadli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o‘tkir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xarakterli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amaldor</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Korkning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birinchi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gertsogi</a:t>
            </a:r>
            <a:r>
              <a:rPr lang="en-US" sz="1200" b="0" i="0" kern="1200" dirty="0" smtClean="0">
                <a:solidFill>
                  <a:schemeClr val="tx1"/>
                </a:solidFill>
                <a:effectLst/>
                <a:latin typeface="+mn-lt"/>
                <a:ea typeface="+mn-ea"/>
                <a:cs typeface="+mn-cs"/>
              </a:rPr>
              <a:t> Richard </a:t>
            </a:r>
            <a:r>
              <a:rPr lang="en-US" sz="1200" b="0" i="0" kern="1200" dirty="0" err="1" smtClean="0">
                <a:solidFill>
                  <a:schemeClr val="tx1"/>
                </a:solidFill>
                <a:effectLst/>
                <a:latin typeface="+mn-lt"/>
                <a:ea typeface="+mn-ea"/>
                <a:cs typeface="+mn-cs"/>
              </a:rPr>
              <a:t>Boylning</a:t>
            </a:r>
            <a:r>
              <a:rPr lang="en-US" sz="1200" b="0" i="0" kern="1200" dirty="0" smtClean="0">
                <a:solidFill>
                  <a:schemeClr val="tx1"/>
                </a:solidFill>
                <a:effectLst/>
                <a:latin typeface="+mn-lt"/>
                <a:ea typeface="+mn-ea"/>
                <a:cs typeface="+mn-cs"/>
              </a:rPr>
              <a:t> 14 ta </a:t>
            </a:r>
            <a:r>
              <a:rPr lang="en-US" sz="1200" b="0" i="0" kern="1200" dirty="0" err="1" smtClean="0">
                <a:solidFill>
                  <a:schemeClr val="tx1"/>
                </a:solidFill>
                <a:effectLst/>
                <a:latin typeface="+mn-lt"/>
                <a:ea typeface="+mn-ea"/>
                <a:cs typeface="+mn-cs"/>
              </a:rPr>
              <a:t>farzandi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orasidagi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uchinchisi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otasi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ko‘plab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yurishlarda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ishtirok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etib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katta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miqdorda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yer-mulklar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boyliklar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orttirgan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Robert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ham </a:t>
            </a:r>
            <a:r>
              <a:rPr lang="en-US" sz="1200" b="0" i="0" kern="1200" dirty="0" err="1" smtClean="0">
                <a:solidFill>
                  <a:schemeClr val="tx1"/>
                </a:solidFill>
                <a:effectLst/>
                <a:latin typeface="+mn-lt"/>
                <a:ea typeface="+mn-ea"/>
                <a:cs typeface="+mn-cs"/>
              </a:rPr>
              <a:t>otasining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yerlaridan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biri</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Irlandiyadagi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Lismor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Kasle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hududida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tug‘ilgan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butun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bolaligini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o‘sha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yerda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o‘tkazgan</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uyida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malakali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murabbiylardan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nihoyatda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yaxshi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darajada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ta'lim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8 </a:t>
            </a:r>
            <a:r>
              <a:rPr lang="en-US" sz="1200" b="0" i="0" kern="1200" dirty="0" err="1" smtClean="0">
                <a:solidFill>
                  <a:schemeClr val="tx1"/>
                </a:solidFill>
                <a:effectLst/>
                <a:latin typeface="+mn-lt"/>
                <a:ea typeface="+mn-ea"/>
                <a:cs typeface="+mn-cs"/>
              </a:rPr>
              <a:t>yoshida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Iton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universiteti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talabasiga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aylangan</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yerda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to‘rt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yil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ta'lim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olgach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oatsining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yangi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yer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muklaridan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biri</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Stolbridjga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oladi</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o‘sha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zamonlarda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ingliz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zodagodlari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orasida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rasm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urfga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ko‘ra</a:t>
            </a:r>
            <a:r>
              <a:rPr lang="en-US" sz="1200" b="0" i="0" kern="1200" dirty="0" smtClean="0">
                <a:solidFill>
                  <a:schemeClr val="tx1"/>
                </a:solidFill>
                <a:effectLst/>
                <a:latin typeface="+mn-lt"/>
                <a:ea typeface="+mn-ea"/>
                <a:cs typeface="+mn-cs"/>
              </a:rPr>
              <a:t>, 12 </a:t>
            </a:r>
            <a:r>
              <a:rPr lang="en-US" sz="1200" b="0" i="0" kern="1200" dirty="0" err="1" smtClean="0">
                <a:solidFill>
                  <a:schemeClr val="tx1"/>
                </a:solidFill>
                <a:effectLst/>
                <a:latin typeface="+mn-lt"/>
                <a:ea typeface="+mn-ea"/>
                <a:cs typeface="+mn-cs"/>
              </a:rPr>
              <a:t>yoshga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Robertni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katta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akasi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birgalikda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Yevropa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sayohatga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yuborishadi</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o‘qish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jarayonini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Shveytsariya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Italiyada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davom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ettirishga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qaror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yerlarda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uzoq</a:t>
            </a:r>
            <a:r>
              <a:rPr lang="en-US" sz="1200" b="0" i="0" kern="1200" dirty="0" smtClean="0">
                <a:solidFill>
                  <a:schemeClr val="tx1"/>
                </a:solidFill>
                <a:effectLst/>
                <a:latin typeface="+mn-lt"/>
                <a:ea typeface="+mn-ea"/>
                <a:cs typeface="+mn-cs"/>
              </a:rPr>
              <a:t> 6 </a:t>
            </a:r>
            <a:r>
              <a:rPr lang="en-US" sz="1200" b="0" i="0" kern="1200" dirty="0" err="1" smtClean="0">
                <a:solidFill>
                  <a:schemeClr val="tx1"/>
                </a:solidFill>
                <a:effectLst/>
                <a:latin typeface="+mn-lt"/>
                <a:ea typeface="+mn-ea"/>
                <a:cs typeface="+mn-cs"/>
              </a:rPr>
              <a:t>yil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ketdi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Angliyaga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faqat</a:t>
            </a:r>
            <a:r>
              <a:rPr lang="en-US" sz="1200" b="0" i="0" kern="1200" dirty="0" smtClean="0">
                <a:solidFill>
                  <a:schemeClr val="tx1"/>
                </a:solidFill>
                <a:effectLst/>
                <a:latin typeface="+mn-lt"/>
                <a:ea typeface="+mn-ea"/>
                <a:cs typeface="+mn-cs"/>
              </a:rPr>
              <a:t> 1644-yilda, </a:t>
            </a:r>
            <a:r>
              <a:rPr lang="en-US" sz="1200" b="0" i="0" kern="1200" dirty="0" err="1" smtClean="0">
                <a:solidFill>
                  <a:schemeClr val="tx1"/>
                </a:solidFill>
                <a:effectLst/>
                <a:latin typeface="+mn-lt"/>
                <a:ea typeface="+mn-ea"/>
                <a:cs typeface="+mn-cs"/>
              </a:rPr>
              <a:t>otasi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vafot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etgandan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qaytdi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Otasi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kattagina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meros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qoldirgan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Bu </a:t>
            </a:r>
            <a:r>
              <a:rPr lang="en-US" sz="1200" b="0" i="0" kern="1200" dirty="0" err="1" smtClean="0">
                <a:solidFill>
                  <a:schemeClr val="tx1"/>
                </a:solidFill>
                <a:effectLst/>
                <a:latin typeface="+mn-lt"/>
                <a:ea typeface="+mn-ea"/>
                <a:cs typeface="+mn-cs"/>
              </a:rPr>
              <a:t>meros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hisobidan</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Stolbridjda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laboratoriya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tashkil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etdi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1645-yil </a:t>
            </a:r>
            <a:r>
              <a:rPr lang="en-US" sz="1200" b="0" i="0" kern="1200" dirty="0" err="1" smtClean="0">
                <a:solidFill>
                  <a:schemeClr val="tx1"/>
                </a:solidFill>
                <a:effectLst/>
                <a:latin typeface="+mn-lt"/>
                <a:ea typeface="+mn-ea"/>
                <a:cs typeface="+mn-cs"/>
              </a:rPr>
              <a:t>oxirida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ushbu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laboratoriyada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Fizika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Kimyo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Agrokimyo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sohalarida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murakkab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tadqiqotlar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o‘tkazishni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boshladi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vaqtning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necha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muammolar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ustida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borishni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afzal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ko‘rardi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Odatda</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laboratoriyadagi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hodimlariga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joriy</a:t>
            </a:r>
            <a:r>
              <a:rPr lang="en-US" sz="1200" b="0" i="0" kern="1200" dirty="0" smtClean="0">
                <a:solidFill>
                  <a:schemeClr val="tx1"/>
                </a:solidFill>
                <a:effectLst/>
                <a:latin typeface="+mn-lt"/>
                <a:ea typeface="+mn-ea"/>
                <a:cs typeface="+mn-cs"/>
              </a:rPr>
              <a:t> kun </a:t>
            </a:r>
            <a:r>
              <a:rPr lang="en-US" sz="1200" b="0" i="0" kern="1200" dirty="0" err="1" smtClean="0">
                <a:solidFill>
                  <a:schemeClr val="tx1"/>
                </a:solidFill>
                <a:effectLst/>
                <a:latin typeface="+mn-lt"/>
                <a:ea typeface="+mn-ea"/>
                <a:cs typeface="+mn-cs"/>
              </a:rPr>
              <a:t>davomida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qilinishi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lozim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ishlarni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taqsimlab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shahsiy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kotibi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kabinetida</a:t>
            </a:r>
            <a:r>
              <a:rPr lang="en-US" sz="1200" b="0" i="0" kern="1200" dirty="0" smtClean="0">
                <a:solidFill>
                  <a:schemeClr val="tx1"/>
                </a:solidFill>
                <a:effectLst/>
                <a:latin typeface="+mn-lt"/>
                <a:ea typeface="+mn-ea"/>
                <a:cs typeface="+mn-cs"/>
              </a:rPr>
              <a:t> kun </a:t>
            </a:r>
            <a:r>
              <a:rPr lang="en-US" sz="1200" b="0" i="0" kern="1200" dirty="0" err="1" smtClean="0">
                <a:solidFill>
                  <a:schemeClr val="tx1"/>
                </a:solidFill>
                <a:effectLst/>
                <a:latin typeface="+mn-lt"/>
                <a:ea typeface="+mn-ea"/>
                <a:cs typeface="+mn-cs"/>
              </a:rPr>
              <a:t>bo‘yi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falsafiy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mushohadalar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mashg‘ul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falsafiy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qarashlarini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nutq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so‘zlab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kotib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ularni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risola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ko‘rinishida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sahifalab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yozib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borar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Qomusiy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yuqorida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ta'kidlanganidek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kimyo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biologiya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tibbiyot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fizika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muammolari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muntazam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shug‘ullanib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borib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falsafa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ilohiyot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hamda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tilshunoslikka</a:t>
            </a:r>
            <a:r>
              <a:rPr lang="en-US" sz="1200" b="0" i="0" kern="1200" dirty="0" smtClean="0">
                <a:solidFill>
                  <a:schemeClr val="tx1"/>
                </a:solidFill>
                <a:effectLst/>
                <a:latin typeface="+mn-lt"/>
                <a:ea typeface="+mn-ea"/>
                <a:cs typeface="+mn-cs"/>
              </a:rPr>
              <a:t> ham </a:t>
            </a:r>
            <a:r>
              <a:rPr lang="en-US" sz="1200" b="0" i="0" kern="1200" dirty="0" err="1" smtClean="0">
                <a:solidFill>
                  <a:schemeClr val="tx1"/>
                </a:solidFill>
                <a:effectLst/>
                <a:latin typeface="+mn-lt"/>
                <a:ea typeface="+mn-ea"/>
                <a:cs typeface="+mn-cs"/>
              </a:rPr>
              <a:t>katta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e'tibor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qaratar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laboratoriya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tadqiqotlariga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birinchi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darajali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ahamiyat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qaratar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nisbatan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qiziqarli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turli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xil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tajribalari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kimyo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xususida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bo‘lgan</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kimyoning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tibbiyot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alkimyogarlar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shug‘ullanadigan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sohalardan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mustaqil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ravishda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alohidafan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sifatida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shakllanishi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zarur</a:t>
            </a:r>
            <a:r>
              <a:rPr lang="en-US" sz="1200" b="0" i="0" kern="1200" dirty="0" smtClean="0">
                <a:solidFill>
                  <a:schemeClr val="tx1"/>
                </a:solidFill>
                <a:effectLst/>
                <a:latin typeface="+mn-lt"/>
                <a:ea typeface="+mn-ea"/>
                <a:cs typeface="+mn-cs"/>
              </a:rPr>
              <a:t> deb </a:t>
            </a:r>
            <a:r>
              <a:rPr lang="en-US" sz="1200" b="0" i="0" kern="1200" dirty="0" err="1" smtClean="0">
                <a:solidFill>
                  <a:schemeClr val="tx1"/>
                </a:solidFill>
                <a:effectLst/>
                <a:latin typeface="+mn-lt"/>
                <a:ea typeface="+mn-ea"/>
                <a:cs typeface="+mn-cs"/>
              </a:rPr>
              <a:t>hisoblardi</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Avvaliga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gullardan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shifobahsh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giyohlardan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lishayniklar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hamda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darxat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po‘stloqlaridan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shuningdek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turli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o‘simliklarning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izldizlaridan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damlamalar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tayyorlash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shug‘ullandi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qiziqarli</a:t>
            </a:r>
            <a:r>
              <a:rPr lang="en-US" sz="1200" b="0" i="0" kern="1200" dirty="0" smtClean="0">
                <a:solidFill>
                  <a:schemeClr val="tx1"/>
                </a:solidFill>
                <a:effectLst/>
                <a:latin typeface="+mn-lt"/>
                <a:ea typeface="+mn-ea"/>
                <a:cs typeface="+mn-cs"/>
              </a:rPr>
              <a:t> nastoyka - </a:t>
            </a:r>
            <a:r>
              <a:rPr lang="en-US" sz="1200" b="0" i="0" kern="1200" dirty="0" err="1" smtClean="0">
                <a:solidFill>
                  <a:schemeClr val="tx1"/>
                </a:solidFill>
                <a:effectLst/>
                <a:latin typeface="+mn-lt"/>
                <a:ea typeface="+mn-ea"/>
                <a:cs typeface="+mn-cs"/>
              </a:rPr>
              <a:t>lakmus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lishaynikdan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olingan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binafsharang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nastoy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rangini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kislotalar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qizilga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ishqorlar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havorangga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o‘zgartirar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nastoy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qog‘ozni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shimitib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keyin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quritib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Bunday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usulda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tayyorlangan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nastoy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shimdirilgan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qog‘ozni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suyuqliklar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aralashmasiga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botirilgainda</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rangini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o‘zgartirardi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orqali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aralashmaning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kislotalilik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ishqoriylik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xususiyatini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aks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ettirardi</a:t>
            </a:r>
            <a:r>
              <a:rPr lang="en-US" sz="1200" b="0" i="0" kern="1200" dirty="0" smtClean="0">
                <a:solidFill>
                  <a:schemeClr val="tx1"/>
                </a:solidFill>
                <a:effectLst/>
                <a:latin typeface="+mn-lt"/>
                <a:ea typeface="+mn-ea"/>
                <a:cs typeface="+mn-cs"/>
              </a:rPr>
              <a:t>. Bu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o‘sha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vaqtda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nomlaganidek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dastlabki</a:t>
            </a:r>
            <a:r>
              <a:rPr lang="en-US" sz="1200" b="0" i="0" kern="1200" dirty="0" smtClean="0">
                <a:solidFill>
                  <a:schemeClr val="tx1"/>
                </a:solidFill>
                <a:effectLst/>
                <a:latin typeface="+mn-lt"/>
                <a:ea typeface="+mn-ea"/>
                <a:cs typeface="+mn-cs"/>
              </a:rPr>
              <a:t> indicator </a:t>
            </a:r>
            <a:r>
              <a:rPr lang="en-US" sz="1200" b="0" i="0" kern="1200" dirty="0" err="1" smtClean="0">
                <a:solidFill>
                  <a:schemeClr val="tx1"/>
                </a:solidFill>
                <a:effectLst/>
                <a:latin typeface="+mn-lt"/>
                <a:ea typeface="+mn-ea"/>
                <a:cs typeface="+mn-cs"/>
              </a:rPr>
              <a:t>moddalardan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Kuzatuvchan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eritmalarning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qiziq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xususiyatiga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befarq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olmasdi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azot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kislotasidagi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kumush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eritmasiga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miqdorda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xlor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kislotasi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qo‘shilsa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natijada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cho‘kma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hosil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Bu </a:t>
            </a:r>
            <a:r>
              <a:rPr lang="en-US" sz="1200" b="0" i="0" kern="1200" dirty="0" err="1" smtClean="0">
                <a:solidFill>
                  <a:schemeClr val="tx1"/>
                </a:solidFill>
                <a:effectLst/>
                <a:latin typeface="+mn-lt"/>
                <a:ea typeface="+mn-ea"/>
                <a:cs typeface="+mn-cs"/>
              </a:rPr>
              <a:t>cho‘kindini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kornea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oyi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kumush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xlorid</a:t>
            </a:r>
            <a:r>
              <a:rPr lang="en-US" sz="1200" b="0" i="0" kern="1200" dirty="0" smtClean="0">
                <a:solidFill>
                  <a:schemeClr val="tx1"/>
                </a:solidFill>
                <a:effectLst/>
                <a:latin typeface="+mn-lt"/>
                <a:ea typeface="+mn-ea"/>
                <a:cs typeface="+mn-cs"/>
              </a:rPr>
              <a:t>) deb </a:t>
            </a:r>
            <a:r>
              <a:rPr lang="en-US" sz="1200" b="0" i="0" kern="1200" dirty="0" err="1" smtClean="0">
                <a:solidFill>
                  <a:schemeClr val="tx1"/>
                </a:solidFill>
                <a:effectLst/>
                <a:latin typeface="+mn-lt"/>
                <a:ea typeface="+mn-ea"/>
                <a:cs typeface="+mn-cs"/>
              </a:rPr>
              <a:t>atadi</a:t>
            </a:r>
            <a:r>
              <a:rPr lang="en-US" sz="1200" b="0" i="0" kern="1200" dirty="0" smtClean="0">
                <a:solidFill>
                  <a:schemeClr val="tx1"/>
                </a:solidFill>
                <a:effectLst/>
                <a:latin typeface="+mn-lt"/>
                <a:ea typeface="+mn-ea"/>
                <a:cs typeface="+mn-cs"/>
              </a:rPr>
              <a:t>. Agar </a:t>
            </a:r>
            <a:r>
              <a:rPr lang="en-US" sz="1200" b="0" i="0" kern="1200" dirty="0" err="1" smtClean="0">
                <a:solidFill>
                  <a:schemeClr val="tx1"/>
                </a:solidFill>
                <a:effectLst/>
                <a:latin typeface="+mn-lt"/>
                <a:ea typeface="+mn-ea"/>
                <a:cs typeface="+mn-cs"/>
              </a:rPr>
              <a:t>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cho‘kindini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ochiq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idishda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qoldirilsa</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qorayib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qolgan</a:t>
            </a:r>
            <a:r>
              <a:rPr lang="en-US" sz="1200" b="0" i="0" kern="1200" dirty="0" smtClean="0">
                <a:solidFill>
                  <a:schemeClr val="tx1"/>
                </a:solidFill>
                <a:effectLst/>
                <a:latin typeface="+mn-lt"/>
                <a:ea typeface="+mn-ea"/>
                <a:cs typeface="+mn-cs"/>
              </a:rPr>
              <a:t>. Bu </a:t>
            </a:r>
            <a:r>
              <a:rPr lang="en-US" sz="1200" b="0" i="0" kern="1200" dirty="0" err="1" smtClean="0">
                <a:solidFill>
                  <a:schemeClr val="tx1"/>
                </a:solidFill>
                <a:effectLst/>
                <a:latin typeface="+mn-lt"/>
                <a:ea typeface="+mn-ea"/>
                <a:cs typeface="+mn-cs"/>
              </a:rPr>
              <a:t>analitik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reaksiya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tadqiq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etilayotgan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moddada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kumush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mavjudligini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ko‘rsatib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Yosh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olovning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kimyo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uchun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universial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tahliliy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vositachilik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imkoniyatlari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xususiyatlariga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shubha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qilardi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sababli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tahlilning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boshqa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usul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vositalarini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qidirardi</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o‘zining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ko‘p</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yillik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tadqiqotlari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natijasida</a:t>
            </a:r>
            <a:r>
              <a:rPr lang="en-US" sz="1200" b="0" i="0" kern="1200" dirty="0" smtClean="0">
                <a:solidFill>
                  <a:schemeClr val="tx1"/>
                </a:solidFill>
                <a:effectLst/>
                <a:latin typeface="+mn-lt"/>
                <a:ea typeface="+mn-ea"/>
                <a:cs typeface="+mn-cs"/>
              </a:rPr>
              <a:t>, agar </a:t>
            </a:r>
            <a:r>
              <a:rPr lang="en-US" sz="1200" b="0" i="0" kern="1200" dirty="0" err="1" smtClean="0">
                <a:solidFill>
                  <a:schemeClr val="tx1"/>
                </a:solidFill>
                <a:effectLst/>
                <a:latin typeface="+mn-lt"/>
                <a:ea typeface="+mn-ea"/>
                <a:cs typeface="+mn-cs"/>
              </a:rPr>
              <a:t>moddaga</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yoki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reaktivlar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ta'sir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ko‘rsatilsa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moddalar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nisbatan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soddaroq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birikmalarga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parchalanishini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aniqladi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Maxsus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reaksiyalarni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qo‘llab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ushbu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birikmalarning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tarkibini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aniqlash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mumkin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Ba'zi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moddalar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rangdor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cho‘kindilar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hosil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boshqalari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ma'lum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hidli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gaz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ajratib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chiqarardi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ayrimlari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rangli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aralashmalarga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aylanar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ho </a:t>
            </a:r>
            <a:r>
              <a:rPr lang="en-US" sz="1200" b="0" i="0" kern="1200" dirty="0" err="1" smtClean="0">
                <a:solidFill>
                  <a:schemeClr val="tx1"/>
                </a:solidFill>
                <a:effectLst/>
                <a:latin typeface="+mn-lt"/>
                <a:ea typeface="+mn-ea"/>
                <a:cs typeface="+mn-cs"/>
              </a:rPr>
              <a:t>kazo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Moddalarning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maxsus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reaksiyalar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orqali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parchalash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hosil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mahsulotlarni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identifiaktsiyalash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jarayonini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analiz</a:t>
            </a:r>
            <a:r>
              <a:rPr lang="en-US" sz="1200" b="0" i="0" kern="1200" dirty="0" smtClean="0">
                <a:solidFill>
                  <a:schemeClr val="tx1"/>
                </a:solidFill>
                <a:effectLst/>
                <a:latin typeface="+mn-lt"/>
                <a:ea typeface="+mn-ea"/>
                <a:cs typeface="+mn-cs"/>
              </a:rPr>
              <a:t> deb </a:t>
            </a:r>
            <a:r>
              <a:rPr lang="en-US" sz="1200" b="0" i="0" kern="1200" dirty="0" err="1" smtClean="0">
                <a:solidFill>
                  <a:schemeClr val="tx1"/>
                </a:solidFill>
                <a:effectLst/>
                <a:latin typeface="+mn-lt"/>
                <a:ea typeface="+mn-ea"/>
                <a:cs typeface="+mn-cs"/>
              </a:rPr>
              <a:t>atadi</a:t>
            </a:r>
            <a:r>
              <a:rPr lang="en-US" sz="1200" b="0" i="0" kern="1200" dirty="0" smtClean="0">
                <a:solidFill>
                  <a:schemeClr val="tx1"/>
                </a:solidFill>
                <a:effectLst/>
                <a:latin typeface="+mn-lt"/>
                <a:ea typeface="+mn-ea"/>
                <a:cs typeface="+mn-cs"/>
              </a:rPr>
              <a:t>. Bu </a:t>
            </a:r>
            <a:r>
              <a:rPr lang="en-US" sz="1200" b="0" i="0" kern="1200" dirty="0" err="1" smtClean="0">
                <a:solidFill>
                  <a:schemeClr val="tx1"/>
                </a:solidFill>
                <a:effectLst/>
                <a:latin typeface="+mn-lt"/>
                <a:ea typeface="+mn-ea"/>
                <a:cs typeface="+mn-cs"/>
              </a:rPr>
              <a:t>yangicha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uslubi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Analitik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Kimyoning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rivojlanishiga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katta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turtki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hizmat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qildi</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1654-yilda </a:t>
            </a:r>
            <a:r>
              <a:rPr lang="en-US" sz="1200" b="0" i="0" kern="1200" dirty="0" err="1" smtClean="0">
                <a:solidFill>
                  <a:schemeClr val="tx1"/>
                </a:solidFill>
                <a:effectLst/>
                <a:latin typeface="+mn-lt"/>
                <a:ea typeface="+mn-ea"/>
                <a:cs typeface="+mn-cs"/>
              </a:rPr>
              <a:t>olim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Oksfordga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ko‘chib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o‘tdi</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yerda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amaliy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tajribalarini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assistenti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Vilgelm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Gomberg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birgalikda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bordi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Tadqiqotlar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maqsad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yo‘lida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Moddalarni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tizimlash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ularni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xususiyatlariga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guruhlarga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taqsimlash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Gombergdan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keyin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assistenti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iste'dodli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fizik</a:t>
            </a:r>
            <a:r>
              <a:rPr lang="en-US" sz="1200" b="0" i="0" kern="1200" dirty="0" smtClean="0">
                <a:solidFill>
                  <a:schemeClr val="tx1"/>
                </a:solidFill>
                <a:effectLst/>
                <a:latin typeface="+mn-lt"/>
                <a:ea typeface="+mn-ea"/>
                <a:cs typeface="+mn-cs"/>
              </a:rPr>
              <a:t> Robert </a:t>
            </a:r>
            <a:r>
              <a:rPr lang="en-US" sz="1200" b="0" i="0" kern="1200" dirty="0" err="1" smtClean="0">
                <a:solidFill>
                  <a:schemeClr val="tx1"/>
                </a:solidFill>
                <a:effectLst/>
                <a:latin typeface="+mn-lt"/>
                <a:ea typeface="+mn-ea"/>
                <a:cs typeface="+mn-cs"/>
              </a:rPr>
              <a:t>Guk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bo‘ldi</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tadqiqotlairini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asosan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gazlarni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o‘rganishgav</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koruskulyar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nazariyaga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qaratdi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Ayni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o‘sha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vaqtlarda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ilmiy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risolalar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orqali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nemis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fizigi</a:t>
            </a:r>
            <a:r>
              <a:rPr lang="en-US" sz="1200" b="0" i="0" kern="1200" dirty="0" smtClean="0">
                <a:solidFill>
                  <a:schemeClr val="tx1"/>
                </a:solidFill>
                <a:effectLst/>
                <a:latin typeface="+mn-lt"/>
                <a:ea typeface="+mn-ea"/>
                <a:cs typeface="+mn-cs"/>
              </a:rPr>
              <a:t> Otto </a:t>
            </a:r>
            <a:r>
              <a:rPr lang="en-US" sz="1200" b="0" i="0" kern="1200" dirty="0" err="1" smtClean="0">
                <a:solidFill>
                  <a:schemeClr val="tx1"/>
                </a:solidFill>
                <a:effectLst/>
                <a:latin typeface="+mn-lt"/>
                <a:ea typeface="+mn-ea"/>
                <a:cs typeface="+mn-cs"/>
              </a:rPr>
              <a:t>fon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Gerikening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amalga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oshirgan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tanishdi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ularni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shahsan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takrorlab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ko‘rmoqchi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bo‘ldi</a:t>
            </a:r>
            <a:r>
              <a:rPr lang="en-US" sz="1200" b="0" i="0" kern="1200" dirty="0" smtClean="0">
                <a:solidFill>
                  <a:schemeClr val="tx1"/>
                </a:solidFill>
                <a:effectLst/>
                <a:latin typeface="+mn-lt"/>
                <a:ea typeface="+mn-ea"/>
                <a:cs typeface="+mn-cs"/>
              </a:rPr>
              <a:t>. Bu </a:t>
            </a:r>
            <a:r>
              <a:rPr lang="en-US" sz="1200" b="0" i="0" kern="1200" dirty="0" err="1" smtClean="0">
                <a:solidFill>
                  <a:schemeClr val="tx1"/>
                </a:solidFill>
                <a:effectLst/>
                <a:latin typeface="+mn-lt"/>
                <a:ea typeface="+mn-ea"/>
                <a:cs typeface="+mn-cs"/>
              </a:rPr>
              <a:t>maqsadda</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havo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nasosining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Gerikenikidan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ancha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farq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qiluvchi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xos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konstruktsiyasini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o‘ylab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topdi</a:t>
            </a:r>
            <a:r>
              <a:rPr lang="en-US" sz="1200" b="0" i="0" kern="1200" dirty="0" smtClean="0">
                <a:solidFill>
                  <a:schemeClr val="tx1"/>
                </a:solidFill>
                <a:effectLst/>
                <a:latin typeface="+mn-lt"/>
                <a:ea typeface="+mn-ea"/>
                <a:cs typeface="+mn-cs"/>
              </a:rPr>
              <a:t>. Bu </a:t>
            </a:r>
            <a:r>
              <a:rPr lang="en-US" sz="1200" b="0" i="0" kern="1200" dirty="0" err="1" smtClean="0">
                <a:solidFill>
                  <a:schemeClr val="tx1"/>
                </a:solidFill>
                <a:effectLst/>
                <a:latin typeface="+mn-lt"/>
                <a:ea typeface="+mn-ea"/>
                <a:cs typeface="+mn-cs"/>
              </a:rPr>
              <a:t>nasosning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birinchi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namunasi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yordamida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yasab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bitkazildi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Tadqiqotchilar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nasosdan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havoni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deyarli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to‘liq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yo‘qotishga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muvvafaq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bo‘ldilar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Lekin</a:t>
            </a:r>
            <a:r>
              <a:rPr lang="en-US" sz="1200" b="0" i="0" kern="1200" dirty="0" smtClean="0">
                <a:solidFill>
                  <a:schemeClr val="tx1"/>
                </a:solidFill>
                <a:effectLst/>
                <a:latin typeface="+mn-lt"/>
                <a:ea typeface="+mn-ea"/>
                <a:cs typeface="+mn-cs"/>
              </a:rPr>
              <a:t>, bosh </a:t>
            </a:r>
            <a:r>
              <a:rPr lang="en-US" sz="1200" b="0" i="0" kern="1200" dirty="0" err="1" smtClean="0">
                <a:solidFill>
                  <a:schemeClr val="tx1"/>
                </a:solidFill>
                <a:effectLst/>
                <a:latin typeface="+mn-lt"/>
                <a:ea typeface="+mn-ea"/>
                <a:cs typeface="+mn-cs"/>
              </a:rPr>
              <a:t>idishda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efirning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mavjudligini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isbotlashga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barcha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urinishlar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samarasiz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ketdi</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Hech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qanaqa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efir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yo‘q</a:t>
            </a:r>
            <a:r>
              <a:rPr lang="en-US" sz="1200" b="0" i="0" kern="1200" dirty="0" smtClean="0">
                <a:solidFill>
                  <a:schemeClr val="tx1"/>
                </a:solidFill>
                <a:effectLst/>
                <a:latin typeface="+mn-lt"/>
                <a:ea typeface="+mn-ea"/>
                <a:cs typeface="+mn-cs"/>
              </a:rPr>
              <a:t>!" deb </a:t>
            </a:r>
            <a:r>
              <a:rPr lang="en-US" sz="1200" b="0" i="0" kern="1200" dirty="0" err="1" smtClean="0">
                <a:solidFill>
                  <a:schemeClr val="tx1"/>
                </a:solidFill>
                <a:effectLst/>
                <a:latin typeface="+mn-lt"/>
                <a:ea typeface="+mn-ea"/>
                <a:cs typeface="+mn-cs"/>
              </a:rPr>
              <a:t>hulosa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chiqardi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Bo‘shliq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joyni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vakuum</a:t>
            </a:r>
            <a:r>
              <a:rPr lang="en-US" sz="1200" b="0" i="0" kern="1200" dirty="0" smtClean="0">
                <a:solidFill>
                  <a:schemeClr val="tx1"/>
                </a:solidFill>
                <a:effectLst/>
                <a:latin typeface="+mn-lt"/>
                <a:ea typeface="+mn-ea"/>
                <a:cs typeface="+mn-cs"/>
              </a:rPr>
              <a:t>" deb </a:t>
            </a:r>
            <a:r>
              <a:rPr lang="en-US" sz="1200" b="0" i="0" kern="1200" dirty="0" err="1" smtClean="0">
                <a:solidFill>
                  <a:schemeClr val="tx1"/>
                </a:solidFill>
                <a:effectLst/>
                <a:latin typeface="+mn-lt"/>
                <a:ea typeface="+mn-ea"/>
                <a:cs typeface="+mn-cs"/>
              </a:rPr>
              <a:t>atashga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qaror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lotincha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bo‘shliq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ma'noda</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1660-yilda </a:t>
            </a:r>
            <a:r>
              <a:rPr lang="en-US" sz="1200" b="0" i="0" kern="1200" dirty="0" err="1" smtClean="0">
                <a:solidFill>
                  <a:schemeClr val="tx1"/>
                </a:solidFill>
                <a:effectLst/>
                <a:latin typeface="+mn-lt"/>
                <a:ea typeface="+mn-ea"/>
                <a:cs typeface="+mn-cs"/>
              </a:rPr>
              <a:t>o‘ziga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tegishli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yerda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o‘zining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birinchi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katta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hajmdagi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ilmiy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ishi</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Havoning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vazni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mavjud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bo‘lishiga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oid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yangi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fizik-mexanik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amaliy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tajribalar"ni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yakuniga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yetkazdi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nashr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ettirdi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Keyingi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kitob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Kimyogar</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skeptik</a:t>
            </a:r>
            <a:r>
              <a:rPr lang="en-US" sz="1200" b="0" i="0" kern="1200" dirty="0" smtClean="0">
                <a:solidFill>
                  <a:schemeClr val="tx1"/>
                </a:solidFill>
                <a:effectLst/>
                <a:latin typeface="+mn-lt"/>
                <a:ea typeface="+mn-ea"/>
                <a:cs typeface="+mn-cs"/>
              </a:rPr>
              <a:t>" deb </a:t>
            </a:r>
            <a:r>
              <a:rPr lang="en-US" sz="1200" b="0" i="0" kern="1200" dirty="0" err="1" smtClean="0">
                <a:solidFill>
                  <a:schemeClr val="tx1"/>
                </a:solidFill>
                <a:effectLst/>
                <a:latin typeface="+mn-lt"/>
                <a:ea typeface="+mn-ea"/>
                <a:cs typeface="+mn-cs"/>
              </a:rPr>
              <a:t>nomlandi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ikki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kitob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orqali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emas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ko‘p</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emas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ikki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yillik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davomida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hukm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surgan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to‘rt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unsur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haqidagi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Aristotel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ta'limotini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Dekartning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efir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haqidagi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hulosalarini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alkimyogarlikka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oid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uchta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boshlang‘ich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ta'limotlarni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chippakka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chiqardi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Tabiiyki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narsa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Aristotel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ta'limoti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tarafdolari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hamda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kartezianchilar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tomonidan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keskin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qarshi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olindi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Lekin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ilmiy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ishlarida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faqatgina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nazariyot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cheklanmasdan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balki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asosan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amaliy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tajribalarga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suyanganligi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tufayli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keltirgan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dalillari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natijalari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qanday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shubha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tortishuvlarga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o‘rin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qoldirmagan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Ma'rifat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ahlining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katta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qismi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asosan</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korpuskulyar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nazariya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tarafdorlari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g‘oyalarini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katta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ilhom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kutib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oldilar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g‘oyaviy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raqiblaridan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ko‘pchiligi</a:t>
            </a:r>
            <a:r>
              <a:rPr lang="en-US" sz="1200" b="0" i="0" kern="1200" dirty="0" smtClean="0">
                <a:solidFill>
                  <a:schemeClr val="tx1"/>
                </a:solidFill>
                <a:effectLst/>
                <a:latin typeface="+mn-lt"/>
                <a:ea typeface="+mn-ea"/>
                <a:cs typeface="+mn-cs"/>
              </a:rPr>
              <a:t> ham </a:t>
            </a:r>
            <a:r>
              <a:rPr lang="en-US" sz="1200" b="0" i="0" kern="1200" dirty="0" err="1" smtClean="0">
                <a:solidFill>
                  <a:schemeClr val="tx1"/>
                </a:solidFill>
                <a:effectLst/>
                <a:latin typeface="+mn-lt"/>
                <a:ea typeface="+mn-ea"/>
                <a:cs typeface="+mn-cs"/>
              </a:rPr>
              <a:t>olimning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kashfiyotlarini</a:t>
            </a:r>
            <a:r>
              <a:rPr lang="en-US" sz="1200" b="0" i="0" kern="1200" dirty="0" smtClean="0">
                <a:solidFill>
                  <a:schemeClr val="tx1"/>
                </a:solidFill>
                <a:effectLst/>
                <a:latin typeface="+mn-lt"/>
                <a:ea typeface="+mn-ea"/>
                <a:cs typeface="+mn-cs"/>
              </a:rPr>
              <a:t> tan </a:t>
            </a:r>
            <a:r>
              <a:rPr lang="en-US" sz="1200" b="0" i="0" kern="1200" dirty="0" err="1" smtClean="0">
                <a:solidFill>
                  <a:schemeClr val="tx1"/>
                </a:solidFill>
                <a:effectLst/>
                <a:latin typeface="+mn-lt"/>
                <a:ea typeface="+mn-ea"/>
                <a:cs typeface="+mn-cs"/>
              </a:rPr>
              <a:t>olishga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majbur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bo‘ldilar</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laboratoriyasida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yangi</a:t>
            </a:r>
            <a:r>
              <a:rPr lang="en-US" sz="1200" b="0" i="0" kern="1200" dirty="0" smtClean="0">
                <a:solidFill>
                  <a:schemeClr val="tx1"/>
                </a:solidFill>
                <a:effectLst/>
                <a:latin typeface="+mn-lt"/>
                <a:ea typeface="+mn-ea"/>
                <a:cs typeface="+mn-cs"/>
              </a:rPr>
              <a:t> assistant </a:t>
            </a:r>
            <a:r>
              <a:rPr lang="en-US" sz="1200" b="0" i="0" kern="1200" dirty="0" err="1" smtClean="0">
                <a:solidFill>
                  <a:schemeClr val="tx1"/>
                </a:solidFill>
                <a:effectLst/>
                <a:latin typeface="+mn-lt"/>
                <a:ea typeface="+mn-ea"/>
                <a:cs typeface="+mn-cs"/>
              </a:rPr>
              <a:t>bo‘lib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iqtidorli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fizik</a:t>
            </a:r>
            <a:r>
              <a:rPr lang="en-US" sz="1200" b="0" i="0" kern="1200" dirty="0" smtClean="0">
                <a:solidFill>
                  <a:schemeClr val="tx1"/>
                </a:solidFill>
                <a:effectLst/>
                <a:latin typeface="+mn-lt"/>
                <a:ea typeface="+mn-ea"/>
                <a:cs typeface="+mn-cs"/>
              </a:rPr>
              <a:t> Richard </a:t>
            </a:r>
            <a:r>
              <a:rPr lang="en-US" sz="1200" b="0" i="0" kern="1200" dirty="0" err="1" smtClean="0">
                <a:solidFill>
                  <a:schemeClr val="tx1"/>
                </a:solidFill>
                <a:effectLst/>
                <a:latin typeface="+mn-lt"/>
                <a:ea typeface="+mn-ea"/>
                <a:cs typeface="+mn-cs"/>
              </a:rPr>
              <a:t>Taunli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boshladi</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birgalikda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Robrt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asosiy</a:t>
            </a:r>
            <a:r>
              <a:rPr lang="en-US" sz="1200" b="0" i="0" kern="1200" dirty="0" smtClean="0">
                <a:solidFill>
                  <a:schemeClr val="tx1"/>
                </a:solidFill>
                <a:effectLst/>
                <a:latin typeface="+mn-lt"/>
                <a:ea typeface="+mn-ea"/>
                <a:cs typeface="+mn-cs"/>
              </a:rPr>
              <a:t> fundamental </a:t>
            </a:r>
            <a:r>
              <a:rPr lang="en-US" sz="1200" b="0" i="0" kern="1200" dirty="0" err="1" smtClean="0">
                <a:solidFill>
                  <a:schemeClr val="tx1"/>
                </a:solidFill>
                <a:effectLst/>
                <a:latin typeface="+mn-lt"/>
                <a:ea typeface="+mn-ea"/>
                <a:cs typeface="+mn-cs"/>
              </a:rPr>
              <a:t>fizik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qonuniyatlardan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biri</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gaz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bosiminig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hajman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o‘zgarishi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bosimi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o‘zgarishiga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teskari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proportsional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ekanligini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aniqlashi</a:t>
            </a:r>
            <a:r>
              <a:rPr lang="en-US" sz="1200" b="0" i="0" kern="1200" dirty="0" smtClean="0">
                <a:solidFill>
                  <a:schemeClr val="tx1"/>
                </a:solidFill>
                <a:effectLst/>
                <a:latin typeface="+mn-lt"/>
                <a:ea typeface="+mn-ea"/>
                <a:cs typeface="+mn-cs"/>
              </a:rPr>
              <a:t>. Bu </a:t>
            </a:r>
            <a:r>
              <a:rPr lang="en-US" sz="1200" b="0" i="0" kern="1200" dirty="0" err="1" smtClean="0">
                <a:solidFill>
                  <a:schemeClr val="tx1"/>
                </a:solidFill>
                <a:effectLst/>
                <a:latin typeface="+mn-lt"/>
                <a:ea typeface="+mn-ea"/>
                <a:cs typeface="+mn-cs"/>
              </a:rPr>
              <a:t>shuni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anglatar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idish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hajmini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o‘zgarishini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holda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gaz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bosimini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hisoblab</a:t>
            </a:r>
            <a:r>
              <a:rPr lang="en-US" sz="1200" b="0" i="0" kern="1200" dirty="0" smtClean="0">
                <a:solidFill>
                  <a:schemeClr val="tx1"/>
                </a:solidFill>
                <a:effectLst/>
                <a:latin typeface="+mn-lt"/>
                <a:ea typeface="+mn-ea"/>
                <a:cs typeface="+mn-cs"/>
              </a:rPr>
              <a:t> toppish </a:t>
            </a:r>
            <a:r>
              <a:rPr lang="en-US" sz="1200" b="0" i="0" kern="1200" dirty="0" err="1" smtClean="0">
                <a:solidFill>
                  <a:schemeClr val="tx1"/>
                </a:solidFill>
                <a:effectLst/>
                <a:latin typeface="+mn-lt"/>
                <a:ea typeface="+mn-ea"/>
                <a:cs typeface="+mn-cs"/>
              </a:rPr>
              <a:t>mumkin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bo‘lardi</a:t>
            </a:r>
            <a:r>
              <a:rPr lang="en-US" sz="1200" b="0" i="0" kern="1200" dirty="0" smtClean="0">
                <a:solidFill>
                  <a:schemeClr val="tx1"/>
                </a:solidFill>
                <a:effectLst/>
                <a:latin typeface="+mn-lt"/>
                <a:ea typeface="+mn-ea"/>
                <a:cs typeface="+mn-cs"/>
              </a:rPr>
              <a:t>. Bu </a:t>
            </a:r>
            <a:r>
              <a:rPr lang="en-US" sz="1200" b="0" i="0" kern="1200" dirty="0" err="1" smtClean="0">
                <a:solidFill>
                  <a:schemeClr val="tx1"/>
                </a:solidFill>
                <a:effectLst/>
                <a:latin typeface="+mn-lt"/>
                <a:ea typeface="+mn-ea"/>
                <a:cs typeface="+mn-cs"/>
              </a:rPr>
              <a:t>kashfiyot</a:t>
            </a:r>
            <a:r>
              <a:rPr lang="en-US" sz="1200" b="0" i="0" kern="1200" dirty="0" smtClean="0">
                <a:solidFill>
                  <a:schemeClr val="tx1"/>
                </a:solidFill>
                <a:effectLst/>
                <a:latin typeface="+mn-lt"/>
                <a:ea typeface="+mn-ea"/>
                <a:cs typeface="+mn-cs"/>
              </a:rPr>
              <a:t> XVII </a:t>
            </a:r>
            <a:r>
              <a:rPr lang="en-US" sz="1200" b="0" i="0" kern="1200" dirty="0" err="1" smtClean="0">
                <a:solidFill>
                  <a:schemeClr val="tx1"/>
                </a:solidFill>
                <a:effectLst/>
                <a:latin typeface="+mn-lt"/>
                <a:ea typeface="+mn-ea"/>
                <a:cs typeface="+mn-cs"/>
              </a:rPr>
              <a:t>asrning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buyuk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kashfiyotiga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aylandi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a:t>
            </a:r>
            <a:r>
              <a:rPr lang="en-US" sz="1200" b="0" i="0" kern="1200" dirty="0" smtClean="0">
                <a:solidFill>
                  <a:schemeClr val="tx1"/>
                </a:solidFill>
                <a:effectLst/>
                <a:latin typeface="+mn-lt"/>
                <a:ea typeface="+mn-ea"/>
                <a:cs typeface="+mn-cs"/>
              </a:rPr>
              <a:t> 1662 </a:t>
            </a:r>
            <a:r>
              <a:rPr lang="en-US" sz="1200" b="0" i="0" kern="1200" dirty="0" err="1" smtClean="0">
                <a:solidFill>
                  <a:schemeClr val="tx1"/>
                </a:solidFill>
                <a:effectLst/>
                <a:latin typeface="+mn-lt"/>
                <a:ea typeface="+mn-ea"/>
                <a:cs typeface="+mn-cs"/>
              </a:rPr>
              <a:t>yilda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Havoning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vazni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elastikligiga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nisbatan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ilmning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himoyasi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nomli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ilmiy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bayon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mazkur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ilmiy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ushbu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qonunni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gipoteza</a:t>
            </a:r>
            <a:r>
              <a:rPr lang="en-US" sz="1200" b="0" i="0" kern="1200" dirty="0" smtClean="0">
                <a:solidFill>
                  <a:schemeClr val="tx1"/>
                </a:solidFill>
                <a:effectLst/>
                <a:latin typeface="+mn-lt"/>
                <a:ea typeface="+mn-ea"/>
                <a:cs typeface="+mn-cs"/>
              </a:rPr>
              <a:t> deb </a:t>
            </a:r>
            <a:r>
              <a:rPr lang="en-US" sz="1200" b="0" i="0" kern="1200" dirty="0" err="1" smtClean="0">
                <a:solidFill>
                  <a:schemeClr val="tx1"/>
                </a:solidFill>
                <a:effectLst/>
                <a:latin typeface="+mn-lt"/>
                <a:ea typeface="+mn-ea"/>
                <a:cs typeface="+mn-cs"/>
              </a:rPr>
              <a:t>atagani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hamin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ilmiy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doiralarda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qiziqish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uyg‘otib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keladi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Ba'zilar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olimning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mazkur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qonuniyatga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shibha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yondoshgan</a:t>
            </a:r>
            <a:r>
              <a:rPr lang="en-US" sz="1200" b="0" i="0" kern="1200" dirty="0" smtClean="0">
                <a:solidFill>
                  <a:schemeClr val="tx1"/>
                </a:solidFill>
                <a:effectLst/>
                <a:latin typeface="+mn-lt"/>
                <a:ea typeface="+mn-ea"/>
                <a:cs typeface="+mn-cs"/>
              </a:rPr>
              <a:t> deb </a:t>
            </a:r>
            <a:r>
              <a:rPr lang="en-US" sz="1200" b="0" i="0" kern="1200" dirty="0" err="1" smtClean="0">
                <a:solidFill>
                  <a:schemeClr val="tx1"/>
                </a:solidFill>
                <a:effectLst/>
                <a:latin typeface="+mn-lt"/>
                <a:ea typeface="+mn-ea"/>
                <a:cs typeface="+mn-cs"/>
              </a:rPr>
              <a:t>izohlashsa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aytganidek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Kimyogar</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skeptik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ba'zilar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buni</a:t>
            </a:r>
            <a:r>
              <a:rPr lang="en-US" sz="1200" b="0" i="0" kern="1200" dirty="0" smtClean="0">
                <a:solidFill>
                  <a:schemeClr val="tx1"/>
                </a:solidFill>
                <a:effectLst/>
                <a:latin typeface="+mn-lt"/>
                <a:ea typeface="+mn-ea"/>
                <a:cs typeface="+mn-cs"/>
              </a:rPr>
              <a:t> Robert </a:t>
            </a:r>
            <a:r>
              <a:rPr lang="en-US" sz="1200" b="0" i="0" kern="1200" dirty="0" err="1" smtClean="0">
                <a:solidFill>
                  <a:schemeClr val="tx1"/>
                </a:solidFill>
                <a:effectLst/>
                <a:latin typeface="+mn-lt"/>
                <a:ea typeface="+mn-ea"/>
                <a:cs typeface="+mn-cs"/>
              </a:rPr>
              <a:t>Boylning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kamtar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bo‘lganligiga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bog‘laydilar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Hozirgi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zamondagi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tushunchgasiga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muofiq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keluvchi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havoning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elastik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ekanligi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tushunchasi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tadqiqotlaridagi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asosiy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g‘oya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belgilovchi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omillar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Havoning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elastikligi</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yozadi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Lotssi</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Paskal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tomonidan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barchaga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namoyish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qilingan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Gerikening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tajribalari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akademiyasi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tomonidan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takrorlangan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Havoli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pufak</a:t>
            </a:r>
            <a:r>
              <a:rPr lang="en-US" sz="1200" b="0" i="0" kern="1200" dirty="0" smtClean="0">
                <a:solidFill>
                  <a:schemeClr val="tx1"/>
                </a:solidFill>
                <a:effectLst/>
                <a:latin typeface="+mn-lt"/>
                <a:ea typeface="+mn-ea"/>
                <a:cs typeface="+mn-cs"/>
              </a:rPr>
              <a:t>, agar </a:t>
            </a:r>
            <a:r>
              <a:rPr lang="en-US" sz="1200" b="0" i="0" kern="1200" dirty="0" err="1" smtClean="0">
                <a:solidFill>
                  <a:schemeClr val="tx1"/>
                </a:solidFill>
                <a:effectLst/>
                <a:latin typeface="+mn-lt"/>
                <a:ea typeface="+mn-ea"/>
                <a:cs typeface="+mn-cs"/>
              </a:rPr>
              <a:t>uni</a:t>
            </a:r>
            <a:r>
              <a:rPr lang="en-US" sz="1200" b="0" i="0" kern="1200" dirty="0" smtClean="0">
                <a:solidFill>
                  <a:schemeClr val="tx1"/>
                </a:solidFill>
                <a:effectLst/>
                <a:latin typeface="+mn-lt"/>
                <a:ea typeface="+mn-ea"/>
                <a:cs typeface="+mn-cs"/>
              </a:rPr>
              <a:t> barometric </a:t>
            </a:r>
            <a:r>
              <a:rPr lang="en-US" sz="1200" b="0" i="0" kern="1200" dirty="0" err="1" smtClean="0">
                <a:solidFill>
                  <a:schemeClr val="tx1"/>
                </a:solidFill>
                <a:effectLst/>
                <a:latin typeface="+mn-lt"/>
                <a:ea typeface="+mn-ea"/>
                <a:cs typeface="+mn-cs"/>
              </a:rPr>
              <a:t>kamera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havosi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so‘rib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olingan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rezervuarga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qo‘yilsa</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ichidagi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havosi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chiqib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ketadi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puch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qoladi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Gerikening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ikkita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tutash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idishlar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bajargan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tajribalari</a:t>
            </a:r>
            <a:r>
              <a:rPr lang="en-US" sz="1200" b="0" i="0" kern="1200" dirty="0" smtClean="0">
                <a:solidFill>
                  <a:schemeClr val="tx1"/>
                </a:solidFill>
                <a:effectLst/>
                <a:latin typeface="+mn-lt"/>
                <a:ea typeface="+mn-ea"/>
                <a:cs typeface="+mn-cs"/>
              </a:rPr>
              <a:t> ham </a:t>
            </a:r>
            <a:r>
              <a:rPr lang="en-US" sz="1200" b="0" i="0" kern="1200" dirty="0" err="1" smtClean="0">
                <a:solidFill>
                  <a:schemeClr val="tx1"/>
                </a:solidFill>
                <a:effectLst/>
                <a:latin typeface="+mn-lt"/>
                <a:ea typeface="+mn-ea"/>
                <a:cs typeface="+mn-cs"/>
              </a:rPr>
              <a:t>havoning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elastikligini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tasdiqlaydi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ta'kidlash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kerakki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yuqorida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qayd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etilgan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tadqiqotlar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tufayli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elastiklik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nazariyasi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vujudga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keldi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Pekke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tomonidan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taklif</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etilgan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ushbu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termin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tomonidan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qattiq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jismlarning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elastikliklarini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tadiqiq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qilish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ishlarida</a:t>
            </a:r>
            <a:r>
              <a:rPr lang="en-US" sz="1200" b="0" i="0" kern="1200" dirty="0" smtClean="0">
                <a:solidFill>
                  <a:schemeClr val="tx1"/>
                </a:solidFill>
                <a:effectLst/>
                <a:latin typeface="+mn-lt"/>
                <a:ea typeface="+mn-ea"/>
                <a:cs typeface="+mn-cs"/>
              </a:rPr>
              <a:t> ham </a:t>
            </a:r>
            <a:r>
              <a:rPr lang="en-US" sz="1200" b="0" i="0" kern="1200" dirty="0" err="1" smtClean="0">
                <a:solidFill>
                  <a:schemeClr val="tx1"/>
                </a:solidFill>
                <a:effectLst/>
                <a:latin typeface="+mn-lt"/>
                <a:ea typeface="+mn-ea"/>
                <a:cs typeface="+mn-cs"/>
              </a:rPr>
              <a:t>keng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qo‘llanilgan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Bunday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tushunchaga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qarshi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Franchesko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Lino</a:t>
            </a:r>
            <a:r>
              <a:rPr lang="en-US" sz="1200" b="0" i="0" kern="1200" dirty="0" smtClean="0">
                <a:solidFill>
                  <a:schemeClr val="tx1"/>
                </a:solidFill>
                <a:effectLst/>
                <a:latin typeface="+mn-lt"/>
                <a:ea typeface="+mn-ea"/>
                <a:cs typeface="+mn-cs"/>
              </a:rPr>
              <a:t> (1595-1675) </a:t>
            </a:r>
            <a:r>
              <a:rPr lang="en-US" sz="1200" b="0" i="0" kern="1200" dirty="0" err="1" smtClean="0">
                <a:solidFill>
                  <a:schemeClr val="tx1"/>
                </a:solidFill>
                <a:effectLst/>
                <a:latin typeface="+mn-lt"/>
                <a:ea typeface="+mn-ea"/>
                <a:cs typeface="+mn-cs"/>
              </a:rPr>
              <a:t>e'tiroz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chiqdi</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aslida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ilmiy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faoliyati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davomida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Fabri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Merseni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tomonidan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ilgari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surilgan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Torichelli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effekti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hamda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suvning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nasos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yordamida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so‘rib</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uzatish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jarayonlarini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havo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suvdagi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ilmoqli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zarrachalarning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bir-birini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ilintirib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tortishi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izohlovchi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ta'limot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g‘oyalarini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himoya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1660 </a:t>
            </a:r>
            <a:r>
              <a:rPr lang="en-US" sz="1200" b="0" i="0" kern="1200" dirty="0" err="1" smtClean="0">
                <a:solidFill>
                  <a:schemeClr val="tx1"/>
                </a:solidFill>
                <a:effectLst/>
                <a:latin typeface="+mn-lt"/>
                <a:ea typeface="+mn-ea"/>
                <a:cs typeface="+mn-cs"/>
              </a:rPr>
              <a:t>yilda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nashr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etilgan</a:t>
            </a:r>
            <a:r>
              <a:rPr lang="en-US" sz="1200" b="0" i="0" kern="1200" dirty="0" smtClean="0">
                <a:solidFill>
                  <a:schemeClr val="tx1"/>
                </a:solidFill>
                <a:effectLst/>
                <a:latin typeface="+mn-lt"/>
                <a:ea typeface="+mn-ea"/>
                <a:cs typeface="+mn-cs"/>
              </a:rPr>
              <a:t> "shisha </a:t>
            </a:r>
            <a:r>
              <a:rPr lang="en-US" sz="1200" b="0" i="0" kern="1200" dirty="0" err="1" smtClean="0">
                <a:solidFill>
                  <a:schemeClr val="tx1"/>
                </a:solidFill>
                <a:effectLst/>
                <a:latin typeface="+mn-lt"/>
                <a:ea typeface="+mn-ea"/>
                <a:cs typeface="+mn-cs"/>
              </a:rPr>
              <a:t>trubkalardagi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simob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tajriba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haqida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nomli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risolasida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Lino</a:t>
            </a:r>
            <a:r>
              <a:rPr lang="en-US" sz="1200" b="0" i="0" kern="1200" dirty="0" smtClean="0">
                <a:solidFill>
                  <a:schemeClr val="tx1"/>
                </a:solidFill>
                <a:effectLst/>
                <a:latin typeface="+mn-lt"/>
                <a:ea typeface="+mn-ea"/>
                <a:cs typeface="+mn-cs"/>
              </a:rPr>
              <a:t>, agar </a:t>
            </a:r>
            <a:r>
              <a:rPr lang="en-US" sz="1200" b="0" i="0" kern="1200" dirty="0" err="1" smtClean="0">
                <a:solidFill>
                  <a:schemeClr val="tx1"/>
                </a:solidFill>
                <a:effectLst/>
                <a:latin typeface="+mn-lt"/>
                <a:ea typeface="+mn-ea"/>
                <a:cs typeface="+mn-cs"/>
              </a:rPr>
              <a:t>ikkala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tomoni</a:t>
            </a:r>
            <a:r>
              <a:rPr lang="en-US" sz="1200" b="0" i="0" kern="1200" dirty="0" smtClean="0">
                <a:solidFill>
                  <a:schemeClr val="tx1"/>
                </a:solidFill>
                <a:effectLst/>
                <a:latin typeface="+mn-lt"/>
                <a:ea typeface="+mn-ea"/>
                <a:cs typeface="+mn-cs"/>
              </a:rPr>
              <a:t> ham </a:t>
            </a:r>
            <a:r>
              <a:rPr lang="en-US" sz="1200" b="0" i="0" kern="1200" dirty="0" err="1" smtClean="0">
                <a:solidFill>
                  <a:schemeClr val="tx1"/>
                </a:solidFill>
                <a:effectLst/>
                <a:latin typeface="+mn-lt"/>
                <a:ea typeface="+mn-ea"/>
                <a:cs typeface="+mn-cs"/>
              </a:rPr>
              <a:t>ochiq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trubkaga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simobni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quyilsa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tomonini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barmoq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berkitib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ikkinchi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tomonidan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simobni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to‘kila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boshlansa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simobning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qismi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tushib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ketgach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barmoq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berkitilgan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tarafda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barmoq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simob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sathi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orasida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hosil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bo‘shliq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nisbatan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barmoqning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tortilib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so‘rilib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bo‘rtib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kirib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yumshoq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yostiqcha"sini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ko‘rish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his </a:t>
            </a:r>
            <a:r>
              <a:rPr lang="en-US" sz="1200" b="0" i="0" kern="1200" dirty="0" err="1" smtClean="0">
                <a:solidFill>
                  <a:schemeClr val="tx1"/>
                </a:solidFill>
                <a:effectLst/>
                <a:latin typeface="+mn-lt"/>
                <a:ea typeface="+mn-ea"/>
                <a:cs typeface="+mn-cs"/>
              </a:rPr>
              <a:t>qilish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mumkinligini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qayd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etadi</a:t>
            </a:r>
            <a:r>
              <a:rPr lang="en-US" sz="1200" b="0" i="0" kern="1200" dirty="0" smtClean="0">
                <a:solidFill>
                  <a:schemeClr val="tx1"/>
                </a:solidFill>
                <a:effectLst/>
                <a:latin typeface="+mn-lt"/>
                <a:ea typeface="+mn-ea"/>
                <a:cs typeface="+mn-cs"/>
              </a:rPr>
              <a:t>. "Bu </a:t>
            </a:r>
            <a:r>
              <a:rPr lang="en-US" sz="1200" b="0" i="0" kern="1200" dirty="0" err="1" smtClean="0">
                <a:solidFill>
                  <a:schemeClr val="tx1"/>
                </a:solidFill>
                <a:effectLst/>
                <a:latin typeface="+mn-lt"/>
                <a:ea typeface="+mn-ea"/>
                <a:cs typeface="+mn-cs"/>
              </a:rPr>
              <a:t>tortilib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kirish</a:t>
            </a:r>
            <a:r>
              <a:rPr lang="en-US" sz="1200" b="0" i="0" kern="1200" dirty="0" smtClean="0">
                <a:solidFill>
                  <a:schemeClr val="tx1"/>
                </a:solidFill>
                <a:effectLst/>
                <a:latin typeface="+mn-lt"/>
                <a:ea typeface="+mn-ea"/>
                <a:cs typeface="+mn-cs"/>
              </a:rPr>
              <a:t> - deb </a:t>
            </a:r>
            <a:r>
              <a:rPr lang="en-US" sz="1200" b="0" i="0" kern="1200" dirty="0" err="1" smtClean="0">
                <a:solidFill>
                  <a:schemeClr val="tx1"/>
                </a:solidFill>
                <a:effectLst/>
                <a:latin typeface="+mn-lt"/>
                <a:ea typeface="+mn-ea"/>
                <a:cs typeface="+mn-cs"/>
              </a:rPr>
              <a:t>mulohaza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yuritadi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Lino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tashqaridagi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atmosferaning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bosimidan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emas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balki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trubkaning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ichkarisidagi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qandaydir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ko‘rinmas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rishtalar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funikulalar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uchi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barmoqqa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ikkinchisi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simob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ustuniga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mustaxkam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bog‘lanib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oladigan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moddiy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substantsiyalarning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kuchi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bog‘liq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Hozirda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bunday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g‘oyalar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faqat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kulini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qistatadi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Lekin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o‘sha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vaqtlarda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g‘oyalar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jiddiy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qabul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qilingan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ahamiyat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o‘rganib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chiqilishi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zarur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bo‘lgan</a:t>
            </a:r>
            <a:r>
              <a:rPr lang="en-US" sz="1200" b="0" i="0" kern="1200" dirty="0" smtClean="0">
                <a:solidFill>
                  <a:schemeClr val="tx1"/>
                </a:solidFill>
                <a:effectLst/>
                <a:latin typeface="+mn-lt"/>
                <a:ea typeface="+mn-ea"/>
                <a:cs typeface="+mn-cs"/>
              </a:rPr>
              <a:t>. Shu </a:t>
            </a:r>
            <a:r>
              <a:rPr lang="en-US" sz="1200" b="0" i="0" kern="1200" dirty="0" err="1" smtClean="0">
                <a:solidFill>
                  <a:schemeClr val="tx1"/>
                </a:solidFill>
                <a:effectLst/>
                <a:latin typeface="+mn-lt"/>
                <a:ea typeface="+mn-ea"/>
                <a:cs typeface="+mn-cs"/>
              </a:rPr>
              <a:t>sababli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ilmiy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ishlirini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yanada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asosliroq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afkor-ommasiga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yanada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tushunarliroq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mazmunda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bayon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etib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Linoga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qarshi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himoya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nomli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ilmiy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yozib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a:t>
            </a:r>
            <a:r>
              <a:rPr lang="en-US" sz="1200" b="0" i="0" kern="1200" dirty="0" smtClean="0">
                <a:solidFill>
                  <a:schemeClr val="tx1"/>
                </a:solidFill>
                <a:effectLst/>
                <a:latin typeface="+mn-lt"/>
                <a:ea typeface="+mn-ea"/>
                <a:cs typeface="+mn-cs"/>
              </a:rPr>
              <a:t> bora </a:t>
            </a:r>
            <a:r>
              <a:rPr lang="en-US" sz="1200" b="0" i="0" kern="1200" dirty="0" err="1" smtClean="0">
                <a:solidFill>
                  <a:schemeClr val="tx1"/>
                </a:solidFill>
                <a:effectLst/>
                <a:latin typeface="+mn-lt"/>
                <a:ea typeface="+mn-ea"/>
                <a:cs typeface="+mn-cs"/>
              </a:rPr>
              <a:t>havoning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elastiklik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xususiyati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Torichelli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ustunini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tutib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turishdan</a:t>
            </a:r>
            <a:r>
              <a:rPr lang="en-US" sz="1200" b="0" i="0" kern="1200" dirty="0" smtClean="0">
                <a:solidFill>
                  <a:schemeClr val="tx1"/>
                </a:solidFill>
                <a:effectLst/>
                <a:latin typeface="+mn-lt"/>
                <a:ea typeface="+mn-ea"/>
                <a:cs typeface="+mn-cs"/>
              </a:rPr>
              <a:t> ham </a:t>
            </a:r>
            <a:r>
              <a:rPr lang="en-US" sz="1200" b="0" i="0" kern="1200" dirty="0" err="1" smtClean="0">
                <a:solidFill>
                  <a:schemeClr val="tx1"/>
                </a:solidFill>
                <a:effectLst/>
                <a:latin typeface="+mn-lt"/>
                <a:ea typeface="+mn-ea"/>
                <a:cs typeface="+mn-cs"/>
              </a:rPr>
              <a:t>ko‘ra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ko‘proq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narsalarga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qodir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ekanligini</a:t>
            </a:r>
            <a:r>
              <a:rPr lang="en-US" sz="1200" b="0" i="0" kern="1200" dirty="0" smtClean="0">
                <a:solidFill>
                  <a:schemeClr val="tx1"/>
                </a:solidFill>
                <a:effectLst/>
                <a:latin typeface="+mn-lt"/>
                <a:ea typeface="+mn-ea"/>
                <a:cs typeface="+mn-cs"/>
              </a:rPr>
              <a:t> soda </a:t>
            </a:r>
            <a:r>
              <a:rPr lang="en-US" sz="1200" b="0" i="0" kern="1200" dirty="0" err="1" smtClean="0">
                <a:solidFill>
                  <a:schemeClr val="tx1"/>
                </a:solidFill>
                <a:effectLst/>
                <a:latin typeface="+mn-lt"/>
                <a:ea typeface="+mn-ea"/>
                <a:cs typeface="+mn-cs"/>
              </a:rPr>
              <a:t>ilmiy</a:t>
            </a:r>
            <a:r>
              <a:rPr lang="en-US" sz="1200" b="0" i="0" kern="1200" dirty="0" smtClean="0">
                <a:solidFill>
                  <a:schemeClr val="tx1"/>
                </a:solidFill>
                <a:effectLst/>
                <a:latin typeface="+mn-lt"/>
                <a:ea typeface="+mn-ea"/>
                <a:cs typeface="+mn-cs"/>
              </a:rPr>
              <a:t> tilde </a:t>
            </a:r>
            <a:r>
              <a:rPr lang="en-US" sz="1200" b="0" i="0" kern="1200" dirty="0" err="1" smtClean="0">
                <a:solidFill>
                  <a:schemeClr val="tx1"/>
                </a:solidFill>
                <a:effectLst/>
                <a:latin typeface="+mn-lt"/>
                <a:ea typeface="+mn-ea"/>
                <a:cs typeface="+mn-cs"/>
              </a:rPr>
              <a:t>bayon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berdi</a:t>
            </a:r>
            <a:r>
              <a:rPr lang="en-US" sz="1200" b="0" i="0" kern="1200" dirty="0" smtClean="0">
                <a:solidFill>
                  <a:schemeClr val="tx1"/>
                </a:solidFill>
                <a:effectLst/>
                <a:latin typeface="+mn-lt"/>
                <a:ea typeface="+mn-ea"/>
                <a:cs typeface="+mn-cs"/>
              </a:rPr>
              <a:t>: "Biz </a:t>
            </a:r>
            <a:r>
              <a:rPr lang="en-US" sz="1200" b="0" i="0" kern="1200" dirty="0" err="1" smtClean="0">
                <a:solidFill>
                  <a:schemeClr val="tx1"/>
                </a:solidFill>
                <a:effectLst/>
                <a:latin typeface="+mn-lt"/>
                <a:ea typeface="+mn-ea"/>
                <a:cs typeface="+mn-cs"/>
              </a:rPr>
              <a:t>mohir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qo‘llar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lampa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yordamida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uchi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yuqoriga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qayrib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egilgan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uzun</a:t>
            </a:r>
            <a:r>
              <a:rPr lang="en-US" sz="1200" b="0" i="0" kern="1200" dirty="0" smtClean="0">
                <a:solidFill>
                  <a:schemeClr val="tx1"/>
                </a:solidFill>
                <a:effectLst/>
                <a:latin typeface="+mn-lt"/>
                <a:ea typeface="+mn-ea"/>
                <a:cs typeface="+mn-cs"/>
              </a:rPr>
              <a:t> shisha nay </a:t>
            </a:r>
            <a:r>
              <a:rPr lang="en-US" sz="1200" b="0" i="0" kern="1200" dirty="0" err="1" smtClean="0">
                <a:solidFill>
                  <a:schemeClr val="tx1"/>
                </a:solidFill>
                <a:effectLst/>
                <a:latin typeface="+mn-lt"/>
                <a:ea typeface="+mn-ea"/>
                <a:cs typeface="+mn-cs"/>
              </a:rPr>
              <a:t>oldik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qayrilgan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qismi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asosiy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qismiga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deyarli</a:t>
            </a:r>
            <a:r>
              <a:rPr lang="en-US" sz="1200" b="0" i="0" kern="1200" dirty="0" smtClean="0">
                <a:solidFill>
                  <a:schemeClr val="tx1"/>
                </a:solidFill>
                <a:effectLst/>
                <a:latin typeface="+mn-lt"/>
                <a:ea typeface="+mn-ea"/>
                <a:cs typeface="+mn-cs"/>
              </a:rPr>
              <a:t> parallel. </a:t>
            </a:r>
            <a:r>
              <a:rPr lang="en-US" sz="1200" b="0" i="0" kern="1200" dirty="0" err="1" smtClean="0">
                <a:solidFill>
                  <a:schemeClr val="tx1"/>
                </a:solidFill>
                <a:effectLst/>
                <a:latin typeface="+mn-lt"/>
                <a:ea typeface="+mn-ea"/>
                <a:cs typeface="+mn-cs"/>
              </a:rPr>
              <a:t>Ular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orasidagi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tirqish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yana</a:t>
            </a:r>
            <a:r>
              <a:rPr lang="en-US" sz="1200" b="0" i="0" kern="1200" dirty="0" smtClean="0">
                <a:solidFill>
                  <a:schemeClr val="tx1"/>
                </a:solidFill>
                <a:effectLst/>
                <a:latin typeface="+mn-lt"/>
                <a:ea typeface="+mn-ea"/>
                <a:cs typeface="+mn-cs"/>
              </a:rPr>
              <a:t> ham </a:t>
            </a:r>
            <a:r>
              <a:rPr lang="en-US" sz="1200" b="0" i="0" kern="1200" dirty="0" err="1" smtClean="0">
                <a:solidFill>
                  <a:schemeClr val="tx1"/>
                </a:solidFill>
                <a:effectLst/>
                <a:latin typeface="+mn-lt"/>
                <a:ea typeface="+mn-ea"/>
                <a:cs typeface="+mn-cs"/>
              </a:rPr>
              <a:t>qisaqa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egilishda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germetik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payvandlangan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Qisqa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qismi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uzunligi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dyumlarga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ulardan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sakkiz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qismlarga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taqsimlangan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ulushlagan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Qog‘oz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parchalaridan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ulushlarning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qiymatlari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yozib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naycha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ehtiyotkorlik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yopishtirib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chiqilgan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Huddi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shunday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qog‘oz</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o‘lchov</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belgilari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uzun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naychaga</a:t>
            </a:r>
            <a:r>
              <a:rPr lang="en-US" sz="1200" b="0" i="0" kern="1200" dirty="0" smtClean="0">
                <a:solidFill>
                  <a:schemeClr val="tx1"/>
                </a:solidFill>
                <a:effectLst/>
                <a:latin typeface="+mn-lt"/>
                <a:ea typeface="+mn-ea"/>
                <a:cs typeface="+mn-cs"/>
              </a:rPr>
              <a:t> ham </a:t>
            </a:r>
            <a:r>
              <a:rPr lang="en-US" sz="1200" b="0" i="0" kern="1200" dirty="0" err="1" smtClean="0">
                <a:solidFill>
                  <a:schemeClr val="tx1"/>
                </a:solidFill>
                <a:effectLst/>
                <a:latin typeface="+mn-lt"/>
                <a:ea typeface="+mn-ea"/>
                <a:cs typeface="+mn-cs"/>
              </a:rPr>
              <a:t>yopishtirilgan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Shundan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keyin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qisqa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naychaga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sifonning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yarim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aylana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egilgan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qismigacha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to‘lguncha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simob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quyilgan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amalga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oshirilganidan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so‘ng</a:t>
            </a:r>
            <a:r>
              <a:rPr lang="en-US" sz="1200" b="0" i="0" kern="1200" dirty="0" smtClean="0">
                <a:solidFill>
                  <a:schemeClr val="tx1"/>
                </a:solidFill>
                <a:effectLst/>
                <a:latin typeface="+mn-lt"/>
                <a:ea typeface="+mn-ea"/>
                <a:cs typeface="+mn-cs"/>
              </a:rPr>
              <a:t>, biz, </a:t>
            </a:r>
            <a:r>
              <a:rPr lang="en-US" sz="1200" b="0" i="0" kern="1200" dirty="0" err="1" smtClean="0">
                <a:solidFill>
                  <a:schemeClr val="tx1"/>
                </a:solidFill>
                <a:effectLst/>
                <a:latin typeface="+mn-lt"/>
                <a:ea typeface="+mn-ea"/>
                <a:cs typeface="+mn-cs"/>
              </a:rPr>
              <a:t>uzun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naychaga</a:t>
            </a:r>
            <a:r>
              <a:rPr lang="en-US" sz="1200" b="0" i="0" kern="1200" dirty="0" smtClean="0">
                <a:solidFill>
                  <a:schemeClr val="tx1"/>
                </a:solidFill>
                <a:effectLst/>
                <a:latin typeface="+mn-lt"/>
                <a:ea typeface="+mn-ea"/>
                <a:cs typeface="+mn-cs"/>
              </a:rPr>
              <a:t> ham </a:t>
            </a:r>
            <a:r>
              <a:rPr lang="en-US" sz="1200" b="0" i="0" kern="1200" dirty="0" err="1" smtClean="0">
                <a:solidFill>
                  <a:schemeClr val="tx1"/>
                </a:solidFill>
                <a:effectLst/>
                <a:latin typeface="+mn-lt"/>
                <a:ea typeface="+mn-ea"/>
                <a:cs typeface="+mn-cs"/>
              </a:rPr>
              <a:t>simob</a:t>
            </a:r>
            <a:r>
              <a:rPr lang="en-US" sz="1200" b="0" i="0" kern="1200" dirty="0" smtClean="0">
                <a:solidFill>
                  <a:schemeClr val="tx1"/>
                </a:solidFill>
                <a:effectLst/>
                <a:latin typeface="+mn-lt"/>
                <a:ea typeface="+mn-ea"/>
                <a:cs typeface="+mn-cs"/>
              </a:rPr>
              <a:t> quay </a:t>
            </a:r>
            <a:r>
              <a:rPr lang="en-US" sz="1200" b="0" i="0" kern="1200" dirty="0" err="1" smtClean="0">
                <a:solidFill>
                  <a:schemeClr val="tx1"/>
                </a:solidFill>
                <a:effectLst/>
                <a:latin typeface="+mn-lt"/>
                <a:ea typeface="+mn-ea"/>
                <a:cs typeface="+mn-cs"/>
              </a:rPr>
              <a:t>boshladik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Bunda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ustidan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quyilgan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simob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natijasida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qisqa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naychadagi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havo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dsatlabki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hajmning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yarminigina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egallaganligi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tufayli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hajman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kichraymadi</a:t>
            </a:r>
            <a:r>
              <a:rPr lang="en-US" sz="1200" b="0" i="0" kern="1200" dirty="0" smtClean="0">
                <a:solidFill>
                  <a:schemeClr val="tx1"/>
                </a:solidFill>
                <a:effectLst/>
                <a:latin typeface="+mn-lt"/>
                <a:ea typeface="+mn-ea"/>
                <a:cs typeface="+mn-cs"/>
              </a:rPr>
              <a:t>. Biz </a:t>
            </a:r>
            <a:r>
              <a:rPr lang="en-US" sz="1200" b="0" i="0" kern="1200" dirty="0" err="1" smtClean="0">
                <a:solidFill>
                  <a:schemeClr val="tx1"/>
                </a:solidFill>
                <a:effectLst/>
                <a:latin typeface="+mn-lt"/>
                <a:ea typeface="+mn-ea"/>
                <a:cs typeface="+mn-cs"/>
              </a:rPr>
              <a:t>naychaning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nisbatan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uzun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qismidan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uzmay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kuzatib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turdik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shuni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qayd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etdikki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uzunroq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naychadagi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simob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narigisidan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ko‘ra</a:t>
            </a:r>
            <a:r>
              <a:rPr lang="en-US" sz="1200" b="0" i="0" kern="1200" dirty="0" smtClean="0">
                <a:solidFill>
                  <a:schemeClr val="tx1"/>
                </a:solidFill>
                <a:effectLst/>
                <a:latin typeface="+mn-lt"/>
                <a:ea typeface="+mn-ea"/>
                <a:cs typeface="+mn-cs"/>
              </a:rPr>
              <a:t> 29 </a:t>
            </a:r>
            <a:r>
              <a:rPr lang="en-US" sz="1200" b="0" i="0" kern="1200" dirty="0" err="1" smtClean="0">
                <a:solidFill>
                  <a:schemeClr val="tx1"/>
                </a:solidFill>
                <a:effectLst/>
                <a:latin typeface="+mn-lt"/>
                <a:ea typeface="+mn-ea"/>
                <a:cs typeface="+mn-cs"/>
              </a:rPr>
              <a:t>dyum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yuqoriroqda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turar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Amaliy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tajriba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yakunlarini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hulosa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ta'kidlaydi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qachonki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naycha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tubidagi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havo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dastlabki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hajmig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nisbatan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chorak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marotaba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hajman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siqilganida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suv</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ho‘llangan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mato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o‘rab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sovuq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ta'sirida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qanchalik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qo‘yiqlashar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hajman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siqilar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ekanligini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tekshirib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ko‘rdik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ba'zan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shunday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tuyuldiki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havo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ustidan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hulosalar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qilishga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yetarli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darajada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siqilmas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Keyin</a:t>
            </a:r>
            <a:r>
              <a:rPr lang="en-US" sz="1200" b="0" i="0" kern="1200" dirty="0" smtClean="0">
                <a:solidFill>
                  <a:schemeClr val="tx1"/>
                </a:solidFill>
                <a:effectLst/>
                <a:latin typeface="+mn-lt"/>
                <a:ea typeface="+mn-ea"/>
                <a:cs typeface="+mn-cs"/>
              </a:rPr>
              <a:t> biz </a:t>
            </a:r>
            <a:r>
              <a:rPr lang="en-US" sz="1200" b="0" i="0" kern="1200" dirty="0" err="1" smtClean="0">
                <a:solidFill>
                  <a:schemeClr val="tx1"/>
                </a:solidFill>
                <a:effectLst/>
                <a:latin typeface="+mn-lt"/>
                <a:ea typeface="+mn-ea"/>
                <a:cs typeface="+mn-cs"/>
              </a:rPr>
              <a:t>balki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issiqlik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o‘sha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havoni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kengayishga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majbur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qilar</a:t>
            </a:r>
            <a:r>
              <a:rPr lang="en-US" sz="1200" b="0" i="0" kern="1200" dirty="0" smtClean="0">
                <a:solidFill>
                  <a:schemeClr val="tx1"/>
                </a:solidFill>
                <a:effectLst/>
                <a:latin typeface="+mn-lt"/>
                <a:ea typeface="+mn-ea"/>
                <a:cs typeface="+mn-cs"/>
              </a:rPr>
              <a:t> deb </a:t>
            </a:r>
            <a:r>
              <a:rPr lang="en-US" sz="1200" b="0" i="0" kern="1200" dirty="0" err="1" smtClean="0">
                <a:solidFill>
                  <a:schemeClr val="tx1"/>
                </a:solidFill>
                <a:effectLst/>
                <a:latin typeface="+mn-lt"/>
                <a:ea typeface="+mn-ea"/>
                <a:cs typeface="+mn-cs"/>
              </a:rPr>
              <a:t>o‘ylab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buni</a:t>
            </a:r>
            <a:r>
              <a:rPr lang="en-US" sz="1200" b="0" i="0" kern="1200" dirty="0" smtClean="0">
                <a:solidFill>
                  <a:schemeClr val="tx1"/>
                </a:solidFill>
                <a:effectLst/>
                <a:latin typeface="+mn-lt"/>
                <a:ea typeface="+mn-ea"/>
                <a:cs typeface="+mn-cs"/>
              </a:rPr>
              <a:t> ham </a:t>
            </a:r>
            <a:r>
              <a:rPr lang="en-US" sz="1200" b="0" i="0" kern="1200" dirty="0" err="1" smtClean="0">
                <a:solidFill>
                  <a:schemeClr val="tx1"/>
                </a:solidFill>
                <a:effectLst/>
                <a:latin typeface="+mn-lt"/>
                <a:ea typeface="+mn-ea"/>
                <a:cs typeface="+mn-cs"/>
              </a:rPr>
              <a:t>tekshirib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ko‘rdik</a:t>
            </a:r>
            <a:r>
              <a:rPr lang="en-US" sz="1200" b="0" i="0" kern="1200" dirty="0" smtClean="0">
                <a:solidFill>
                  <a:schemeClr val="tx1"/>
                </a:solidFill>
                <a:effectLst/>
                <a:latin typeface="+mn-lt"/>
                <a:ea typeface="+mn-ea"/>
                <a:cs typeface="+mn-cs"/>
              </a:rPr>
              <a:t>; sham </a:t>
            </a:r>
            <a:r>
              <a:rPr lang="en-US" sz="1200" b="0" i="0" kern="1200" dirty="0" err="1" smtClean="0">
                <a:solidFill>
                  <a:schemeClr val="tx1"/>
                </a:solidFill>
                <a:effectLst/>
                <a:latin typeface="+mn-lt"/>
                <a:ea typeface="+mn-ea"/>
                <a:cs typeface="+mn-cs"/>
              </a:rPr>
              <a:t>alangasiga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naychaning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havo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to‘planib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qismini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yaqinlashtirganimizda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narsa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ma'lum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bo‘ldiki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issiqlik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havoga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sovuqlikda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sezilarliroq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ta'sir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ko‘rsatar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ekan</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Shunisi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qiziqki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mazkur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izlanishlardan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hulosalarni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emas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balki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Taunli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chiqaradi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ta'kidlashicha</a:t>
            </a:r>
            <a:r>
              <a:rPr lang="en-US" sz="1200" b="0" i="0" kern="1200" dirty="0" smtClean="0">
                <a:solidFill>
                  <a:schemeClr val="tx1"/>
                </a:solidFill>
                <a:effectLst/>
                <a:latin typeface="+mn-lt"/>
                <a:ea typeface="+mn-ea"/>
                <a:cs typeface="+mn-cs"/>
              </a:rPr>
              <a:t>, Richard </a:t>
            </a:r>
            <a:r>
              <a:rPr lang="en-US" sz="1200" b="0" i="0" kern="1200" dirty="0" err="1" smtClean="0">
                <a:solidFill>
                  <a:schemeClr val="tx1"/>
                </a:solidFill>
                <a:effectLst/>
                <a:latin typeface="+mn-lt"/>
                <a:ea typeface="+mn-ea"/>
                <a:cs typeface="+mn-cs"/>
              </a:rPr>
              <a:t>Taunli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havoning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elastikliga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taaluqli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yangi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fizik-mexanik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tadqiqotlar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ilmiy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o‘qib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chiqqach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kengayish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teskari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proportsional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gipotezani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ilgari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surgan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ekan</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G.Dorfmann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shunday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yozadi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ushbu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tadqiqotlari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e'lon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qilinganidan</a:t>
            </a:r>
            <a:r>
              <a:rPr lang="en-US" sz="1200" b="0" i="0" kern="1200" dirty="0" smtClean="0">
                <a:solidFill>
                  <a:schemeClr val="tx1"/>
                </a:solidFill>
                <a:effectLst/>
                <a:latin typeface="+mn-lt"/>
                <a:ea typeface="+mn-ea"/>
                <a:cs typeface="+mn-cs"/>
              </a:rPr>
              <a:t> 15 </a:t>
            </a:r>
            <a:r>
              <a:rPr lang="en-US" sz="1200" b="0" i="0" kern="1200" dirty="0" err="1" smtClean="0">
                <a:solidFill>
                  <a:schemeClr val="tx1"/>
                </a:solidFill>
                <a:effectLst/>
                <a:latin typeface="+mn-lt"/>
                <a:ea typeface="+mn-ea"/>
                <a:cs typeface="+mn-cs"/>
              </a:rPr>
              <a:t>yil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keyin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ya'ni</a:t>
            </a:r>
            <a:r>
              <a:rPr lang="en-US" sz="1200" b="0" i="0" kern="1200" dirty="0" smtClean="0">
                <a:solidFill>
                  <a:schemeClr val="tx1"/>
                </a:solidFill>
                <a:effectLst/>
                <a:latin typeface="+mn-lt"/>
                <a:ea typeface="+mn-ea"/>
                <a:cs typeface="+mn-cs"/>
              </a:rPr>
              <a:t>, 1679-yilda </a:t>
            </a:r>
            <a:r>
              <a:rPr lang="en-US" sz="1200" b="0" i="0" kern="1200" dirty="0" err="1" smtClean="0">
                <a:solidFill>
                  <a:schemeClr val="tx1"/>
                </a:solidFill>
                <a:effectLst/>
                <a:latin typeface="+mn-lt"/>
                <a:ea typeface="+mn-ea"/>
                <a:cs typeface="+mn-cs"/>
              </a:rPr>
              <a:t>Fransiyada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abbat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Edma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Marriottning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havoning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tabiati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haqida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nutq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nomli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paydo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abbat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Mariott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butunlay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boshqa</a:t>
            </a:r>
            <a:r>
              <a:rPr lang="en-US" sz="1200" b="0" i="0" kern="1200" dirty="0" smtClean="0">
                <a:solidFill>
                  <a:schemeClr val="tx1"/>
                </a:solidFill>
                <a:effectLst/>
                <a:latin typeface="+mn-lt"/>
                <a:ea typeface="+mn-ea"/>
                <a:cs typeface="+mn-cs"/>
              </a:rPr>
              <a:t> fan </a:t>
            </a:r>
            <a:r>
              <a:rPr lang="en-US" sz="1200" b="0" i="0" kern="1200" dirty="0" err="1" smtClean="0">
                <a:solidFill>
                  <a:schemeClr val="tx1"/>
                </a:solidFill>
                <a:effectLst/>
                <a:latin typeface="+mn-lt"/>
                <a:ea typeface="+mn-ea"/>
                <a:cs typeface="+mn-cs"/>
              </a:rPr>
              <a:t>muammaolari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qatorida</a:t>
            </a:r>
            <a:r>
              <a:rPr lang="en-US" sz="1200" b="0" i="0" kern="1200" dirty="0" smtClean="0">
                <a:solidFill>
                  <a:schemeClr val="tx1"/>
                </a:solidFill>
                <a:effectLst/>
                <a:latin typeface="+mn-lt"/>
                <a:ea typeface="+mn-ea"/>
                <a:cs typeface="+mn-cs"/>
              </a:rPr>
              <a:t>, Robert </a:t>
            </a:r>
            <a:r>
              <a:rPr lang="en-US" sz="1200" b="0" i="0" kern="1200" dirty="0" err="1" smtClean="0">
                <a:solidFill>
                  <a:schemeClr val="tx1"/>
                </a:solidFill>
                <a:effectLst/>
                <a:latin typeface="+mn-lt"/>
                <a:ea typeface="+mn-ea"/>
                <a:cs typeface="+mn-cs"/>
              </a:rPr>
              <a:t>Boylning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tadqiqotlariga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o‘xshash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tajribalar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haqida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mufassal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bayonlar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keltirib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havoning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bosimi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egallaydigan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hajmi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orasidagi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bog‘liqliklarni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tadqiq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tahlil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Mariott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oldingi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tadqiqotchisi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haqida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marta</a:t>
            </a:r>
            <a:r>
              <a:rPr lang="en-US" sz="1200" b="0" i="0" kern="1200" dirty="0" smtClean="0">
                <a:solidFill>
                  <a:schemeClr val="tx1"/>
                </a:solidFill>
                <a:effectLst/>
                <a:latin typeface="+mn-lt"/>
                <a:ea typeface="+mn-ea"/>
                <a:cs typeface="+mn-cs"/>
              </a:rPr>
              <a:t> ham </a:t>
            </a:r>
            <a:r>
              <a:rPr lang="en-US" sz="1200" b="0" i="0" kern="1200" dirty="0" err="1" smtClean="0">
                <a:solidFill>
                  <a:schemeClr val="tx1"/>
                </a:solidFill>
                <a:effectLst/>
                <a:latin typeface="+mn-lt"/>
                <a:ea typeface="+mn-ea"/>
                <a:cs typeface="+mn-cs"/>
              </a:rPr>
              <a:t>so‘z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yuritmaydi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huddiki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pnevmatikaga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oid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butunlay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notanishdek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Vaholanki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Yevropa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ilmiy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jamoatchiligida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yaxshigina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shuhrat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topgan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lotin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ingliz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tillarida</a:t>
            </a:r>
            <a:r>
              <a:rPr lang="en-US" sz="1200" b="0" i="0" kern="1200" dirty="0" smtClean="0">
                <a:solidFill>
                  <a:schemeClr val="tx1"/>
                </a:solidFill>
                <a:effectLst/>
                <a:latin typeface="+mn-lt"/>
                <a:ea typeface="+mn-ea"/>
                <a:cs typeface="+mn-cs"/>
              </a:rPr>
              <a:t> chop </a:t>
            </a:r>
            <a:r>
              <a:rPr lang="en-US" sz="1200" b="0" i="0" kern="1200" dirty="0" err="1" smtClean="0">
                <a:solidFill>
                  <a:schemeClr val="tx1"/>
                </a:solidFill>
                <a:effectLst/>
                <a:latin typeface="+mn-lt"/>
                <a:ea typeface="+mn-ea"/>
                <a:cs typeface="+mn-cs"/>
              </a:rPr>
              <a:t>etilib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katta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adadlarda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tarqalgandi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Umuman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olganda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Mariott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avvalgi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nomdor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asoschisini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birinchi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marta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unutayotgani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huddi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yo‘sinda</a:t>
            </a:r>
            <a:r>
              <a:rPr lang="en-US" sz="1200" b="0" i="0" kern="1200" dirty="0" smtClean="0">
                <a:solidFill>
                  <a:schemeClr val="tx1"/>
                </a:solidFill>
                <a:effectLst/>
                <a:latin typeface="+mn-lt"/>
                <a:ea typeface="+mn-ea"/>
                <a:cs typeface="+mn-cs"/>
              </a:rPr>
              <a:t> u 1673-zarbalar </a:t>
            </a:r>
            <a:r>
              <a:rPr lang="en-US" sz="1200" b="0" i="0" kern="1200" dirty="0" err="1" smtClean="0">
                <a:solidFill>
                  <a:schemeClr val="tx1"/>
                </a:solidFill>
                <a:effectLst/>
                <a:latin typeface="+mn-lt"/>
                <a:ea typeface="+mn-ea"/>
                <a:cs typeface="+mn-cs"/>
              </a:rPr>
              <a:t>haqidagi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ilmiy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ishida</a:t>
            </a:r>
            <a:r>
              <a:rPr lang="en-US" sz="1200" b="0" i="0" kern="1200" dirty="0" smtClean="0">
                <a:solidFill>
                  <a:schemeClr val="tx1"/>
                </a:solidFill>
                <a:effectLst/>
                <a:latin typeface="+mn-lt"/>
                <a:ea typeface="+mn-ea"/>
                <a:cs typeface="+mn-cs"/>
              </a:rPr>
              <a:t> ham </a:t>
            </a:r>
            <a:r>
              <a:rPr lang="en-US" sz="1200" b="0" i="0" kern="1200" dirty="0" err="1" smtClean="0">
                <a:solidFill>
                  <a:schemeClr val="tx1"/>
                </a:solidFill>
                <a:effectLst/>
                <a:latin typeface="+mn-lt"/>
                <a:ea typeface="+mn-ea"/>
                <a:cs typeface="+mn-cs"/>
              </a:rPr>
              <a:t>Gyugens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haqida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lom-mim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demasdan</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asos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tajriba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uslubiyoti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hamda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nazariyot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asoslarini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o‘zlashtirib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olgan</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Adolat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yuzasidan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ta'kidlash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kerakki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Mariottning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ishlari</a:t>
            </a:r>
            <a:r>
              <a:rPr lang="en-US" sz="1200" b="0" i="0" kern="1200" dirty="0" smtClean="0">
                <a:solidFill>
                  <a:schemeClr val="tx1"/>
                </a:solidFill>
                <a:effectLst/>
                <a:latin typeface="+mn-lt"/>
                <a:ea typeface="+mn-ea"/>
                <a:cs typeface="+mn-cs"/>
              </a:rPr>
              <a:t> Robert </a:t>
            </a:r>
            <a:r>
              <a:rPr lang="en-US" sz="1200" b="0" i="0" kern="1200" dirty="0" err="1" smtClean="0">
                <a:solidFill>
                  <a:schemeClr val="tx1"/>
                </a:solidFill>
                <a:effectLst/>
                <a:latin typeface="+mn-lt"/>
                <a:ea typeface="+mn-ea"/>
                <a:cs typeface="+mn-cs"/>
              </a:rPr>
              <a:t>Boylning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amaliy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tajribalari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ilmiy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uslubiy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bayoniga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nisbatan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aniqlik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batafsillik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nuqtai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nazaridan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ancha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sayoz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hisoblanadi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Yuqorida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tanishganimizdek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tajriba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natijalarini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dyumning</a:t>
            </a:r>
            <a:r>
              <a:rPr lang="en-US" sz="1200" b="0" i="0" kern="1200" dirty="0" smtClean="0">
                <a:solidFill>
                  <a:schemeClr val="tx1"/>
                </a:solidFill>
                <a:effectLst/>
                <a:latin typeface="+mn-lt"/>
                <a:ea typeface="+mn-ea"/>
                <a:cs typeface="+mn-cs"/>
              </a:rPr>
              <a:t> 1/16 </a:t>
            </a:r>
            <a:r>
              <a:rPr lang="en-US" sz="1200" b="0" i="0" kern="1200" dirty="0" err="1" smtClean="0">
                <a:solidFill>
                  <a:schemeClr val="tx1"/>
                </a:solidFill>
                <a:effectLst/>
                <a:latin typeface="+mn-lt"/>
                <a:ea typeface="+mn-ea"/>
                <a:cs typeface="+mn-cs"/>
              </a:rPr>
              <a:t>ulushigacha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aniqlikda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o‘lchaydi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o‘lchov</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natijalaridagi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chiqishi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mumkin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xatoliklarni</a:t>
            </a:r>
            <a:r>
              <a:rPr lang="en-US" sz="1200" b="0" i="0" kern="1200" dirty="0" smtClean="0">
                <a:solidFill>
                  <a:schemeClr val="tx1"/>
                </a:solidFill>
                <a:effectLst/>
                <a:latin typeface="+mn-lt"/>
                <a:ea typeface="+mn-ea"/>
                <a:cs typeface="+mn-cs"/>
              </a:rPr>
              <a:t> real </a:t>
            </a:r>
            <a:r>
              <a:rPr lang="en-US" sz="1200" b="0" i="0" kern="1200" dirty="0" err="1" smtClean="0">
                <a:solidFill>
                  <a:schemeClr val="tx1"/>
                </a:solidFill>
                <a:effectLst/>
                <a:latin typeface="+mn-lt"/>
                <a:ea typeface="+mn-ea"/>
                <a:cs typeface="+mn-cs"/>
              </a:rPr>
              <a:t>baholaydi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matematik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hisob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kitoblar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tuzatishlar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kiritib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bayon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Ehtiyotkor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tanqidiy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qarashlar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orqali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ochgan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qonuniyatni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gipoteza</a:t>
            </a:r>
            <a:r>
              <a:rPr lang="en-US" sz="1200" b="0" i="0" kern="1200" dirty="0" smtClean="0">
                <a:solidFill>
                  <a:schemeClr val="tx1"/>
                </a:solidFill>
                <a:effectLst/>
                <a:latin typeface="+mn-lt"/>
                <a:ea typeface="+mn-ea"/>
                <a:cs typeface="+mn-cs"/>
              </a:rPr>
              <a:t>" deb </a:t>
            </a:r>
            <a:r>
              <a:rPr lang="en-US" sz="1200" b="0" i="0" kern="1200" dirty="0" err="1" smtClean="0">
                <a:solidFill>
                  <a:schemeClr val="tx1"/>
                </a:solidFill>
                <a:effectLst/>
                <a:latin typeface="+mn-lt"/>
                <a:ea typeface="+mn-ea"/>
                <a:cs typeface="+mn-cs"/>
              </a:rPr>
              <a:t>ataydi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amaliy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tajribaviy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tasdiqlarni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talab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etadi</a:t>
            </a:r>
            <a:r>
              <a:rPr lang="en-US" sz="1200" b="0" i="0" kern="1200" dirty="0" smtClean="0">
                <a:solidFill>
                  <a:schemeClr val="tx1"/>
                </a:solidFill>
                <a:effectLst/>
                <a:latin typeface="+mn-lt"/>
                <a:ea typeface="+mn-ea"/>
                <a:cs typeface="+mn-cs"/>
              </a:rPr>
              <a:t> deb </a:t>
            </a:r>
            <a:r>
              <a:rPr lang="en-US" sz="1200" b="0" i="0" kern="1200" dirty="0" err="1" smtClean="0">
                <a:solidFill>
                  <a:schemeClr val="tx1"/>
                </a:solidFill>
                <a:effectLst/>
                <a:latin typeface="+mn-lt"/>
                <a:ea typeface="+mn-ea"/>
                <a:cs typeface="+mn-cs"/>
              </a:rPr>
              <a:t>baholaydi</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Mariott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to‘g‘ridan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to‘g‘ri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o‘zining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nomidagi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qunun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tabiatdagi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qoida</a:t>
            </a:r>
            <a:r>
              <a:rPr lang="en-US" sz="1200" b="0" i="0" kern="1200" dirty="0" smtClean="0">
                <a:solidFill>
                  <a:schemeClr val="tx1"/>
                </a:solidFill>
                <a:effectLst/>
                <a:latin typeface="+mn-lt"/>
                <a:ea typeface="+mn-ea"/>
                <a:cs typeface="+mn-cs"/>
              </a:rPr>
              <a:t>" deb </a:t>
            </a:r>
            <a:r>
              <a:rPr lang="en-US" sz="1200" b="0" i="0" kern="1200" dirty="0" err="1" smtClean="0">
                <a:solidFill>
                  <a:schemeClr val="tx1"/>
                </a:solidFill>
                <a:effectLst/>
                <a:latin typeface="+mn-lt"/>
                <a:ea typeface="+mn-ea"/>
                <a:cs typeface="+mn-cs"/>
              </a:rPr>
              <a:t>e'lon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Shunday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adolat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yuzasidan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aytsak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Mariott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qonuni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aslida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Taunli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Taunli</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Guk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qonuni</a:t>
            </a:r>
            <a:r>
              <a:rPr lang="en-US" sz="1200" b="0" i="0" kern="1200" dirty="0" smtClean="0">
                <a:solidFill>
                  <a:schemeClr val="tx1"/>
                </a:solidFill>
                <a:effectLst/>
                <a:latin typeface="+mn-lt"/>
                <a:ea typeface="+mn-ea"/>
                <a:cs typeface="+mn-cs"/>
              </a:rPr>
              <a:t> deb </a:t>
            </a:r>
            <a:r>
              <a:rPr lang="en-US" sz="1200" b="0" i="0" kern="1200" dirty="0" err="1" smtClean="0">
                <a:solidFill>
                  <a:schemeClr val="tx1"/>
                </a:solidFill>
                <a:effectLst/>
                <a:latin typeface="+mn-lt"/>
                <a:ea typeface="+mn-ea"/>
                <a:cs typeface="+mn-cs"/>
              </a:rPr>
              <a:t>atalsa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to‘g‘riroq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Afsuski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ko‘pincha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fizika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kurslarida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huddiki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Mariott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laboratoriyasi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shogirdlari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amaliy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tajribalar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orqali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ushbu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qonuniyatni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ochgan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Boylning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ilmiy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natijalarini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aniqlashtirgan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aniqlik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kiritgan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sifatida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tasdiqlanadi</a:t>
            </a:r>
            <a:r>
              <a:rPr lang="en-US" sz="1200" b="0" i="0" kern="1200" dirty="0" smtClean="0">
                <a:solidFill>
                  <a:schemeClr val="tx1"/>
                </a:solidFill>
                <a:effectLst/>
                <a:latin typeface="+mn-lt"/>
                <a:ea typeface="+mn-ea"/>
                <a:cs typeface="+mn-cs"/>
              </a:rPr>
              <a:t>. Bu </a:t>
            </a:r>
            <a:r>
              <a:rPr lang="en-US" sz="1200" b="0" i="0" kern="1200" dirty="0" err="1" smtClean="0">
                <a:solidFill>
                  <a:schemeClr val="tx1"/>
                </a:solidFill>
                <a:effectLst/>
                <a:latin typeface="+mn-lt"/>
                <a:ea typeface="+mn-ea"/>
                <a:cs typeface="+mn-cs"/>
              </a:rPr>
              <a:t>esa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mazkur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tarixiy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voqe'likka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doir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haqiqatga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muofiq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kelmaydi</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Shunday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bo‘lsa</a:t>
            </a:r>
            <a:r>
              <a:rPr lang="en-US" sz="1200" b="0" i="0" kern="1200" dirty="0" smtClean="0">
                <a:solidFill>
                  <a:schemeClr val="tx1"/>
                </a:solidFill>
                <a:effectLst/>
                <a:latin typeface="+mn-lt"/>
                <a:ea typeface="+mn-ea"/>
                <a:cs typeface="+mn-cs"/>
              </a:rPr>
              <a:t> ham </a:t>
            </a:r>
            <a:r>
              <a:rPr lang="en-US" sz="1200" b="0" i="0" kern="1200" dirty="0" err="1" smtClean="0">
                <a:solidFill>
                  <a:schemeClr val="tx1"/>
                </a:solidFill>
                <a:effectLst/>
                <a:latin typeface="+mn-lt"/>
                <a:ea typeface="+mn-ea"/>
                <a:cs typeface="+mn-cs"/>
              </a:rPr>
              <a:t>aynan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Mariott</a:t>
            </a:r>
            <a:r>
              <a:rPr lang="en-US" sz="1200" b="0" i="0" kern="1200" dirty="0" smtClean="0">
                <a:solidFill>
                  <a:schemeClr val="tx1"/>
                </a:solidFill>
                <a:effectLst/>
                <a:latin typeface="+mn-lt"/>
                <a:ea typeface="+mn-ea"/>
                <a:cs typeface="+mn-cs"/>
              </a:rPr>
              <a:t> (1620-1684) </a:t>
            </a:r>
            <a:r>
              <a:rPr lang="en-US" sz="1200" b="0" i="0" kern="1200" dirty="0" err="1" smtClean="0">
                <a:solidFill>
                  <a:schemeClr val="tx1"/>
                </a:solidFill>
                <a:effectLst/>
                <a:latin typeface="+mn-lt"/>
                <a:ea typeface="+mn-ea"/>
                <a:cs typeface="+mn-cs"/>
              </a:rPr>
              <a:t>ushbu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qonunning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turli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sohalarga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qilinishi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mumkin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tadbiqini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avvaldan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aytib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Ulardan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asosiysi</a:t>
            </a:r>
            <a:r>
              <a:rPr lang="en-US" sz="1200" b="0" i="0" kern="1200" dirty="0" smtClean="0">
                <a:solidFill>
                  <a:schemeClr val="tx1"/>
                </a:solidFill>
                <a:effectLst/>
                <a:latin typeface="+mn-lt"/>
                <a:ea typeface="+mn-ea"/>
                <a:cs typeface="+mn-cs"/>
              </a:rPr>
              <a:t>, joining </a:t>
            </a:r>
            <a:r>
              <a:rPr lang="en-US" sz="1200" b="0" i="0" kern="1200" dirty="0" err="1" smtClean="0">
                <a:solidFill>
                  <a:schemeClr val="tx1"/>
                </a:solidFill>
                <a:effectLst/>
                <a:latin typeface="+mn-lt"/>
                <a:ea typeface="+mn-ea"/>
                <a:cs typeface="+mn-cs"/>
              </a:rPr>
              <a:t>balandligini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barometr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ko‘rsatkichidan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kelid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chiqib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hisoblab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chiqish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aniqlash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Ammo </a:t>
            </a:r>
            <a:r>
              <a:rPr lang="en-US" sz="1200" b="0" i="0" kern="1200" dirty="0" err="1" smtClean="0">
                <a:solidFill>
                  <a:schemeClr val="tx1"/>
                </a:solidFill>
                <a:effectLst/>
                <a:latin typeface="+mn-lt"/>
                <a:ea typeface="+mn-ea"/>
                <a:cs typeface="+mn-cs"/>
              </a:rPr>
              <a:t>Mariottning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matematik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bilimlarining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sustligi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hisob-kitoblardagi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chalkashliklar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kichik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qiymatlardagi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amallar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tufayli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natijalar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butunlay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yaroqsiz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chiqdi</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Keyinroq</a:t>
            </a:r>
            <a:r>
              <a:rPr lang="en-US" sz="1200" b="0" i="0" kern="1200" dirty="0" smtClean="0">
                <a:solidFill>
                  <a:schemeClr val="tx1"/>
                </a:solidFill>
                <a:effectLst/>
                <a:latin typeface="+mn-lt"/>
                <a:ea typeface="+mn-ea"/>
                <a:cs typeface="+mn-cs"/>
              </a:rPr>
              <a:t>, 1686 </a:t>
            </a:r>
            <a:r>
              <a:rPr lang="en-US" sz="1200" b="0" i="0" kern="1200" dirty="0" err="1" smtClean="0">
                <a:solidFill>
                  <a:schemeClr val="tx1"/>
                </a:solidFill>
                <a:effectLst/>
                <a:latin typeface="+mn-lt"/>
                <a:ea typeface="+mn-ea"/>
                <a:cs typeface="+mn-cs"/>
              </a:rPr>
              <a:t>yilda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atmosfera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bosimi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yordamida</a:t>
            </a:r>
            <a:r>
              <a:rPr lang="en-US" sz="1200" b="0" i="0" kern="1200" dirty="0" smtClean="0">
                <a:solidFill>
                  <a:schemeClr val="tx1"/>
                </a:solidFill>
                <a:effectLst/>
                <a:latin typeface="+mn-lt"/>
                <a:ea typeface="+mn-ea"/>
                <a:cs typeface="+mn-cs"/>
              </a:rPr>
              <a:t> joining </a:t>
            </a:r>
            <a:r>
              <a:rPr lang="en-US" sz="1200" b="0" i="0" kern="1200" dirty="0" err="1" smtClean="0">
                <a:solidFill>
                  <a:schemeClr val="tx1"/>
                </a:solidFill>
                <a:effectLst/>
                <a:latin typeface="+mn-lt"/>
                <a:ea typeface="+mn-ea"/>
                <a:cs typeface="+mn-cs"/>
              </a:rPr>
              <a:t>balandligini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aniqlash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masalasiga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ingliz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astronomi</a:t>
            </a:r>
            <a:r>
              <a:rPr lang="en-US" sz="1200" b="0" i="0" kern="1200" dirty="0" smtClean="0">
                <a:solidFill>
                  <a:schemeClr val="tx1"/>
                </a:solidFill>
                <a:effectLst/>
                <a:latin typeface="+mn-lt"/>
                <a:ea typeface="+mn-ea"/>
                <a:cs typeface="+mn-cs"/>
              </a:rPr>
              <a:t> Edmond Galley (1656-1742) </a:t>
            </a:r>
            <a:r>
              <a:rPr lang="en-US" sz="1200" b="0" i="0" kern="1200" dirty="0" err="1" smtClean="0">
                <a:solidFill>
                  <a:schemeClr val="tx1"/>
                </a:solidFill>
                <a:effectLst/>
                <a:latin typeface="+mn-lt"/>
                <a:ea typeface="+mn-ea"/>
                <a:cs typeface="+mn-cs"/>
              </a:rPr>
              <a:t>e'tibor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qaratdi</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ko‘pchilikka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nomi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ataluvchi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kometaning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kashf</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etganligi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biolan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yaxshi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tanish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Demak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shuningdek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aynan</a:t>
            </a:r>
            <a:r>
              <a:rPr lang="en-US" sz="1200" b="0" i="0" kern="1200" dirty="0" smtClean="0">
                <a:solidFill>
                  <a:schemeClr val="tx1"/>
                </a:solidFill>
                <a:effectLst/>
                <a:latin typeface="+mn-lt"/>
                <a:ea typeface="+mn-ea"/>
                <a:cs typeface="+mn-cs"/>
              </a:rPr>
              <a:t> Galley </a:t>
            </a:r>
            <a:r>
              <a:rPr lang="en-US" sz="1200" b="0" i="0" kern="1200" dirty="0" err="1" smtClean="0">
                <a:solidFill>
                  <a:schemeClr val="tx1"/>
                </a:solidFill>
                <a:effectLst/>
                <a:latin typeface="+mn-lt"/>
                <a:ea typeface="+mn-ea"/>
                <a:cs typeface="+mn-cs"/>
              </a:rPr>
              <a:t>mazkur</a:t>
            </a:r>
            <a:r>
              <a:rPr lang="en-US" sz="1200" b="0" i="0" kern="1200" dirty="0" smtClean="0">
                <a:solidFill>
                  <a:schemeClr val="tx1"/>
                </a:solidFill>
                <a:effectLst/>
                <a:latin typeface="+mn-lt"/>
                <a:ea typeface="+mn-ea"/>
                <a:cs typeface="+mn-cs"/>
              </a:rPr>
              <a:t> masala </a:t>
            </a:r>
            <a:r>
              <a:rPr lang="en-US" sz="1200" b="0" i="0" kern="1200" dirty="0" err="1" smtClean="0">
                <a:solidFill>
                  <a:schemeClr val="tx1"/>
                </a:solidFill>
                <a:effectLst/>
                <a:latin typeface="+mn-lt"/>
                <a:ea typeface="+mn-ea"/>
                <a:cs typeface="+mn-cs"/>
              </a:rPr>
              <a:t>yuzasidan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nisbatan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aniq</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formulani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ishlab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chiqdi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Nisbatan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deyilishiga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sabab</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o‘z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formulasida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atmosferadagi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harorat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o‘zgarishlarini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nazardan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qochirgan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a:t>
            </a:r>
            <a:r>
              <a:rPr lang="en-US" sz="1200" b="0" i="0" kern="1200" dirty="0" smtClean="0">
                <a:solidFill>
                  <a:schemeClr val="tx1"/>
                </a:solidFill>
                <a:effectLst/>
                <a:latin typeface="+mn-lt"/>
                <a:ea typeface="+mn-ea"/>
                <a:cs typeface="+mn-cs"/>
              </a:rPr>
              <a:t>. Galley </a:t>
            </a:r>
            <a:r>
              <a:rPr lang="en-US" sz="1200" b="0" i="0" kern="1200" dirty="0" err="1" smtClean="0">
                <a:solidFill>
                  <a:schemeClr val="tx1"/>
                </a:solidFill>
                <a:effectLst/>
                <a:latin typeface="+mn-lt"/>
                <a:ea typeface="+mn-ea"/>
                <a:cs typeface="+mn-cs"/>
              </a:rPr>
              <a:t>formulasining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asosiy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g‘oyasi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shundan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iborat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ediki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balandlik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arifmetik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progressiya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tarzida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ortishi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bilan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atmosfera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bosimi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geometrik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progressiya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tarzida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kamayib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boradi</a:t>
            </a:r>
            <a:r>
              <a:rPr lang="en-US" sz="1200" b="0" i="0" kern="1200" dirty="0" smtClean="0">
                <a:solidFill>
                  <a:schemeClr val="tx1"/>
                </a:solidFill>
                <a:effectLst/>
                <a:latin typeface="+mn-lt"/>
                <a:ea typeface="+mn-ea"/>
                <a:cs typeface="+mn-cs"/>
              </a:rPr>
              <a:t> deb </a:t>
            </a:r>
            <a:r>
              <a:rPr lang="en-US" sz="1200" b="0" i="0" kern="1200" dirty="0" err="1" smtClean="0">
                <a:solidFill>
                  <a:schemeClr val="tx1"/>
                </a:solidFill>
                <a:effectLst/>
                <a:latin typeface="+mn-lt"/>
                <a:ea typeface="+mn-ea"/>
                <a:cs typeface="+mn-cs"/>
              </a:rPr>
              <a:t>hisoblardi</a:t>
            </a:r>
            <a:r>
              <a:rPr lang="en-US" sz="1200" b="0" i="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B253EC7D-8B91-4B28-AF15-7F4EA5703AA4}" type="slidenum">
              <a:rPr lang="ru-RU" smtClean="0"/>
              <a:pPr/>
              <a:t>15</a:t>
            </a:fld>
            <a:endParaRPr lang="ru-RU"/>
          </a:p>
        </p:txBody>
      </p:sp>
    </p:spTree>
    <p:extLst>
      <p:ext uri="{BB962C8B-B14F-4D97-AF65-F5344CB8AC3E}">
        <p14:creationId xmlns:p14="http://schemas.microsoft.com/office/powerpoint/2010/main" xmlns="" val="2002057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O’zgarmas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hajmda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gazning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bosimi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mutloq</a:t>
            </a:r>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haroratiga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to’g’ri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proportsional</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            V = </a:t>
            </a:r>
            <a:r>
              <a:rPr lang="en-US" sz="1200" b="0" i="0" kern="1200" dirty="0" err="1" smtClean="0">
                <a:solidFill>
                  <a:schemeClr val="tx1"/>
                </a:solidFill>
                <a:effectLst/>
                <a:latin typeface="+mn-lt"/>
                <a:ea typeface="+mn-ea"/>
                <a:cs typeface="+mn-cs"/>
              </a:rPr>
              <a:t>const</a:t>
            </a:r>
            <a:r>
              <a:rPr lang="en-US" sz="1200" b="0" i="0" kern="1200" dirty="0" smtClean="0">
                <a:solidFill>
                  <a:schemeClr val="tx1"/>
                </a:solidFill>
                <a:effectLst/>
                <a:latin typeface="+mn-lt"/>
                <a:ea typeface="+mn-ea"/>
                <a:cs typeface="+mn-cs"/>
              </a:rPr>
              <a:t>                     P/T = const.              </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     Bu </a:t>
            </a:r>
            <a:r>
              <a:rPr lang="en-US" sz="1200" b="0" i="0" kern="1200" dirty="0" err="1" smtClean="0">
                <a:solidFill>
                  <a:schemeClr val="tx1"/>
                </a:solidFill>
                <a:effectLst/>
                <a:latin typeface="+mn-lt"/>
                <a:ea typeface="+mn-ea"/>
                <a:cs typeface="+mn-cs"/>
              </a:rPr>
              <a:t>uchchala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qonunni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birlashtirilsa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gazlarning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holat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tenglamasi</a:t>
            </a:r>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kelib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chiqadi</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                    P</a:t>
            </a:r>
            <a:r>
              <a:rPr lang="en-US" sz="1200" b="0" i="0" kern="1200" baseline="-25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V</a:t>
            </a:r>
            <a:r>
              <a:rPr lang="en-US" sz="1200" b="0" i="0" kern="1200" baseline="-25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/T</a:t>
            </a:r>
            <a:r>
              <a:rPr lang="en-US" sz="1200" b="0" i="0" kern="1200" baseline="-25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P</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V</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/T</a:t>
            </a:r>
            <a:r>
              <a:rPr lang="en-US" sz="1200" b="0" i="0" kern="1200" baseline="-25000" dirty="0" smtClean="0">
                <a:solidFill>
                  <a:schemeClr val="tx1"/>
                </a:solidFill>
                <a:effectLst/>
                <a:latin typeface="+mn-lt"/>
                <a:ea typeface="+mn-ea"/>
                <a:cs typeface="+mn-cs"/>
              </a:rPr>
              <a:t>2</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     P </a:t>
            </a:r>
            <a:r>
              <a:rPr lang="en-US" sz="1200" b="0" i="0" kern="1200" baseline="-25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 V </a:t>
            </a:r>
            <a:r>
              <a:rPr lang="en-US" sz="1200" b="0" i="0" kern="1200" baseline="-25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 T</a:t>
            </a:r>
            <a:r>
              <a:rPr lang="en-US" sz="1200" b="0" i="0" kern="1200" baseline="-25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ma’lum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miqdor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gazning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bosimi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hajmi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harorati</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     P </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V</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T</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shu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gazning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boshqa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sharoutdagi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bosimi,hajmi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harorati</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       Agar </a:t>
            </a:r>
            <a:r>
              <a:rPr lang="en-US" sz="1200" b="0" i="0" kern="1200" dirty="0" err="1" smtClean="0">
                <a:solidFill>
                  <a:schemeClr val="tx1"/>
                </a:solidFill>
                <a:effectLst/>
                <a:latin typeface="+mn-lt"/>
                <a:ea typeface="+mn-ea"/>
                <a:cs typeface="+mn-cs"/>
              </a:rPr>
              <a:t>shu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gazning</a:t>
            </a:r>
            <a:r>
              <a:rPr lang="en-US" sz="1200" b="0" i="0" kern="1200" dirty="0" smtClean="0">
                <a:solidFill>
                  <a:schemeClr val="tx1"/>
                </a:solidFill>
                <a:effectLst/>
                <a:latin typeface="+mn-lt"/>
                <a:ea typeface="+mn-ea"/>
                <a:cs typeface="+mn-cs"/>
              </a:rPr>
              <a:t> normal </a:t>
            </a:r>
            <a:r>
              <a:rPr lang="en-US" sz="1200" b="0" i="0" kern="1200" dirty="0" err="1" smtClean="0">
                <a:solidFill>
                  <a:schemeClr val="tx1"/>
                </a:solidFill>
                <a:effectLst/>
                <a:latin typeface="+mn-lt"/>
                <a:ea typeface="+mn-ea"/>
                <a:cs typeface="+mn-cs"/>
              </a:rPr>
              <a:t>sharoitdagi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bosimi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hajmi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harorati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hisobga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olinsa</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P</a:t>
            </a:r>
            <a:r>
              <a:rPr lang="en-US" sz="1200" b="0" i="0" kern="1200" baseline="-25000" dirty="0" smtClean="0">
                <a:solidFill>
                  <a:schemeClr val="tx1"/>
                </a:solidFill>
                <a:effectLst/>
                <a:latin typeface="+mn-lt"/>
                <a:ea typeface="+mn-ea"/>
                <a:cs typeface="+mn-cs"/>
              </a:rPr>
              <a:t>o*</a:t>
            </a:r>
            <a:r>
              <a:rPr lang="en-US" sz="1200" b="0" i="0" kern="1200" dirty="0" smtClean="0">
                <a:solidFill>
                  <a:schemeClr val="tx1"/>
                </a:solidFill>
                <a:effectLst/>
                <a:latin typeface="+mn-lt"/>
                <a:ea typeface="+mn-ea"/>
                <a:cs typeface="+mn-cs"/>
              </a:rPr>
              <a:t>V</a:t>
            </a:r>
            <a:r>
              <a:rPr lang="en-US" sz="1200" b="0" i="0" kern="1200" baseline="-25000" dirty="0" smtClean="0">
                <a:solidFill>
                  <a:schemeClr val="tx1"/>
                </a:solidFill>
                <a:effectLst/>
                <a:latin typeface="+mn-lt"/>
                <a:ea typeface="+mn-ea"/>
                <a:cs typeface="+mn-cs"/>
              </a:rPr>
              <a:t>o</a:t>
            </a:r>
            <a:r>
              <a:rPr lang="en-US" sz="1200" b="0" i="0" kern="1200" dirty="0" smtClean="0">
                <a:solidFill>
                  <a:schemeClr val="tx1"/>
                </a:solidFill>
                <a:effectLst/>
                <a:latin typeface="+mn-lt"/>
                <a:ea typeface="+mn-ea"/>
                <a:cs typeface="+mn-cs"/>
              </a:rPr>
              <a:t>/T</a:t>
            </a:r>
            <a:r>
              <a:rPr lang="en-US" sz="1200" b="0" i="0" kern="1200" baseline="-25000" dirty="0" smtClean="0">
                <a:solidFill>
                  <a:schemeClr val="tx1"/>
                </a:solidFill>
                <a:effectLst/>
                <a:latin typeface="+mn-lt"/>
                <a:ea typeface="+mn-ea"/>
                <a:cs typeface="+mn-cs"/>
              </a:rPr>
              <a:t>o</a:t>
            </a:r>
            <a:r>
              <a:rPr lang="en-US" sz="1200" b="0" i="0" kern="1200" dirty="0" smtClean="0">
                <a:solidFill>
                  <a:schemeClr val="tx1"/>
                </a:solidFill>
                <a:effectLst/>
                <a:latin typeface="+mn-lt"/>
                <a:ea typeface="+mn-ea"/>
                <a:cs typeface="+mn-cs"/>
              </a:rPr>
              <a:t>=R</a:t>
            </a:r>
          </a:p>
          <a:p>
            <a:r>
              <a:rPr lang="en-US" sz="1200" b="0" i="0" kern="1200" dirty="0" smtClean="0">
                <a:solidFill>
                  <a:schemeClr val="tx1"/>
                </a:solidFill>
                <a:effectLst/>
                <a:latin typeface="+mn-lt"/>
                <a:ea typeface="+mn-ea"/>
                <a:cs typeface="+mn-cs"/>
              </a:rPr>
              <a:t>         R-   </a:t>
            </a:r>
            <a:r>
              <a:rPr lang="en-US" sz="1200" b="0" i="0" kern="1200" dirty="0" err="1" smtClean="0">
                <a:solidFill>
                  <a:schemeClr val="tx1"/>
                </a:solidFill>
                <a:effectLst/>
                <a:latin typeface="+mn-lt"/>
                <a:ea typeface="+mn-ea"/>
                <a:cs typeface="+mn-cs"/>
              </a:rPr>
              <a:t>nisbat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ma’lum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miqdor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gaz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uchun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o’zgarmas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qiymatdir</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       Agar </a:t>
            </a:r>
            <a:r>
              <a:rPr lang="en-US" sz="1200" b="0" i="0" kern="1200" dirty="0" err="1" smtClean="0">
                <a:solidFill>
                  <a:schemeClr val="tx1"/>
                </a:solidFill>
                <a:effectLst/>
                <a:latin typeface="+mn-lt"/>
                <a:ea typeface="+mn-ea"/>
                <a:cs typeface="+mn-cs"/>
              </a:rPr>
              <a:t>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nisbat</a:t>
            </a:r>
            <a:r>
              <a:rPr lang="en-US" sz="1200" b="0" i="0" kern="1200" dirty="0" smtClean="0">
                <a:solidFill>
                  <a:schemeClr val="tx1"/>
                </a:solidFill>
                <a:effectLst/>
                <a:latin typeface="+mn-lt"/>
                <a:ea typeface="+mn-ea"/>
                <a:cs typeface="+mn-cs"/>
              </a:rPr>
              <a:t> 1 </a:t>
            </a:r>
            <a:r>
              <a:rPr lang="en-US" sz="1200" b="0" i="0" kern="1200" dirty="0" err="1" smtClean="0">
                <a:solidFill>
                  <a:schemeClr val="tx1"/>
                </a:solidFill>
                <a:effectLst/>
                <a:latin typeface="+mn-lt"/>
                <a:ea typeface="+mn-ea"/>
                <a:cs typeface="+mn-cs"/>
              </a:rPr>
              <a:t>mol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modda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uchun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olinsa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gaz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doimiysi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deyiladi</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        P</a:t>
            </a:r>
            <a:r>
              <a:rPr lang="en-US" sz="1200" b="0" i="0" kern="1200" baseline="-25000" dirty="0" smtClean="0">
                <a:solidFill>
                  <a:schemeClr val="tx1"/>
                </a:solidFill>
                <a:effectLst/>
                <a:latin typeface="+mn-lt"/>
                <a:ea typeface="+mn-ea"/>
                <a:cs typeface="+mn-cs"/>
              </a:rPr>
              <a:t>o</a:t>
            </a:r>
            <a:r>
              <a:rPr lang="en-US" sz="1200" b="0" i="0" kern="1200" dirty="0" smtClean="0">
                <a:solidFill>
                  <a:schemeClr val="tx1"/>
                </a:solidFill>
                <a:effectLst/>
                <a:latin typeface="+mn-lt"/>
                <a:ea typeface="+mn-ea"/>
                <a:cs typeface="+mn-cs"/>
              </a:rPr>
              <a:t>= 101,325 </a:t>
            </a:r>
            <a:r>
              <a:rPr lang="en-US" sz="1200" b="0" i="0" kern="1200" dirty="0" err="1" smtClean="0">
                <a:solidFill>
                  <a:schemeClr val="tx1"/>
                </a:solidFill>
                <a:effectLst/>
                <a:latin typeface="+mn-lt"/>
                <a:ea typeface="+mn-ea"/>
                <a:cs typeface="+mn-cs"/>
              </a:rPr>
              <a:t>kPa</a:t>
            </a:r>
            <a:r>
              <a:rPr lang="en-US" sz="1200" b="0" i="0" kern="1200" dirty="0" smtClean="0">
                <a:solidFill>
                  <a:schemeClr val="tx1"/>
                </a:solidFill>
                <a:effectLst/>
                <a:latin typeface="+mn-lt"/>
                <a:ea typeface="+mn-ea"/>
                <a:cs typeface="+mn-cs"/>
              </a:rPr>
              <a:t>,  T</a:t>
            </a:r>
            <a:r>
              <a:rPr lang="en-US" sz="1200" b="0" i="0" kern="1200" baseline="-25000" dirty="0" smtClean="0">
                <a:solidFill>
                  <a:schemeClr val="tx1"/>
                </a:solidFill>
                <a:effectLst/>
                <a:latin typeface="+mn-lt"/>
                <a:ea typeface="+mn-ea"/>
                <a:cs typeface="+mn-cs"/>
              </a:rPr>
              <a:t>o</a:t>
            </a:r>
            <a:r>
              <a:rPr lang="en-US" sz="1200" b="0" i="0" kern="1200" dirty="0" smtClean="0">
                <a:solidFill>
                  <a:schemeClr val="tx1"/>
                </a:solidFill>
                <a:effectLst/>
                <a:latin typeface="+mn-lt"/>
                <a:ea typeface="+mn-ea"/>
                <a:cs typeface="+mn-cs"/>
              </a:rPr>
              <a:t>=273 T,  V</a:t>
            </a:r>
            <a:r>
              <a:rPr lang="en-US" sz="1200" b="0" i="0" kern="1200" baseline="-25000" dirty="0" smtClean="0">
                <a:solidFill>
                  <a:schemeClr val="tx1"/>
                </a:solidFill>
                <a:effectLst/>
                <a:latin typeface="+mn-lt"/>
                <a:ea typeface="+mn-ea"/>
                <a:cs typeface="+mn-cs"/>
              </a:rPr>
              <a:t>o</a:t>
            </a:r>
            <a:r>
              <a:rPr lang="en-US" sz="1200" b="0" i="0" kern="1200" dirty="0" smtClean="0">
                <a:solidFill>
                  <a:schemeClr val="tx1"/>
                </a:solidFill>
                <a:effectLst/>
                <a:latin typeface="+mn-lt"/>
                <a:ea typeface="+mn-ea"/>
                <a:cs typeface="+mn-cs"/>
              </a:rPr>
              <a:t>=22,4 l</a:t>
            </a:r>
          </a:p>
          <a:p>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bo’lsa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qiymat</a:t>
            </a:r>
            <a:r>
              <a:rPr lang="en-US" sz="1200" b="0" i="0" kern="1200" dirty="0" smtClean="0">
                <a:solidFill>
                  <a:schemeClr val="tx1"/>
                </a:solidFill>
                <a:effectLst/>
                <a:latin typeface="+mn-lt"/>
                <a:ea typeface="+mn-ea"/>
                <a:cs typeface="+mn-cs"/>
              </a:rPr>
              <a:t> 8,31 J/</a:t>
            </a:r>
            <a:r>
              <a:rPr lang="en-US" sz="1200" b="0" i="0" kern="1200" dirty="0" err="1" smtClean="0">
                <a:solidFill>
                  <a:schemeClr val="tx1"/>
                </a:solidFill>
                <a:effectLst/>
                <a:latin typeface="+mn-lt"/>
                <a:ea typeface="+mn-ea"/>
                <a:cs typeface="+mn-cs"/>
              </a:rPr>
              <a:t>molga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teng</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           1961 </a:t>
            </a:r>
            <a:r>
              <a:rPr lang="en-US" sz="1200" b="0" i="0" kern="1200" dirty="0" err="1" smtClean="0">
                <a:solidFill>
                  <a:schemeClr val="tx1"/>
                </a:solidFill>
                <a:effectLst/>
                <a:latin typeface="+mn-lt"/>
                <a:ea typeface="+mn-ea"/>
                <a:cs typeface="+mn-cs"/>
              </a:rPr>
              <a:t>y.da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atomning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massa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birligi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qabul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qilingan</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m.a.b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Ba’zan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tushuncha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atomning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uglerod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birligi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deyiladi</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a.u.b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Atomning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uglerod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birligida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ifodalangan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massasi</a:t>
            </a:r>
            <a:r>
              <a:rPr lang="en-US" sz="1200" b="0" i="0" kern="1200" dirty="0" smtClean="0">
                <a:solidFill>
                  <a:schemeClr val="tx1"/>
                </a:solidFill>
                <a:effectLst/>
                <a:latin typeface="+mn-lt"/>
                <a:ea typeface="+mn-ea"/>
                <a:cs typeface="+mn-cs"/>
              </a:rPr>
              <a:t> atom </a:t>
            </a:r>
            <a:r>
              <a:rPr lang="en-US" sz="1200" b="0" i="0" kern="1200" dirty="0" err="1" smtClean="0">
                <a:solidFill>
                  <a:schemeClr val="tx1"/>
                </a:solidFill>
                <a:effectLst/>
                <a:latin typeface="+mn-lt"/>
                <a:ea typeface="+mn-ea"/>
                <a:cs typeface="+mn-cs"/>
              </a:rPr>
              <a:t>massa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deyiladi.Bunda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barcha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hisoblashlar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uglerodning</a:t>
            </a:r>
            <a:r>
              <a:rPr lang="en-US" sz="1200" b="0" i="0" kern="1200" dirty="0" smtClean="0">
                <a:solidFill>
                  <a:schemeClr val="tx1"/>
                </a:solidFill>
                <a:effectLst/>
                <a:latin typeface="+mn-lt"/>
                <a:ea typeface="+mn-ea"/>
                <a:cs typeface="+mn-cs"/>
              </a:rPr>
              <a:t> </a:t>
            </a:r>
            <a:r>
              <a:rPr lang="en-US" sz="1200" b="0" i="0" kern="1200" baseline="30000" dirty="0" smtClean="0">
                <a:solidFill>
                  <a:schemeClr val="tx1"/>
                </a:solidFill>
                <a:effectLst/>
                <a:latin typeface="+mn-lt"/>
                <a:ea typeface="+mn-ea"/>
                <a:cs typeface="+mn-cs"/>
              </a:rPr>
              <a:t>12</a:t>
            </a:r>
            <a:r>
              <a:rPr lang="en-US" sz="1200" b="0" i="0" kern="1200" baseline="-25000" dirty="0" smtClean="0">
                <a:solidFill>
                  <a:schemeClr val="tx1"/>
                </a:solidFill>
                <a:effectLst/>
                <a:latin typeface="+mn-lt"/>
                <a:ea typeface="+mn-ea"/>
                <a:cs typeface="+mn-cs"/>
              </a:rPr>
              <a:t>6</a:t>
            </a:r>
            <a:r>
              <a:rPr lang="en-US" sz="1200" b="0" i="0" kern="1200" dirty="0" smtClean="0">
                <a:solidFill>
                  <a:schemeClr val="tx1"/>
                </a:solidFill>
                <a:effectLst/>
                <a:latin typeface="+mn-lt"/>
                <a:ea typeface="+mn-ea"/>
                <a:cs typeface="+mn-cs"/>
              </a:rPr>
              <a:t>Cizotopiga </a:t>
            </a:r>
            <a:r>
              <a:rPr lang="en-US" sz="1200" b="0" i="0" kern="1200" dirty="0" err="1" smtClean="0">
                <a:solidFill>
                  <a:schemeClr val="tx1"/>
                </a:solidFill>
                <a:effectLst/>
                <a:latin typeface="+mn-lt"/>
                <a:ea typeface="+mn-ea"/>
                <a:cs typeface="+mn-cs"/>
              </a:rPr>
              <a:t>nisbatan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boriladi.Shunday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o’lchovga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kislorodning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nisbiy</a:t>
            </a:r>
            <a:r>
              <a:rPr lang="en-US" sz="1200" b="0" i="0" kern="1200" dirty="0" smtClean="0">
                <a:solidFill>
                  <a:schemeClr val="tx1"/>
                </a:solidFill>
                <a:effectLst/>
                <a:latin typeface="+mn-lt"/>
                <a:ea typeface="+mn-ea"/>
                <a:cs typeface="+mn-cs"/>
              </a:rPr>
              <a:t> atom </a:t>
            </a:r>
            <a:r>
              <a:rPr lang="en-US" sz="1200" b="0" i="0" kern="1200" dirty="0" err="1" smtClean="0">
                <a:solidFill>
                  <a:schemeClr val="tx1"/>
                </a:solidFill>
                <a:effectLst/>
                <a:latin typeface="+mn-lt"/>
                <a:ea typeface="+mn-ea"/>
                <a:cs typeface="+mn-cs"/>
              </a:rPr>
              <a:t>massasi</a:t>
            </a:r>
            <a:r>
              <a:rPr lang="en-US" sz="1200" b="0" i="0" kern="1200" dirty="0" smtClean="0">
                <a:solidFill>
                  <a:schemeClr val="tx1"/>
                </a:solidFill>
                <a:effectLst/>
                <a:latin typeface="+mn-lt"/>
                <a:ea typeface="+mn-ea"/>
                <a:cs typeface="+mn-cs"/>
              </a:rPr>
              <a:t> 15,9994 </a:t>
            </a:r>
            <a:r>
              <a:rPr lang="en-US" sz="1200" b="0" i="0" kern="1200" dirty="0" err="1" smtClean="0">
                <a:solidFill>
                  <a:schemeClr val="tx1"/>
                </a:solidFill>
                <a:effectLst/>
                <a:latin typeface="+mn-lt"/>
                <a:ea typeface="+mn-ea"/>
                <a:cs typeface="+mn-cs"/>
              </a:rPr>
              <a:t>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vodorodning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nisbiy</a:t>
            </a:r>
            <a:r>
              <a:rPr lang="en-US" sz="1200" b="0" i="0" kern="1200" dirty="0" smtClean="0">
                <a:solidFill>
                  <a:schemeClr val="tx1"/>
                </a:solidFill>
                <a:effectLst/>
                <a:latin typeface="+mn-lt"/>
                <a:ea typeface="+mn-ea"/>
                <a:cs typeface="+mn-cs"/>
              </a:rPr>
              <a:t> atom </a:t>
            </a:r>
            <a:r>
              <a:rPr lang="en-US" sz="1200" b="0" i="0" kern="1200" dirty="0" err="1" smtClean="0">
                <a:solidFill>
                  <a:schemeClr val="tx1"/>
                </a:solidFill>
                <a:effectLst/>
                <a:latin typeface="+mn-lt"/>
                <a:ea typeface="+mn-ea"/>
                <a:cs typeface="+mn-cs"/>
              </a:rPr>
              <a:t>massasi</a:t>
            </a:r>
            <a:r>
              <a:rPr lang="en-US" sz="1200" b="0" i="0" kern="1200" dirty="0" smtClean="0">
                <a:solidFill>
                  <a:schemeClr val="tx1"/>
                </a:solidFill>
                <a:effectLst/>
                <a:latin typeface="+mn-lt"/>
                <a:ea typeface="+mn-ea"/>
                <a:cs typeface="+mn-cs"/>
              </a:rPr>
              <a:t> 1,0079 </a:t>
            </a:r>
            <a:r>
              <a:rPr lang="en-US" sz="1200" b="0" i="0" kern="1200" dirty="0" err="1" smtClean="0">
                <a:solidFill>
                  <a:schemeClr val="tx1"/>
                </a:solidFill>
                <a:effectLst/>
                <a:latin typeface="+mn-lt"/>
                <a:ea typeface="+mn-ea"/>
                <a:cs typeface="+mn-cs"/>
              </a:rPr>
              <a:t>a.u.b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teng</a:t>
            </a:r>
            <a:r>
              <a:rPr lang="en-US" sz="1200" b="0" i="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B253EC7D-8B91-4B28-AF15-7F4EA5703AA4}" type="slidenum">
              <a:rPr lang="ru-RU" smtClean="0"/>
              <a:pPr/>
              <a:t>17</a:t>
            </a:fld>
            <a:endParaRPr lang="ru-RU"/>
          </a:p>
        </p:txBody>
      </p:sp>
    </p:spTree>
    <p:extLst>
      <p:ext uri="{BB962C8B-B14F-4D97-AF65-F5344CB8AC3E}">
        <p14:creationId xmlns:p14="http://schemas.microsoft.com/office/powerpoint/2010/main" xmlns="" val="319210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err="1" smtClean="0">
                <a:solidFill>
                  <a:srgbClr val="333333"/>
                </a:solidFill>
                <a:latin typeface="Source Sans Pro"/>
              </a:rPr>
              <a:t>gazlarning</a:t>
            </a:r>
            <a:r>
              <a:rPr lang="en-US" dirty="0" smtClean="0">
                <a:solidFill>
                  <a:srgbClr val="333333"/>
                </a:solidFill>
                <a:latin typeface="Source Sans Pro"/>
              </a:rPr>
              <a:t> </a:t>
            </a:r>
            <a:r>
              <a:rPr lang="en-US" dirty="0" err="1" smtClean="0">
                <a:solidFill>
                  <a:srgbClr val="333333"/>
                </a:solidFill>
                <a:latin typeface="Source Sans Pro"/>
              </a:rPr>
              <a:t>holat</a:t>
            </a:r>
            <a:r>
              <a:rPr lang="en-US" dirty="0" smtClean="0">
                <a:solidFill>
                  <a:srgbClr val="333333"/>
                </a:solidFill>
                <a:latin typeface="Source Sans Pro"/>
              </a:rPr>
              <a:t> </a:t>
            </a:r>
            <a:r>
              <a:rPr lang="en-US" dirty="0" err="1" smtClean="0">
                <a:solidFill>
                  <a:srgbClr val="333333"/>
                </a:solidFill>
                <a:latin typeface="Source Sans Pro"/>
              </a:rPr>
              <a:t>tenglamasi</a:t>
            </a:r>
            <a:endParaRPr lang="en-US" dirty="0" smtClean="0">
              <a:solidFill>
                <a:srgbClr val="333333"/>
              </a:solidFill>
              <a:latin typeface="Source Sans Pro"/>
            </a:endParaRPr>
          </a:p>
          <a:p>
            <a:r>
              <a:rPr lang="en-US" dirty="0" err="1" smtClean="0">
                <a:solidFill>
                  <a:srgbClr val="333333"/>
                </a:solidFill>
                <a:latin typeface="Source Sans Pro"/>
              </a:rPr>
              <a:t>kelib</a:t>
            </a:r>
            <a:r>
              <a:rPr lang="en-US" dirty="0" smtClean="0">
                <a:solidFill>
                  <a:srgbClr val="333333"/>
                </a:solidFill>
                <a:latin typeface="Source Sans Pro"/>
              </a:rPr>
              <a:t> </a:t>
            </a:r>
            <a:r>
              <a:rPr lang="en-US" dirty="0" err="1" smtClean="0">
                <a:solidFill>
                  <a:srgbClr val="333333"/>
                </a:solidFill>
                <a:latin typeface="Source Sans Pro"/>
              </a:rPr>
              <a:t>chiqadi</a:t>
            </a:r>
            <a:r>
              <a:rPr lang="en-US" dirty="0" smtClean="0">
                <a:solidFill>
                  <a:srgbClr val="333333"/>
                </a:solidFill>
                <a:latin typeface="Source Sans Pro"/>
              </a:rPr>
              <a:t>:</a:t>
            </a:r>
            <a:endParaRPr lang="en-US" b="0" i="0" dirty="0" smtClean="0">
              <a:solidFill>
                <a:srgbClr val="333333"/>
              </a:solidFill>
              <a:effectLst/>
              <a:latin typeface="Source Sans Pro"/>
            </a:endParaRPr>
          </a:p>
          <a:p>
            <a:endParaRPr lang="ru-RU" dirty="0"/>
          </a:p>
        </p:txBody>
      </p:sp>
      <p:sp>
        <p:nvSpPr>
          <p:cNvPr id="4" name="Номер слайда 3"/>
          <p:cNvSpPr>
            <a:spLocks noGrp="1"/>
          </p:cNvSpPr>
          <p:nvPr>
            <p:ph type="sldNum" sz="quarter" idx="10"/>
          </p:nvPr>
        </p:nvSpPr>
        <p:spPr/>
        <p:txBody>
          <a:bodyPr/>
          <a:lstStyle/>
          <a:p>
            <a:fld id="{B253EC7D-8B91-4B28-AF15-7F4EA5703AA4}" type="slidenum">
              <a:rPr lang="ru-RU" smtClean="0"/>
              <a:pPr/>
              <a:t>18</a:t>
            </a:fld>
            <a:endParaRPr lang="ru-RU"/>
          </a:p>
        </p:txBody>
      </p:sp>
    </p:spTree>
    <p:extLst>
      <p:ext uri="{BB962C8B-B14F-4D97-AF65-F5344CB8AC3E}">
        <p14:creationId xmlns:p14="http://schemas.microsoft.com/office/powerpoint/2010/main" xmlns="" val="97082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z-Cyrl-UZ" sz="1200" b="1" kern="1200" dirty="0" smtClean="0">
                <a:solidFill>
                  <a:schemeClr val="tx1"/>
                </a:solidFill>
                <a:effectLst/>
                <a:latin typeface="+mn-lt"/>
                <a:ea typeface="+mn-ea"/>
                <a:cs typeface="+mn-cs"/>
              </a:rPr>
              <a:t>Стехиометрия</a:t>
            </a:r>
            <a:r>
              <a:rPr lang="uz-Cyrl-UZ" sz="1200" kern="1200" dirty="0" smtClean="0">
                <a:solidFill>
                  <a:schemeClr val="tx1"/>
                </a:solidFill>
                <a:effectLst/>
                <a:latin typeface="+mn-lt"/>
                <a:ea typeface="+mn-ea"/>
                <a:cs typeface="+mn-cs"/>
              </a:rPr>
              <a:t>-кимёнинг алоҳида бўлими бўлиб, унда реакцияга киришувчи моддалар орасидаги масса ва ҳажмий нисбатлар кўриб чиқилади. Стехиометрик миқдорлар-модданинг реакция тенгламасига кўра ёки формулага мувофиқ келадиган миқдорини билдиради.</a:t>
            </a:r>
            <a:endParaRPr lang="ru-RU" dirty="0"/>
          </a:p>
        </p:txBody>
      </p:sp>
      <p:sp>
        <p:nvSpPr>
          <p:cNvPr id="4" name="Номер слайда 3"/>
          <p:cNvSpPr>
            <a:spLocks noGrp="1"/>
          </p:cNvSpPr>
          <p:nvPr>
            <p:ph type="sldNum" sz="quarter" idx="10"/>
          </p:nvPr>
        </p:nvSpPr>
        <p:spPr/>
        <p:txBody>
          <a:bodyPr/>
          <a:lstStyle/>
          <a:p>
            <a:fld id="{B253EC7D-8B91-4B28-AF15-7F4EA5703AA4}" type="slidenum">
              <a:rPr lang="ru-RU" smtClean="0"/>
              <a:pPr/>
              <a:t>2</a:t>
            </a:fld>
            <a:endParaRPr lang="ru-RU"/>
          </a:p>
        </p:txBody>
      </p:sp>
    </p:spTree>
    <p:extLst>
      <p:ext uri="{BB962C8B-B14F-4D97-AF65-F5344CB8AC3E}">
        <p14:creationId xmlns:p14="http://schemas.microsoft.com/office/powerpoint/2010/main" xmlns="" val="346636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z-Cyrl-UZ" sz="1200" kern="1200" dirty="0" smtClean="0">
                <a:solidFill>
                  <a:schemeClr val="tx1"/>
                </a:solidFill>
                <a:effectLst/>
                <a:latin typeface="+mn-lt"/>
                <a:ea typeface="+mn-ea"/>
                <a:cs typeface="+mn-cs"/>
              </a:rPr>
              <a:t>Модда ҳеч қачон йўқолиб кетмайди ва йўқдан бор бўлмайди. Оламдаги моддаларнинг миқдори ҳамма вақт ўзгармасдан қолади. “Бир ерда қанча материя камайса, иккинчи бир ерда шунча шунча материя ортади” деган фикрни милоддан 5 аср илгари юнон файласуфлари айтиб ўтган эдилар. XVII ва XVIII асрнинг материалист файласуфлари бу фикрни ҳеч қандай исботга муҳтож бўлмаган қонун, деб ҳисоблар эдилар. Бироқ ўша замондаги кимёгарлар бу қонуннинг кимё учун нақадар муҳим эканлигини тушунмадилар ва кимёвий жараёнларнинг миқдорий томонига эътибор бермадилар. Ломоносов кимёга оид барча тажрибаларида тарозидан фойдаланиб, реакция учун олинган моддалар миқдорини реакция натижасида ҳосил бўлган моддалар миқдорига солиштириб, моддаларнинг умумий миқдори ўзгармаслигини аниқлади ва йўқолмаслик принципини аниқ миқдорий тажрибаларда исбот этди, миқдорий таҳлил усулини кимёга биринчи бўлиб киритди. </a:t>
            </a:r>
            <a:endParaRPr lang="ru-RU" sz="1200" kern="1200" dirty="0" smtClean="0">
              <a:solidFill>
                <a:schemeClr val="tx1"/>
              </a:solidFill>
              <a:effectLst/>
              <a:latin typeface="+mn-lt"/>
              <a:ea typeface="+mn-ea"/>
              <a:cs typeface="+mn-cs"/>
            </a:endParaRPr>
          </a:p>
          <a:p>
            <a:r>
              <a:rPr lang="uz-Cyrl-UZ" sz="1200" kern="1200" dirty="0" smtClean="0">
                <a:solidFill>
                  <a:schemeClr val="tx1"/>
                </a:solidFill>
                <a:effectLst/>
                <a:latin typeface="+mn-lt"/>
                <a:ea typeface="+mn-ea"/>
                <a:cs typeface="+mn-cs"/>
              </a:rPr>
              <a:t>	У оғзи беркитилган идишларда металларни қаттиқ қиздириш тажрибаларини ўтказиб, моддаларда бўладиган кимёвий ўзгаришларнинг асосий қонунини (1748 йилда) кашф этди.</a:t>
            </a:r>
            <a:endParaRPr lang="ru-RU" sz="1200" kern="1200" dirty="0" smtClean="0">
              <a:solidFill>
                <a:schemeClr val="tx1"/>
              </a:solidFill>
              <a:effectLst/>
              <a:latin typeface="+mn-lt"/>
              <a:ea typeface="+mn-ea"/>
              <a:cs typeface="+mn-cs"/>
            </a:endParaRPr>
          </a:p>
          <a:p>
            <a:r>
              <a:rPr lang="uz-Cyrl-UZ" sz="1200" kern="1200" dirty="0" smtClean="0">
                <a:solidFill>
                  <a:schemeClr val="tx1"/>
                </a:solidFill>
                <a:effectLst/>
                <a:latin typeface="+mn-lt"/>
                <a:ea typeface="+mn-ea"/>
                <a:cs typeface="+mn-cs"/>
              </a:rPr>
              <a:t>	Маълумки, кимёвий жараёнлар моддалар молекулалари, атомлари ва ионлари ўртасида рўй бериб, улар ўзаро маълум миқдор ёки оғирлик нисбатларида таъсирлашадилар. Реакция давомида моддаларнинг шакли, ранги, таркиби ўзгарса-да, уларнинг умумий миқдори ўзгармай қолади. Шу оғирлик миқдори билан боғлиқ муносабатларни ўрганувчи асосий қонун </a:t>
            </a:r>
            <a:r>
              <a:rPr lang="uz-Cyrl-UZ" sz="1200" b="1" kern="1200" dirty="0" smtClean="0">
                <a:solidFill>
                  <a:schemeClr val="tx1"/>
                </a:solidFill>
                <a:effectLst/>
                <a:latin typeface="+mn-lt"/>
                <a:ea typeface="+mn-ea"/>
                <a:cs typeface="+mn-cs"/>
              </a:rPr>
              <a:t>моддалар массасининг сақланиш</a:t>
            </a:r>
            <a:r>
              <a:rPr lang="uz-Cyrl-UZ" sz="1200" kern="1200" dirty="0" smtClean="0">
                <a:solidFill>
                  <a:schemeClr val="tx1"/>
                </a:solidFill>
                <a:effectLst/>
                <a:latin typeface="+mn-lt"/>
                <a:ea typeface="+mn-ea"/>
                <a:cs typeface="+mn-cs"/>
              </a:rPr>
              <a:t> қонунидир:</a:t>
            </a:r>
            <a:endParaRPr lang="ru-RU" sz="1200" kern="1200" dirty="0" smtClean="0">
              <a:solidFill>
                <a:schemeClr val="tx1"/>
              </a:solidFill>
              <a:effectLst/>
              <a:latin typeface="+mn-lt"/>
              <a:ea typeface="+mn-ea"/>
              <a:cs typeface="+mn-cs"/>
            </a:endParaRPr>
          </a:p>
          <a:p>
            <a:r>
              <a:rPr lang="uz-Cyrl-UZ" sz="1200" kern="1200" dirty="0" smtClean="0">
                <a:solidFill>
                  <a:schemeClr val="tx1"/>
                </a:solidFill>
                <a:effectLst/>
                <a:latin typeface="+mn-lt"/>
                <a:ea typeface="+mn-ea"/>
                <a:cs typeface="+mn-cs"/>
              </a:rPr>
              <a:t>	</a:t>
            </a:r>
            <a:r>
              <a:rPr lang="uz-Cyrl-UZ" sz="1200" b="1" i="1" kern="1200" dirty="0" smtClean="0">
                <a:solidFill>
                  <a:schemeClr val="tx1"/>
                </a:solidFill>
                <a:effectLst/>
                <a:latin typeface="+mn-lt"/>
                <a:ea typeface="+mn-ea"/>
                <a:cs typeface="+mn-cs"/>
              </a:rPr>
              <a:t>Реакцияга киришаётган моддалар массасининг йиғиндиси реакция натижасида ҳосил бўлган моддалар массалари йиғиндисига тенгдир.</a:t>
            </a:r>
            <a:endParaRPr lang="ru-RU" sz="1200" kern="1200" dirty="0" smtClean="0">
              <a:solidFill>
                <a:schemeClr val="tx1"/>
              </a:solidFill>
              <a:effectLst/>
              <a:latin typeface="+mn-lt"/>
              <a:ea typeface="+mn-ea"/>
              <a:cs typeface="+mn-cs"/>
            </a:endParaRPr>
          </a:p>
          <a:p>
            <a:r>
              <a:rPr lang="uz-Cyrl-UZ" sz="1200" kern="1200" dirty="0" smtClean="0">
                <a:solidFill>
                  <a:schemeClr val="tx1"/>
                </a:solidFill>
                <a:effectLst/>
                <a:latin typeface="+mn-lt"/>
                <a:ea typeface="+mn-ea"/>
                <a:cs typeface="+mn-cs"/>
              </a:rPr>
              <a:t>	Ломоносовдан кейин мустақил равишда бу қонунни 1789 йилда француз кимёгари Лавуазье ҳам таърифлаб берди. У ҳам металларнинг оксидланишига доир кўп реакцияларни ўрганиб, қонунни тажрибада исботлади.	</a:t>
            </a:r>
            <a:endParaRPr lang="ru-RU" sz="1200" kern="1200" dirty="0" smtClean="0">
              <a:solidFill>
                <a:schemeClr val="tx1"/>
              </a:solidFill>
              <a:effectLst/>
              <a:latin typeface="+mn-lt"/>
              <a:ea typeface="+mn-ea"/>
              <a:cs typeface="+mn-cs"/>
            </a:endParaRPr>
          </a:p>
          <a:p>
            <a:r>
              <a:rPr lang="uz-Cyrl-UZ" sz="1200" kern="1200" dirty="0" smtClean="0">
                <a:solidFill>
                  <a:schemeClr val="tx1"/>
                </a:solidFill>
                <a:effectLst/>
                <a:latin typeface="+mn-lt"/>
                <a:ea typeface="+mn-ea"/>
                <a:cs typeface="+mn-cs"/>
              </a:rPr>
              <a:t>Катта миқдорда энергия ажаралиб чиқиши билан содир бўладиган жараёнлар моддалар (масалан, радиоактив моддаларнинг емирилиши, атом ҳамда водород бомбаларининг портлаши) массасининг сақланиш қонунига эмас, балки материянинг сақланиш қонунига бўйсунади. Чунки бундай реакцияларда бир элемент ядросидан бошқа элементлар ядролари ҳосил бўлишида масса ўзгариши рўй бериб, дастлабки ядролар массалари йиғиндиси билан ҳосил бўлган ядролар массалари йиғиндиси ўртасида ∆m-қийматга тенг фарқ юзага келади. Бу масса фарқи “</a:t>
            </a:r>
            <a:r>
              <a:rPr lang="uz-Cyrl-UZ" sz="1200" b="1" kern="1200" dirty="0" smtClean="0">
                <a:solidFill>
                  <a:schemeClr val="tx1"/>
                </a:solidFill>
                <a:effectLst/>
                <a:latin typeface="+mn-lt"/>
                <a:ea typeface="+mn-ea"/>
                <a:cs typeface="+mn-cs"/>
              </a:rPr>
              <a:t>масса дефекти” </a:t>
            </a:r>
            <a:r>
              <a:rPr lang="uz-Cyrl-UZ" sz="1200" kern="1200" dirty="0" smtClean="0">
                <a:solidFill>
                  <a:schemeClr val="tx1"/>
                </a:solidFill>
                <a:effectLst/>
                <a:latin typeface="+mn-lt"/>
                <a:ea typeface="+mn-ea"/>
                <a:cs typeface="+mn-cs"/>
              </a:rPr>
              <a:t>дейилади. Агар жараённинг иссиқлик эффекти Q бўлса, жараён давомида массасининг ўзгариши Эйнштейн тенгламаси билан ифодаланади:            </a:t>
            </a:r>
            <a:endParaRPr lang="ru-RU" sz="1200" kern="1200" dirty="0" smtClean="0">
              <a:solidFill>
                <a:schemeClr val="tx1"/>
              </a:solidFill>
              <a:effectLst/>
              <a:latin typeface="+mn-lt"/>
              <a:ea typeface="+mn-ea"/>
              <a:cs typeface="+mn-cs"/>
            </a:endParaRPr>
          </a:p>
          <a:p>
            <a:r>
              <a:rPr lang="uz-Cyrl-UZ" sz="1200" kern="1200" dirty="0" smtClean="0">
                <a:solidFill>
                  <a:schemeClr val="tx1"/>
                </a:solidFill>
                <a:effectLst/>
                <a:latin typeface="+mn-lt"/>
                <a:ea typeface="+mn-ea"/>
                <a:cs typeface="+mn-cs"/>
              </a:rPr>
              <a:t>	Моддалар массасининг сақланиш қонуни барча кимёвий ҳисоблашларда қўлланилади. Уни қўллаш билан боғлиқ бўлган айрим ҳисоблашлар билан танишиб чиқамиз.</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B253EC7D-8B91-4B28-AF15-7F4EA5703AA4}" type="slidenum">
              <a:rPr lang="ru-RU" smtClean="0"/>
              <a:pPr/>
              <a:t>3</a:t>
            </a:fld>
            <a:endParaRPr lang="ru-RU"/>
          </a:p>
        </p:txBody>
      </p:sp>
    </p:spTree>
    <p:extLst>
      <p:ext uri="{BB962C8B-B14F-4D97-AF65-F5344CB8AC3E}">
        <p14:creationId xmlns:p14="http://schemas.microsoft.com/office/powerpoint/2010/main" xmlns="" val="259784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err="1" smtClean="0">
                <a:solidFill>
                  <a:schemeClr val="tx1"/>
                </a:solidFill>
                <a:effectLst/>
                <a:latin typeface="+mn-lt"/>
                <a:ea typeface="+mn-ea"/>
                <a:cs typeface="+mn-cs"/>
              </a:rPr>
              <a:t>Таркибнинг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доимийлик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қонунига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доир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дастлабки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илмий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тасаввурлар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буюк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мутафаккир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олим</a:t>
            </a:r>
            <a:r>
              <a:rPr lang="ru-RU" sz="1200" b="0" i="0" kern="1200" dirty="0" smtClean="0">
                <a:solidFill>
                  <a:schemeClr val="tx1"/>
                </a:solidFill>
                <a:effectLst/>
                <a:latin typeface="+mn-lt"/>
                <a:ea typeface="+mn-ea"/>
                <a:cs typeface="+mn-cs"/>
              </a:rPr>
              <a:t> Абу Али ибн </a:t>
            </a:r>
            <a:r>
              <a:rPr lang="ru-RU" sz="1200" b="0" i="0" kern="1200" dirty="0" err="1" smtClean="0">
                <a:solidFill>
                  <a:schemeClr val="tx1"/>
                </a:solidFill>
                <a:effectLst/>
                <a:latin typeface="+mn-lt"/>
                <a:ea typeface="+mn-ea"/>
                <a:cs typeface="+mn-cs"/>
              </a:rPr>
              <a:t>Сино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томонидан</a:t>
            </a:r>
            <a:r>
              <a:rPr lang="ru-RU" sz="1200" b="0" i="0" kern="1200" dirty="0" smtClean="0">
                <a:solidFill>
                  <a:schemeClr val="tx1"/>
                </a:solidFill>
                <a:effectLst/>
                <a:latin typeface="+mn-lt"/>
                <a:ea typeface="+mn-ea"/>
                <a:cs typeface="+mn-cs"/>
              </a:rPr>
              <a:t> 1011-1014 </a:t>
            </a:r>
            <a:r>
              <a:rPr lang="ru-RU" sz="1200" b="0" i="0" kern="1200" dirty="0" err="1" smtClean="0">
                <a:solidFill>
                  <a:schemeClr val="tx1"/>
                </a:solidFill>
                <a:effectLst/>
                <a:latin typeface="+mn-lt"/>
                <a:ea typeface="+mn-ea"/>
                <a:cs typeface="+mn-cs"/>
              </a:rPr>
              <a:t>йилларда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ёзилган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Китоб</a:t>
            </a:r>
            <a:r>
              <a:rPr lang="ru-RU" sz="1200" b="0" i="0" kern="1200" dirty="0" smtClean="0">
                <a:solidFill>
                  <a:schemeClr val="tx1"/>
                </a:solidFill>
                <a:effectLst/>
                <a:latin typeface="+mn-lt"/>
                <a:ea typeface="+mn-ea"/>
                <a:cs typeface="+mn-cs"/>
              </a:rPr>
              <a:t> ал-</a:t>
            </a:r>
            <a:r>
              <a:rPr lang="ru-RU" sz="1200" b="0" i="0" kern="1200" dirty="0" err="1" smtClean="0">
                <a:solidFill>
                  <a:schemeClr val="tx1"/>
                </a:solidFill>
                <a:effectLst/>
                <a:latin typeface="+mn-lt"/>
                <a:ea typeface="+mn-ea"/>
                <a:cs typeface="+mn-cs"/>
              </a:rPr>
              <a:t>қонун</a:t>
            </a:r>
            <a:r>
              <a:rPr lang="ru-RU" sz="1200" b="0" i="0" kern="1200" dirty="0" smtClean="0">
                <a:solidFill>
                  <a:schemeClr val="tx1"/>
                </a:solidFill>
                <a:effectLst/>
                <a:latin typeface="+mn-lt"/>
                <a:ea typeface="+mn-ea"/>
                <a:cs typeface="+mn-cs"/>
              </a:rPr>
              <a:t> фи-т-</a:t>
            </a:r>
            <a:r>
              <a:rPr lang="ru-RU" sz="1200" b="0" i="0" kern="1200" dirty="0" err="1" smtClean="0">
                <a:solidFill>
                  <a:schemeClr val="tx1"/>
                </a:solidFill>
                <a:effectLst/>
                <a:latin typeface="+mn-lt"/>
                <a:ea typeface="+mn-ea"/>
                <a:cs typeface="+mn-cs"/>
              </a:rPr>
              <a:t>тииб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Тиб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қонунлари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китобидаги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Содда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дорилар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бўлимида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баён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қилинган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бўлиб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доривор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тоза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бўлишлиги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уларнинг</a:t>
            </a:r>
            <a:r>
              <a:rPr lang="ru-RU" sz="1200" b="0" i="0" kern="1200" dirty="0" smtClean="0">
                <a:solidFill>
                  <a:schemeClr val="tx1"/>
                </a:solidFill>
                <a:effectLst/>
                <a:latin typeface="+mn-lt"/>
                <a:ea typeface="+mn-ea"/>
                <a:cs typeface="+mn-cs"/>
              </a:rPr>
              <a:t> ранги, </a:t>
            </a:r>
            <a:r>
              <a:rPr lang="ru-RU" sz="1200" b="0" i="0" kern="1200" dirty="0" err="1" smtClean="0">
                <a:solidFill>
                  <a:schemeClr val="tx1"/>
                </a:solidFill>
                <a:effectLst/>
                <a:latin typeface="+mn-lt"/>
                <a:ea typeface="+mn-ea"/>
                <a:cs typeface="+mn-cs"/>
              </a:rPr>
              <a:t>мазаси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ҳиди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бошқа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хоссалари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боғлиқ</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бўлишлилиги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таъкидланган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қандай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доривор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тоза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маълум</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бўлишлигини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кўрсатиш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орқали</a:t>
            </a:r>
            <a:r>
              <a:rPr lang="ru-RU" sz="1200" b="0" i="0" kern="1200" dirty="0" smtClean="0">
                <a:solidFill>
                  <a:schemeClr val="tx1"/>
                </a:solidFill>
                <a:effectLst/>
                <a:latin typeface="+mn-lt"/>
                <a:ea typeface="+mn-ea"/>
                <a:cs typeface="+mn-cs"/>
              </a:rPr>
              <a:t> ибн </a:t>
            </a:r>
            <a:r>
              <a:rPr lang="ru-RU" sz="1200" b="0" i="0" kern="1200" dirty="0" err="1" smtClean="0">
                <a:solidFill>
                  <a:schemeClr val="tx1"/>
                </a:solidFill>
                <a:effectLst/>
                <a:latin typeface="+mn-lt"/>
                <a:ea typeface="+mn-ea"/>
                <a:cs typeface="+mn-cs"/>
              </a:rPr>
              <a:t>Сино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томонидан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доимийлик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қонунига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дастлабки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илмий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пойдевор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қўйилган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деб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эътироф</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этиш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ўринлидир</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0" i="0" kern="1200" dirty="0" err="1" smtClean="0">
                <a:solidFill>
                  <a:schemeClr val="tx1"/>
                </a:solidFill>
                <a:effectLst/>
                <a:latin typeface="+mn-lt"/>
                <a:ea typeface="+mn-ea"/>
                <a:cs typeface="+mn-cs"/>
              </a:rPr>
              <a:t>Биламизки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қандай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сифат</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миқдор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таркиблари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ажралиб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туради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улар </a:t>
            </a:r>
            <a:r>
              <a:rPr lang="ru-RU" sz="1200" b="0" i="0" kern="1200" dirty="0" err="1" smtClean="0">
                <a:solidFill>
                  <a:schemeClr val="tx1"/>
                </a:solidFill>
                <a:effectLst/>
                <a:latin typeface="+mn-lt"/>
                <a:ea typeface="+mn-ea"/>
                <a:cs typeface="+mn-cs"/>
              </a:rPr>
              <a:t>моддаларни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тавсифловчи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асосий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катталиклар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қаторига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киради</a:t>
            </a:r>
            <a:r>
              <a:rPr lang="ru-RU" sz="1200" b="0" i="0" kern="1200" dirty="0" smtClean="0">
                <a:solidFill>
                  <a:schemeClr val="tx1"/>
                </a:solidFill>
                <a:effectLst/>
                <a:latin typeface="+mn-lt"/>
                <a:ea typeface="+mn-ea"/>
                <a:cs typeface="+mn-cs"/>
              </a:rPr>
              <a:t>. Шу </a:t>
            </a:r>
            <a:r>
              <a:rPr lang="ru-RU" sz="1200" b="0" i="0" kern="1200" dirty="0" err="1" smtClean="0">
                <a:solidFill>
                  <a:schemeClr val="tx1"/>
                </a:solidFill>
                <a:effectLst/>
                <a:latin typeface="+mn-lt"/>
                <a:ea typeface="+mn-ea"/>
                <a:cs typeface="+mn-cs"/>
              </a:rPr>
              <a:t>сабабли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кимёнинг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асосий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қонунлари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қаторида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доимийлик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қонуни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ҳам</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туради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Бу</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қонуннинг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асосчилари</a:t>
            </a:r>
            <a:r>
              <a:rPr lang="ru-RU" sz="1200" b="0" i="0" kern="1200" dirty="0" smtClean="0">
                <a:solidFill>
                  <a:schemeClr val="tx1"/>
                </a:solidFill>
                <a:effectLst/>
                <a:latin typeface="+mn-lt"/>
                <a:ea typeface="+mn-ea"/>
                <a:cs typeface="+mn-cs"/>
              </a:rPr>
              <a:t> Ж. Дальтон, С. Пруст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А. </a:t>
            </a:r>
            <a:r>
              <a:rPr lang="ru-RU" sz="1200" b="0" i="0" kern="1200" dirty="0" err="1" smtClean="0">
                <a:solidFill>
                  <a:schemeClr val="tx1"/>
                </a:solidFill>
                <a:effectLst/>
                <a:latin typeface="+mn-lt"/>
                <a:ea typeface="+mn-ea"/>
                <a:cs typeface="+mn-cs"/>
              </a:rPr>
              <a:t>Лавуазьедир</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А. Лавуазье 1781 </a:t>
            </a:r>
            <a:r>
              <a:rPr lang="ru-RU" sz="1200" b="0" i="0" kern="1200" dirty="0" err="1" smtClean="0">
                <a:solidFill>
                  <a:schemeClr val="tx1"/>
                </a:solidFill>
                <a:effectLst/>
                <a:latin typeface="+mn-lt"/>
                <a:ea typeface="+mn-ea"/>
                <a:cs typeface="+mn-cs"/>
              </a:rPr>
              <a:t>йилда</a:t>
            </a:r>
            <a:r>
              <a:rPr lang="ru-RU" sz="1200" b="0" i="0" kern="1200" dirty="0" smtClean="0">
                <a:solidFill>
                  <a:schemeClr val="tx1"/>
                </a:solidFill>
                <a:effectLst/>
                <a:latin typeface="+mn-lt"/>
                <a:ea typeface="+mn-ea"/>
                <a:cs typeface="+mn-cs"/>
              </a:rPr>
              <a:t> карбонат ангидрид </a:t>
            </a:r>
            <a:r>
              <a:rPr lang="ru-RU" sz="1200" b="0" i="0" kern="1200" dirty="0" err="1" smtClean="0">
                <a:solidFill>
                  <a:schemeClr val="tx1"/>
                </a:solidFill>
                <a:effectLst/>
                <a:latin typeface="+mn-lt"/>
                <a:ea typeface="+mn-ea"/>
                <a:cs typeface="+mn-cs"/>
              </a:rPr>
              <a:t>газини</a:t>
            </a:r>
            <a:r>
              <a:rPr lang="ru-RU" sz="1200" b="0" i="0" kern="1200" dirty="0" smtClean="0">
                <a:solidFill>
                  <a:schemeClr val="tx1"/>
                </a:solidFill>
                <a:effectLst/>
                <a:latin typeface="+mn-lt"/>
                <a:ea typeface="+mn-ea"/>
                <a:cs typeface="+mn-cs"/>
              </a:rPr>
              <a:t> 10 хил </a:t>
            </a:r>
            <a:r>
              <a:rPr lang="ru-RU" sz="1200" b="0" i="0" kern="1200" dirty="0" err="1" smtClean="0">
                <a:solidFill>
                  <a:schemeClr val="tx1"/>
                </a:solidFill>
                <a:effectLst/>
                <a:latin typeface="+mn-lt"/>
                <a:ea typeface="+mn-ea"/>
                <a:cs typeface="+mn-cs"/>
              </a:rPr>
              <a:t>усул</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ҳосил</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қилди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газ </a:t>
            </a:r>
            <a:r>
              <a:rPr lang="ru-RU" sz="1200" b="0" i="0" kern="1200" dirty="0" err="1" smtClean="0">
                <a:solidFill>
                  <a:schemeClr val="tx1"/>
                </a:solidFill>
                <a:effectLst/>
                <a:latin typeface="+mn-lt"/>
                <a:ea typeface="+mn-ea"/>
                <a:cs typeface="+mn-cs"/>
              </a:rPr>
              <a:t>таркибидаги</a:t>
            </a:r>
            <a:r>
              <a:rPr lang="ru-RU" sz="1200" b="0" i="0" kern="1200" dirty="0" smtClean="0">
                <a:solidFill>
                  <a:schemeClr val="tx1"/>
                </a:solidFill>
                <a:effectLst/>
                <a:latin typeface="+mn-lt"/>
                <a:ea typeface="+mn-ea"/>
                <a:cs typeface="+mn-cs"/>
              </a:rPr>
              <a:t> углерод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кислород </a:t>
            </a:r>
            <a:r>
              <a:rPr lang="ru-RU" sz="1200" b="0" i="0" kern="1200" dirty="0" err="1" smtClean="0">
                <a:solidFill>
                  <a:schemeClr val="tx1"/>
                </a:solidFill>
                <a:effectLst/>
                <a:latin typeface="+mn-lt"/>
                <a:ea typeface="+mn-ea"/>
                <a:cs typeface="+mn-cs"/>
              </a:rPr>
              <a:t>массалари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орасидаги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нисбат</a:t>
            </a:r>
            <a:r>
              <a:rPr lang="ru-RU" sz="1200" b="0" i="0" kern="1200" dirty="0" smtClean="0">
                <a:solidFill>
                  <a:schemeClr val="tx1"/>
                </a:solidFill>
                <a:effectLst/>
                <a:latin typeface="+mn-lt"/>
                <a:ea typeface="+mn-ea"/>
                <a:cs typeface="+mn-cs"/>
              </a:rPr>
              <a:t> 3:8 </a:t>
            </a:r>
            <a:r>
              <a:rPr lang="ru-RU" sz="1200" b="0" i="0" kern="1200" dirty="0" err="1" smtClean="0">
                <a:solidFill>
                  <a:schemeClr val="tx1"/>
                </a:solidFill>
                <a:effectLst/>
                <a:latin typeface="+mn-lt"/>
                <a:ea typeface="+mn-ea"/>
                <a:cs typeface="+mn-cs"/>
              </a:rPr>
              <a:t>эканлигини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аниқлади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Шундан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кейин</a:t>
            </a:r>
            <a:r>
              <a:rPr lang="ru-RU" sz="1200" b="0"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ҳар</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қандай</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кимёвий</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тоза</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бирикмани</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ташкил</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этувчи</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элементларнинг</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массалари</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ўзгармас</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нисбатда</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бўлади</a:t>
            </a:r>
            <a:r>
              <a:rPr lang="ru-RU" sz="1200" b="1"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деган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хулоса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чиқарилди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Бу</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хулоса</a:t>
            </a:r>
            <a:r>
              <a:rPr lang="ru-RU" sz="1200" b="0" i="0"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таркибнинг</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доимийлик</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қонунидир</a:t>
            </a:r>
            <a:r>
              <a:rPr lang="ru-RU" sz="1200" b="0" i="1" kern="120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20 </a:t>
            </a:r>
            <a:r>
              <a:rPr lang="ru-RU" sz="1200" b="0" i="0" kern="1200" dirty="0" err="1" smtClean="0">
                <a:solidFill>
                  <a:schemeClr val="tx1"/>
                </a:solidFill>
                <a:effectLst/>
                <a:latin typeface="+mn-lt"/>
                <a:ea typeface="+mn-ea"/>
                <a:cs typeface="+mn-cs"/>
              </a:rPr>
              <a:t>йил</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давомида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бу</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қонуннинг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тўғрилиги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барча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олимлар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томонидан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эътироф</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этиб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келинди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Лекин</a:t>
            </a:r>
            <a:r>
              <a:rPr lang="ru-RU" sz="1200" b="0" i="0" kern="1200" dirty="0" smtClean="0">
                <a:solidFill>
                  <a:schemeClr val="tx1"/>
                </a:solidFill>
                <a:effectLst/>
                <a:latin typeface="+mn-lt"/>
                <a:ea typeface="+mn-ea"/>
                <a:cs typeface="+mn-cs"/>
              </a:rPr>
              <a:t> 1803 </a:t>
            </a:r>
            <a:r>
              <a:rPr lang="ru-RU" sz="1200" b="0" i="0" kern="1200" dirty="0" err="1" smtClean="0">
                <a:solidFill>
                  <a:schemeClr val="tx1"/>
                </a:solidFill>
                <a:effectLst/>
                <a:latin typeface="+mn-lt"/>
                <a:ea typeface="+mn-ea"/>
                <a:cs typeface="+mn-cs"/>
              </a:rPr>
              <a:t>йилда</a:t>
            </a:r>
            <a:r>
              <a:rPr lang="ru-RU" sz="1200" b="0" i="0" kern="1200" dirty="0" smtClean="0">
                <a:solidFill>
                  <a:schemeClr val="tx1"/>
                </a:solidFill>
                <a:effectLst/>
                <a:latin typeface="+mn-lt"/>
                <a:ea typeface="+mn-ea"/>
                <a:cs typeface="+mn-cs"/>
              </a:rPr>
              <a:t> француз </a:t>
            </a:r>
            <a:r>
              <a:rPr lang="ru-RU" sz="1200" b="0" i="0" kern="1200" dirty="0" err="1" smtClean="0">
                <a:solidFill>
                  <a:schemeClr val="tx1"/>
                </a:solidFill>
                <a:effectLst/>
                <a:latin typeface="+mn-lt"/>
                <a:ea typeface="+mn-ea"/>
                <a:cs typeface="+mn-cs"/>
              </a:rPr>
              <a:t>олими</a:t>
            </a:r>
            <a:r>
              <a:rPr lang="ru-RU" sz="1200" b="0" i="0" kern="1200" dirty="0" smtClean="0">
                <a:solidFill>
                  <a:schemeClr val="tx1"/>
                </a:solidFill>
                <a:effectLst/>
                <a:latin typeface="+mn-lt"/>
                <a:ea typeface="+mn-ea"/>
                <a:cs typeface="+mn-cs"/>
              </a:rPr>
              <a:t> Бертолле </a:t>
            </a:r>
            <a:r>
              <a:rPr lang="ru-RU" sz="1200" b="0" i="0" kern="1200" dirty="0" err="1" smtClean="0">
                <a:solidFill>
                  <a:schemeClr val="tx1"/>
                </a:solidFill>
                <a:effectLst/>
                <a:latin typeface="+mn-lt"/>
                <a:ea typeface="+mn-ea"/>
                <a:cs typeface="+mn-cs"/>
              </a:rPr>
              <a:t>қайтар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реакцияларга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оид</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тадқиқотлар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асосида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кимёвий</a:t>
            </a:r>
            <a:r>
              <a:rPr lang="ru-RU" sz="1200" b="0" i="0" kern="1200" dirty="0" smtClean="0">
                <a:solidFill>
                  <a:schemeClr val="tx1"/>
                </a:solidFill>
                <a:effectLst/>
                <a:latin typeface="+mn-lt"/>
                <a:ea typeface="+mn-ea"/>
                <a:cs typeface="+mn-cs"/>
              </a:rPr>
              <a:t> реакция </a:t>
            </a:r>
            <a:r>
              <a:rPr lang="ru-RU" sz="1200" b="0" i="0" kern="1200" dirty="0" err="1" smtClean="0">
                <a:solidFill>
                  <a:schemeClr val="tx1"/>
                </a:solidFill>
                <a:effectLst/>
                <a:latin typeface="+mn-lt"/>
                <a:ea typeface="+mn-ea"/>
                <a:cs typeface="+mn-cs"/>
              </a:rPr>
              <a:t>вақтида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ҳосил</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бўладиган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бирикмаларнинг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миқдорий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a:t>
            </a:r>
            <a:r>
              <a:rPr lang="ru-RU" sz="1200" b="0" i="0" kern="1200" dirty="0" smtClean="0">
                <a:solidFill>
                  <a:schemeClr val="tx1"/>
                </a:solidFill>
                <a:effectLst/>
                <a:latin typeface="+mn-lt"/>
                <a:ea typeface="+mn-ea"/>
                <a:cs typeface="+mn-cs"/>
              </a:rPr>
              <a:t> реакция </a:t>
            </a:r>
            <a:r>
              <a:rPr lang="ru-RU" sz="1200" b="0" i="0" kern="1200" dirty="0" err="1" smtClean="0">
                <a:solidFill>
                  <a:schemeClr val="tx1"/>
                </a:solidFill>
                <a:effectLst/>
                <a:latin typeface="+mn-lt"/>
                <a:ea typeface="+mn-ea"/>
                <a:cs typeface="+mn-cs"/>
              </a:rPr>
              <a:t>учун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олинган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дастлабки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моддаларнинг</a:t>
            </a:r>
            <a:r>
              <a:rPr lang="ru-RU" sz="1200" b="0" i="0" kern="1200" dirty="0" smtClean="0">
                <a:solidFill>
                  <a:schemeClr val="tx1"/>
                </a:solidFill>
                <a:effectLst/>
                <a:latin typeface="+mn-lt"/>
                <a:ea typeface="+mn-ea"/>
                <a:cs typeface="+mn-cs"/>
              </a:rPr>
              <a:t> масса </a:t>
            </a:r>
            <a:r>
              <a:rPr lang="ru-RU" sz="1200" b="0" i="0" kern="1200" dirty="0" err="1" smtClean="0">
                <a:solidFill>
                  <a:schemeClr val="tx1"/>
                </a:solidFill>
                <a:effectLst/>
                <a:latin typeface="+mn-lt"/>
                <a:ea typeface="+mn-ea"/>
                <a:cs typeface="+mn-cs"/>
              </a:rPr>
              <a:t>нисбатларига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боғлиқ</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деган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хулоса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чиқарди</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Ж. Л. Пруст (1753-1826) </a:t>
            </a:r>
            <a:r>
              <a:rPr lang="ru-RU" sz="1200" b="0" i="0" kern="1200" dirty="0" err="1" smtClean="0">
                <a:solidFill>
                  <a:schemeClr val="tx1"/>
                </a:solidFill>
                <a:effectLst/>
                <a:latin typeface="+mn-lt"/>
                <a:ea typeface="+mn-ea"/>
                <a:cs typeface="+mn-cs"/>
              </a:rPr>
              <a:t>Бертолленинг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юқоридаги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хулосаларига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қарши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чиқди</a:t>
            </a:r>
            <a:r>
              <a:rPr lang="ru-RU" sz="1200" b="0" i="0" kern="1200" dirty="0" smtClean="0">
                <a:solidFill>
                  <a:schemeClr val="tx1"/>
                </a:solidFill>
                <a:effectLst/>
                <a:latin typeface="+mn-lt"/>
                <a:ea typeface="+mn-ea"/>
                <a:cs typeface="+mn-cs"/>
              </a:rPr>
              <a:t>. У </a:t>
            </a:r>
            <a:r>
              <a:rPr lang="ru-RU" sz="1200" b="0" i="0" kern="1200" dirty="0" err="1" smtClean="0">
                <a:solidFill>
                  <a:schemeClr val="tx1"/>
                </a:solidFill>
                <a:effectLst/>
                <a:latin typeface="+mn-lt"/>
                <a:ea typeface="+mn-ea"/>
                <a:cs typeface="+mn-cs"/>
              </a:rPr>
              <a:t>кимёвий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тоза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моддаларни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пухта</a:t>
            </a:r>
            <a:r>
              <a:rPr lang="ru-RU" sz="1200" b="0" i="0" kern="1200" dirty="0" smtClean="0">
                <a:solidFill>
                  <a:schemeClr val="tx1"/>
                </a:solidFill>
                <a:effectLst/>
                <a:latin typeface="+mn-lt"/>
                <a:ea typeface="+mn-ea"/>
                <a:cs typeface="+mn-cs"/>
              </a:rPr>
              <a:t> анализ </a:t>
            </a:r>
            <a:r>
              <a:rPr lang="ru-RU" sz="1200" b="0" i="0" kern="1200" dirty="0" err="1" smtClean="0">
                <a:solidFill>
                  <a:schemeClr val="tx1"/>
                </a:solidFill>
                <a:effectLst/>
                <a:latin typeface="+mn-lt"/>
                <a:ea typeface="+mn-ea"/>
                <a:cs typeface="+mn-cs"/>
              </a:rPr>
              <a:t>қилди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тоза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бирикмаларнинг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миқдорий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a:t>
            </a:r>
            <a:r>
              <a:rPr lang="ru-RU" sz="1200" b="0" i="0" kern="1200" dirty="0" smtClean="0">
                <a:solidFill>
                  <a:schemeClr val="tx1"/>
                </a:solidFill>
                <a:effectLst/>
                <a:latin typeface="+mn-lt"/>
                <a:ea typeface="+mn-ea"/>
                <a:cs typeface="+mn-cs"/>
              </a:rPr>
              <a:t> хил </a:t>
            </a:r>
            <a:r>
              <a:rPr lang="ru-RU" sz="1200" b="0" i="0" kern="1200" dirty="0" err="1" smtClean="0">
                <a:solidFill>
                  <a:schemeClr val="tx1"/>
                </a:solidFill>
                <a:effectLst/>
                <a:latin typeface="+mn-lt"/>
                <a:ea typeface="+mn-ea"/>
                <a:cs typeface="+mn-cs"/>
              </a:rPr>
              <a:t>бўлишини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ўзининг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жуда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кўп</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анализлари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исботлади</a:t>
            </a:r>
            <a:r>
              <a:rPr lang="ru-RU" sz="1200" b="0" i="0" kern="1200" dirty="0" smtClean="0">
                <a:solidFill>
                  <a:schemeClr val="tx1"/>
                </a:solidFill>
                <a:effectLst/>
                <a:latin typeface="+mn-lt"/>
                <a:ea typeface="+mn-ea"/>
                <a:cs typeface="+mn-cs"/>
              </a:rPr>
              <a:t>. Пруст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Бертолле </a:t>
            </a:r>
            <a:r>
              <a:rPr lang="ru-RU" sz="1200" b="0" i="0" kern="1200" dirty="0" err="1" smtClean="0">
                <a:solidFill>
                  <a:schemeClr val="tx1"/>
                </a:solidFill>
                <a:effectLst/>
                <a:latin typeface="+mn-lt"/>
                <a:ea typeface="+mn-ea"/>
                <a:cs typeface="+mn-cs"/>
              </a:rPr>
              <a:t>орасидаги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мунозара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етти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йил</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давом</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этди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Бу</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кураш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икки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фалсафий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оқим</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кураши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бўлди</a:t>
            </a:r>
            <a:r>
              <a:rPr lang="ru-RU" sz="1200" b="0" i="0" kern="1200" dirty="0" smtClean="0">
                <a:solidFill>
                  <a:schemeClr val="tx1"/>
                </a:solidFill>
                <a:effectLst/>
                <a:latin typeface="+mn-lt"/>
                <a:ea typeface="+mn-ea"/>
                <a:cs typeface="+mn-cs"/>
              </a:rPr>
              <a:t>. Пруст </a:t>
            </a:r>
            <a:r>
              <a:rPr lang="ru-RU" sz="1200" b="0" i="0" kern="1200" dirty="0" err="1" smtClean="0">
                <a:solidFill>
                  <a:schemeClr val="tx1"/>
                </a:solidFill>
                <a:effectLst/>
                <a:latin typeface="+mn-lt"/>
                <a:ea typeface="+mn-ea"/>
                <a:cs typeface="+mn-cs"/>
              </a:rPr>
              <a:t>фалсафаси</a:t>
            </a:r>
            <a:r>
              <a:rPr lang="ru-RU" sz="1200" b="0" i="0" kern="1200" dirty="0" smtClean="0">
                <a:solidFill>
                  <a:schemeClr val="tx1"/>
                </a:solidFill>
                <a:effectLst/>
                <a:latin typeface="+mn-lt"/>
                <a:ea typeface="+mn-ea"/>
                <a:cs typeface="+mn-cs"/>
              </a:rPr>
              <a:t> –у з л у к л и л и к п р и н ц и п и, Бертолле </a:t>
            </a:r>
            <a:r>
              <a:rPr lang="ru-RU" sz="1200" b="0" i="0" kern="1200" dirty="0" err="1" smtClean="0">
                <a:solidFill>
                  <a:schemeClr val="tx1"/>
                </a:solidFill>
                <a:effectLst/>
                <a:latin typeface="+mn-lt"/>
                <a:ea typeface="+mn-ea"/>
                <a:cs typeface="+mn-cs"/>
              </a:rPr>
              <a:t>фалсафаси</a:t>
            </a:r>
            <a:r>
              <a:rPr lang="ru-RU" sz="1200" b="0" i="0" kern="1200" dirty="0" smtClean="0">
                <a:solidFill>
                  <a:schemeClr val="tx1"/>
                </a:solidFill>
                <a:effectLst/>
                <a:latin typeface="+mn-lt"/>
                <a:ea typeface="+mn-ea"/>
                <a:cs typeface="+mn-cs"/>
              </a:rPr>
              <a:t> – у з л у к с и з л и к п р и н ц и п и </a:t>
            </a:r>
            <a:r>
              <a:rPr lang="ru-RU" sz="1200" b="0" i="0" kern="1200" dirty="0" err="1" smtClean="0">
                <a:solidFill>
                  <a:schemeClr val="tx1"/>
                </a:solidFill>
                <a:effectLst/>
                <a:latin typeface="+mn-lt"/>
                <a:ea typeface="+mn-ea"/>
                <a:cs typeface="+mn-cs"/>
              </a:rPr>
              <a:t>номи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юритилади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Кўпчилик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олимлар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амалий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ишлари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натижалари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Пруст </a:t>
            </a:r>
            <a:r>
              <a:rPr lang="ru-RU" sz="1200" b="0" i="0" kern="1200" dirty="0" err="1" smtClean="0">
                <a:solidFill>
                  <a:schemeClr val="tx1"/>
                </a:solidFill>
                <a:effectLst/>
                <a:latin typeface="+mn-lt"/>
                <a:ea typeface="+mn-ea"/>
                <a:cs typeface="+mn-cs"/>
              </a:rPr>
              <a:t>принципини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тасдиқладилар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Натижада</a:t>
            </a:r>
            <a:r>
              <a:rPr lang="ru-RU" sz="1200" b="0" i="0" kern="1200" dirty="0" smtClean="0">
                <a:solidFill>
                  <a:schemeClr val="tx1"/>
                </a:solidFill>
                <a:effectLst/>
                <a:latin typeface="+mn-lt"/>
                <a:ea typeface="+mn-ea"/>
                <a:cs typeface="+mn-cs"/>
              </a:rPr>
              <a:t> Пруст </a:t>
            </a:r>
            <a:r>
              <a:rPr lang="ru-RU" sz="1200" b="0" i="0" kern="1200" dirty="0" err="1" smtClean="0">
                <a:solidFill>
                  <a:schemeClr val="tx1"/>
                </a:solidFill>
                <a:effectLst/>
                <a:latin typeface="+mn-lt"/>
                <a:ea typeface="+mn-ea"/>
                <a:cs typeface="+mn-cs"/>
              </a:rPr>
              <a:t>ғолиб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чиқди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1809 </a:t>
            </a:r>
            <a:r>
              <a:rPr lang="ru-RU" sz="1200" b="0" i="0" kern="1200" dirty="0" err="1" smtClean="0">
                <a:solidFill>
                  <a:schemeClr val="tx1"/>
                </a:solidFill>
                <a:effectLst/>
                <a:latin typeface="+mn-lt"/>
                <a:ea typeface="+mn-ea"/>
                <a:cs typeface="+mn-cs"/>
              </a:rPr>
              <a:t>йилда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кимёнинг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асосий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қонунларидан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доимийлик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қонуни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қуйидагича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таърифланди</a:t>
            </a:r>
            <a:r>
              <a:rPr lang="ru-RU" sz="1200" b="0" i="0"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ҳар</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қандай</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кимёвий</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тоза</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бирикма</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олиниш</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усулидан</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қатъи</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назар</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ўзгармас</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миқдорий</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таркибга</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эга</a:t>
            </a:r>
            <a:r>
              <a:rPr lang="ru-RU" sz="1200" b="1" i="1"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Масалан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тоза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сув</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таркибида</a:t>
            </a:r>
            <a:r>
              <a:rPr lang="ru-RU" sz="1200" b="0" i="0" kern="1200" dirty="0" smtClean="0">
                <a:solidFill>
                  <a:schemeClr val="tx1"/>
                </a:solidFill>
                <a:effectLst/>
                <a:latin typeface="+mn-lt"/>
                <a:ea typeface="+mn-ea"/>
                <a:cs typeface="+mn-cs"/>
              </a:rPr>
              <a:t> 11,11% водород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88,89% кислород </a:t>
            </a:r>
            <a:r>
              <a:rPr lang="ru-RU" sz="1200" b="0" i="0" kern="1200" dirty="0" err="1" smtClean="0">
                <a:solidFill>
                  <a:schemeClr val="tx1"/>
                </a:solidFill>
                <a:effectLst/>
                <a:latin typeface="+mn-lt"/>
                <a:ea typeface="+mn-ea"/>
                <a:cs typeface="+mn-cs"/>
              </a:rPr>
              <a:t>бўлиб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сув</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нормал</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шароитда</a:t>
            </a:r>
            <a:r>
              <a:rPr lang="ru-RU" sz="1200" b="0" i="0" kern="1200" dirty="0" smtClean="0">
                <a:solidFill>
                  <a:schemeClr val="tx1"/>
                </a:solidFill>
                <a:effectLst/>
                <a:latin typeface="+mn-lt"/>
                <a:ea typeface="+mn-ea"/>
                <a:cs typeface="+mn-cs"/>
              </a:rPr>
              <a:t> 0</a:t>
            </a:r>
            <a:r>
              <a:rPr lang="ru-RU" sz="1200" b="0" i="0" kern="1200" baseline="30000" dirty="0" smtClean="0">
                <a:solidFill>
                  <a:schemeClr val="tx1"/>
                </a:solidFill>
                <a:effectLst/>
                <a:latin typeface="+mn-lt"/>
                <a:ea typeface="+mn-ea"/>
                <a:cs typeface="+mn-cs"/>
              </a:rPr>
              <a:t>0 </a:t>
            </a:r>
            <a:r>
              <a:rPr lang="ru-RU" sz="1200" b="0" i="0" kern="1200" dirty="0" smtClean="0">
                <a:solidFill>
                  <a:schemeClr val="tx1"/>
                </a:solidFill>
                <a:effectLst/>
                <a:latin typeface="+mn-lt"/>
                <a:ea typeface="+mn-ea"/>
                <a:cs typeface="+mn-cs"/>
              </a:rPr>
              <a:t>С да </a:t>
            </a:r>
            <a:r>
              <a:rPr lang="ru-RU" sz="1200" b="0" i="0" kern="1200" dirty="0" err="1" smtClean="0">
                <a:solidFill>
                  <a:schemeClr val="tx1"/>
                </a:solidFill>
                <a:effectLst/>
                <a:latin typeface="+mn-lt"/>
                <a:ea typeface="+mn-ea"/>
                <a:cs typeface="+mn-cs"/>
              </a:rPr>
              <a:t>музлайди</a:t>
            </a:r>
            <a:r>
              <a:rPr lang="ru-RU" sz="1200" b="0" i="0" kern="1200" dirty="0" smtClean="0">
                <a:solidFill>
                  <a:schemeClr val="tx1"/>
                </a:solidFill>
                <a:effectLst/>
                <a:latin typeface="+mn-lt"/>
                <a:ea typeface="+mn-ea"/>
                <a:cs typeface="+mn-cs"/>
              </a:rPr>
              <a:t>, 100</a:t>
            </a:r>
            <a:r>
              <a:rPr lang="ru-RU" sz="1200" b="0" i="0" kern="1200" baseline="30000" dirty="0" smtClean="0">
                <a:solidFill>
                  <a:schemeClr val="tx1"/>
                </a:solidFill>
                <a:effectLst/>
                <a:latin typeface="+mn-lt"/>
                <a:ea typeface="+mn-ea"/>
                <a:cs typeface="+mn-cs"/>
              </a:rPr>
              <a:t>0</a:t>
            </a:r>
            <a:r>
              <a:rPr lang="ru-RU" sz="1200" b="0" i="0" kern="1200" dirty="0" smtClean="0">
                <a:solidFill>
                  <a:schemeClr val="tx1"/>
                </a:solidFill>
                <a:effectLst/>
                <a:latin typeface="+mn-lt"/>
                <a:ea typeface="+mn-ea"/>
                <a:cs typeface="+mn-cs"/>
              </a:rPr>
              <a:t> С да </a:t>
            </a:r>
            <a:r>
              <a:rPr lang="ru-RU" sz="1200" b="0" i="0" kern="1200" dirty="0" err="1" smtClean="0">
                <a:solidFill>
                  <a:schemeClr val="tx1"/>
                </a:solidFill>
                <a:effectLst/>
                <a:latin typeface="+mn-lt"/>
                <a:ea typeface="+mn-ea"/>
                <a:cs typeface="+mn-cs"/>
              </a:rPr>
              <a:t>қайнайди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унинг</a:t>
            </a:r>
            <a:r>
              <a:rPr lang="ru-RU" sz="1200" b="0" i="0" kern="1200" dirty="0" smtClean="0">
                <a:solidFill>
                  <a:schemeClr val="tx1"/>
                </a:solidFill>
                <a:effectLst/>
                <a:latin typeface="+mn-lt"/>
                <a:ea typeface="+mn-ea"/>
                <a:cs typeface="+mn-cs"/>
              </a:rPr>
              <a:t> 4</a:t>
            </a:r>
            <a:r>
              <a:rPr lang="ru-RU" sz="1200" b="0" i="0" kern="1200" baseline="30000" dirty="0" smtClean="0">
                <a:solidFill>
                  <a:schemeClr val="tx1"/>
                </a:solidFill>
                <a:effectLst/>
                <a:latin typeface="+mn-lt"/>
                <a:ea typeface="+mn-ea"/>
                <a:cs typeface="+mn-cs"/>
              </a:rPr>
              <a:t>0</a:t>
            </a:r>
            <a:r>
              <a:rPr lang="ru-RU" sz="1200" b="0" i="0" kern="1200" dirty="0" smtClean="0">
                <a:solidFill>
                  <a:schemeClr val="tx1"/>
                </a:solidFill>
                <a:effectLst/>
                <a:latin typeface="+mn-lt"/>
                <a:ea typeface="+mn-ea"/>
                <a:cs typeface="+mn-cs"/>
              </a:rPr>
              <a:t> С </a:t>
            </a:r>
            <a:r>
              <a:rPr lang="ru-RU" sz="1200" b="0" i="0" kern="1200" dirty="0" err="1" smtClean="0">
                <a:solidFill>
                  <a:schemeClr val="tx1"/>
                </a:solidFill>
                <a:effectLst/>
                <a:latin typeface="+mn-lt"/>
                <a:ea typeface="+mn-ea"/>
                <a:cs typeface="+mn-cs"/>
              </a:rPr>
              <a:t>даги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зичлиги</a:t>
            </a:r>
            <a:r>
              <a:rPr lang="ru-RU" sz="1200" b="0" i="0" kern="1200" dirty="0" smtClean="0">
                <a:solidFill>
                  <a:schemeClr val="tx1"/>
                </a:solidFill>
                <a:effectLst/>
                <a:latin typeface="+mn-lt"/>
                <a:ea typeface="+mn-ea"/>
                <a:cs typeface="+mn-cs"/>
              </a:rPr>
              <a:t> 1 г/мл </a:t>
            </a:r>
            <a:r>
              <a:rPr lang="ru-RU" sz="1200" b="0" i="0" kern="1200" dirty="0" err="1" smtClean="0">
                <a:solidFill>
                  <a:schemeClr val="tx1"/>
                </a:solidFill>
                <a:effectLst/>
                <a:latin typeface="+mn-lt"/>
                <a:ea typeface="+mn-ea"/>
                <a:cs typeface="+mn-cs"/>
              </a:rPr>
              <a:t>ёки</a:t>
            </a:r>
            <a:r>
              <a:rPr lang="ru-RU" sz="1200" b="0" i="0" kern="1200" dirty="0" smtClean="0">
                <a:solidFill>
                  <a:schemeClr val="tx1"/>
                </a:solidFill>
                <a:effectLst/>
                <a:latin typeface="+mn-lt"/>
                <a:ea typeface="+mn-ea"/>
                <a:cs typeface="+mn-cs"/>
              </a:rPr>
              <a:t> 1 г/см</a:t>
            </a:r>
            <a:r>
              <a:rPr lang="ru-RU" sz="1200" b="0" i="0" kern="1200" baseline="30000" dirty="0" smtClean="0">
                <a:solidFill>
                  <a:schemeClr val="tx1"/>
                </a:solidFill>
                <a:effectLst/>
                <a:latin typeface="+mn-lt"/>
                <a:ea typeface="+mn-ea"/>
                <a:cs typeface="+mn-cs"/>
              </a:rPr>
              <a:t>3</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ёхуд</a:t>
            </a:r>
            <a:r>
              <a:rPr lang="ru-RU" sz="1200" b="0" i="0" kern="1200" dirty="0" smtClean="0">
                <a:solidFill>
                  <a:schemeClr val="tx1"/>
                </a:solidFill>
                <a:effectLst/>
                <a:latin typeface="+mn-lt"/>
                <a:ea typeface="+mn-ea"/>
                <a:cs typeface="+mn-cs"/>
              </a:rPr>
              <a:t> 1000 кг/м</a:t>
            </a:r>
            <a:r>
              <a:rPr lang="ru-RU" sz="1200" b="0" i="0" kern="1200" baseline="30000" dirty="0" smtClean="0">
                <a:solidFill>
                  <a:schemeClr val="tx1"/>
                </a:solidFill>
                <a:effectLst/>
                <a:latin typeface="+mn-lt"/>
                <a:ea typeface="+mn-ea"/>
                <a:cs typeface="+mn-cs"/>
              </a:rPr>
              <a:t>3</a:t>
            </a:r>
            <a:r>
              <a:rPr lang="ru-RU" sz="1200" b="0" i="0" kern="1200" dirty="0" smtClean="0">
                <a:solidFill>
                  <a:schemeClr val="tx1"/>
                </a:solidFill>
                <a:effectLst/>
                <a:latin typeface="+mn-lt"/>
                <a:ea typeface="+mn-ea"/>
                <a:cs typeface="+mn-cs"/>
              </a:rPr>
              <a:t> га </a:t>
            </a:r>
            <a:r>
              <a:rPr lang="ru-RU" sz="1200" b="0" i="0" kern="1200" dirty="0" err="1" smtClean="0">
                <a:solidFill>
                  <a:schemeClr val="tx1"/>
                </a:solidFill>
                <a:effectLst/>
                <a:latin typeface="+mn-lt"/>
                <a:ea typeface="+mn-ea"/>
                <a:cs typeface="+mn-cs"/>
              </a:rPr>
              <a:t>тенг</a:t>
            </a:r>
            <a:r>
              <a:rPr lang="ru-RU" sz="1200" b="0" i="0" kern="1200" dirty="0" smtClean="0">
                <a:solidFill>
                  <a:schemeClr val="tx1"/>
                </a:solidFill>
                <a:effectLst/>
                <a:latin typeface="+mn-lt"/>
                <a:ea typeface="+mn-ea"/>
                <a:cs typeface="+mn-cs"/>
              </a:rPr>
              <a:t>; у </a:t>
            </a:r>
            <a:r>
              <a:rPr lang="ru-RU" sz="1200" b="0" i="0" kern="1200" dirty="0" err="1" smtClean="0">
                <a:solidFill>
                  <a:schemeClr val="tx1"/>
                </a:solidFill>
                <a:effectLst/>
                <a:latin typeface="+mn-lt"/>
                <a:ea typeface="+mn-ea"/>
                <a:cs typeface="+mn-cs"/>
              </a:rPr>
              <a:t>ўзгармас</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электр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ўтказувчанликка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ўзгармас</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қовушоқликка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эга</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0" i="0" kern="1200" dirty="0" err="1" smtClean="0">
                <a:solidFill>
                  <a:schemeClr val="tx1"/>
                </a:solidFill>
                <a:effectLst/>
                <a:latin typeface="+mn-lt"/>
                <a:ea typeface="+mn-ea"/>
                <a:cs typeface="+mn-cs"/>
              </a:rPr>
              <a:t>Кимёнинг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ривожланиши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шуни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кўрсатдики</a:t>
            </a:r>
            <a:r>
              <a:rPr lang="ru-RU" sz="1200" b="0" i="0"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ўзгармас</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таркибли</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бирикмалар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қаторда</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ўзгарувчан</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таркибли</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бирикмалар</a:t>
            </a:r>
            <a:r>
              <a:rPr lang="ru-RU" sz="1200" b="0" i="1"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ҳам</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Бертолленинг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ўзгарувчан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бирикмалар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мавжудлиги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ҳақидаги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таълимотини</a:t>
            </a:r>
            <a:r>
              <a:rPr lang="ru-R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XX </a:t>
            </a:r>
            <a:r>
              <a:rPr lang="ru-RU" sz="1200" b="0" i="0" kern="1200" dirty="0" err="1" smtClean="0">
                <a:solidFill>
                  <a:schemeClr val="tx1"/>
                </a:solidFill>
                <a:effectLst/>
                <a:latin typeface="+mn-lt"/>
                <a:ea typeface="+mn-ea"/>
                <a:cs typeface="+mn-cs"/>
              </a:rPr>
              <a:t>асрнинг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бошларида</a:t>
            </a:r>
            <a:r>
              <a:rPr lang="ru-RU" sz="1200" b="0" i="0" kern="1200" dirty="0" smtClean="0">
                <a:solidFill>
                  <a:schemeClr val="tx1"/>
                </a:solidFill>
                <a:effectLst/>
                <a:latin typeface="+mn-lt"/>
                <a:ea typeface="+mn-ea"/>
                <a:cs typeface="+mn-cs"/>
              </a:rPr>
              <a:t> академик Н. С. Курнаков </a:t>
            </a:r>
            <a:r>
              <a:rPr lang="ru-RU" sz="1200" b="0" i="0" kern="1200" dirty="0" err="1" smtClean="0">
                <a:solidFill>
                  <a:schemeClr val="tx1"/>
                </a:solidFill>
                <a:effectLst/>
                <a:latin typeface="+mn-lt"/>
                <a:ea typeface="+mn-ea"/>
                <a:cs typeface="+mn-cs"/>
              </a:rPr>
              <a:t>ривожлантирди</a:t>
            </a:r>
            <a:r>
              <a:rPr lang="ru-RU" sz="1200" b="0" i="0" kern="1200" dirty="0" smtClean="0">
                <a:solidFill>
                  <a:schemeClr val="tx1"/>
                </a:solidFill>
                <a:effectLst/>
                <a:latin typeface="+mn-lt"/>
                <a:ea typeface="+mn-ea"/>
                <a:cs typeface="+mn-cs"/>
              </a:rPr>
              <a:t>. У </a:t>
            </a:r>
            <a:r>
              <a:rPr lang="ru-RU" sz="1200" b="0" i="0" kern="1200" dirty="0" err="1" smtClean="0">
                <a:solidFill>
                  <a:schemeClr val="tx1"/>
                </a:solidFill>
                <a:effectLst/>
                <a:latin typeface="+mn-lt"/>
                <a:ea typeface="+mn-ea"/>
                <a:cs typeface="+mn-cs"/>
              </a:rPr>
              <a:t>қотишма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эритмаларда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ҳақиқатан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ҳам</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ўзгарувчан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бирикмалар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бўлишини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исботлади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уларни</a:t>
            </a:r>
            <a:r>
              <a:rPr lang="ru-RU" sz="1200" b="0" i="0" kern="1200" dirty="0" smtClean="0">
                <a:solidFill>
                  <a:schemeClr val="tx1"/>
                </a:solidFill>
                <a:effectLst/>
                <a:latin typeface="+mn-lt"/>
                <a:ea typeface="+mn-ea"/>
                <a:cs typeface="+mn-cs"/>
              </a:rPr>
              <a:t> б е р т о л </a:t>
            </a:r>
            <a:r>
              <a:rPr lang="ru-RU" sz="1200" b="0" i="0" kern="1200" dirty="0" err="1" smtClean="0">
                <a:solidFill>
                  <a:schemeClr val="tx1"/>
                </a:solidFill>
                <a:effectLst/>
                <a:latin typeface="+mn-lt"/>
                <a:ea typeface="+mn-ea"/>
                <a:cs typeface="+mn-cs"/>
              </a:rPr>
              <a:t>л</a:t>
            </a:r>
            <a:r>
              <a:rPr lang="ru-RU" sz="1200" b="0" i="0" kern="1200" dirty="0" smtClean="0">
                <a:solidFill>
                  <a:schemeClr val="tx1"/>
                </a:solidFill>
                <a:effectLst/>
                <a:latin typeface="+mn-lt"/>
                <a:ea typeface="+mn-ea"/>
                <a:cs typeface="+mn-cs"/>
              </a:rPr>
              <a:t> и д л а р (</a:t>
            </a:r>
            <a:r>
              <a:rPr lang="ru-RU" sz="1200" b="0" i="0" kern="1200" dirty="0" err="1" smtClean="0">
                <a:solidFill>
                  <a:schemeClr val="tx1"/>
                </a:solidFill>
                <a:effectLst/>
                <a:latin typeface="+mn-lt"/>
                <a:ea typeface="+mn-ea"/>
                <a:cs typeface="+mn-cs"/>
              </a:rPr>
              <a:t>шундай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бирикмалар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борлигини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олдиндан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айтган</a:t>
            </a:r>
            <a:r>
              <a:rPr lang="ru-RU" sz="1200" b="0" i="0" kern="1200" dirty="0" smtClean="0">
                <a:solidFill>
                  <a:schemeClr val="tx1"/>
                </a:solidFill>
                <a:effectLst/>
                <a:latin typeface="+mn-lt"/>
                <a:ea typeface="+mn-ea"/>
                <a:cs typeface="+mn-cs"/>
              </a:rPr>
              <a:t> француз </a:t>
            </a:r>
            <a:r>
              <a:rPr lang="ru-RU" sz="1200" b="0" i="0" kern="1200" dirty="0" err="1" smtClean="0">
                <a:solidFill>
                  <a:schemeClr val="tx1"/>
                </a:solidFill>
                <a:effectLst/>
                <a:latin typeface="+mn-lt"/>
                <a:ea typeface="+mn-ea"/>
                <a:cs typeface="+mn-cs"/>
              </a:rPr>
              <a:t>кимёгари</a:t>
            </a:r>
            <a:r>
              <a:rPr lang="ru-RU" sz="1200" b="0" i="0" kern="1200" dirty="0" smtClean="0">
                <a:solidFill>
                  <a:schemeClr val="tx1"/>
                </a:solidFill>
                <a:effectLst/>
                <a:latin typeface="+mn-lt"/>
                <a:ea typeface="+mn-ea"/>
                <a:cs typeface="+mn-cs"/>
              </a:rPr>
              <a:t> Бертолле </a:t>
            </a:r>
            <a:r>
              <a:rPr lang="ru-RU" sz="1200" b="0" i="0" kern="1200" dirty="0" err="1" smtClean="0">
                <a:solidFill>
                  <a:schemeClr val="tx1"/>
                </a:solidFill>
                <a:effectLst/>
                <a:latin typeface="+mn-lt"/>
                <a:ea typeface="+mn-ea"/>
                <a:cs typeface="+mn-cs"/>
              </a:rPr>
              <a:t>хотирасига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деб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ўзгармас</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бирикмаларни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эса</a:t>
            </a:r>
            <a:r>
              <a:rPr lang="ru-RU" sz="1200" b="0" i="0" kern="1200" dirty="0" smtClean="0">
                <a:solidFill>
                  <a:schemeClr val="tx1"/>
                </a:solidFill>
                <a:effectLst/>
                <a:latin typeface="+mn-lt"/>
                <a:ea typeface="+mn-ea"/>
                <a:cs typeface="+mn-cs"/>
              </a:rPr>
              <a:t>- д а л ь т о н и д л а р (</a:t>
            </a:r>
            <a:r>
              <a:rPr lang="ru-RU" sz="1200" b="0" i="0" kern="1200" dirty="0" err="1" smtClean="0">
                <a:solidFill>
                  <a:schemeClr val="tx1"/>
                </a:solidFill>
                <a:effectLst/>
                <a:latin typeface="+mn-lt"/>
                <a:ea typeface="+mn-ea"/>
                <a:cs typeface="+mn-cs"/>
              </a:rPr>
              <a:t>инглиз</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кимёгари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физиги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Дальтоннинг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хотирасига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деб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атади</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0" i="0" kern="1200" dirty="0" err="1" smtClean="0">
                <a:solidFill>
                  <a:schemeClr val="tx1"/>
                </a:solidFill>
                <a:effectLst/>
                <a:latin typeface="+mn-lt"/>
                <a:ea typeface="+mn-ea"/>
                <a:cs typeface="+mn-cs"/>
              </a:rPr>
              <a:t>Таркибнинг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доимийлик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қонунига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фақат</a:t>
            </a:r>
            <a:r>
              <a:rPr lang="ru-RU" sz="1200" b="0" i="0" kern="1200" dirty="0" smtClean="0">
                <a:solidFill>
                  <a:schemeClr val="tx1"/>
                </a:solidFill>
                <a:effectLst/>
                <a:latin typeface="+mn-lt"/>
                <a:ea typeface="+mn-ea"/>
                <a:cs typeface="+mn-cs"/>
              </a:rPr>
              <a:t> молекула </a:t>
            </a:r>
            <a:r>
              <a:rPr lang="ru-RU" sz="1200" b="0" i="0" kern="1200" dirty="0" err="1" smtClean="0">
                <a:solidFill>
                  <a:schemeClr val="tx1"/>
                </a:solidFill>
                <a:effectLst/>
                <a:latin typeface="+mn-lt"/>
                <a:ea typeface="+mn-ea"/>
                <a:cs typeface="+mn-cs"/>
              </a:rPr>
              <a:t>ҳолидаги</a:t>
            </a:r>
            <a:r>
              <a:rPr lang="ru-RU" sz="1200" b="0" i="0" kern="1200" dirty="0" smtClean="0">
                <a:solidFill>
                  <a:schemeClr val="tx1"/>
                </a:solidFill>
                <a:effectLst/>
                <a:latin typeface="+mn-lt"/>
                <a:ea typeface="+mn-ea"/>
                <a:cs typeface="+mn-cs"/>
              </a:rPr>
              <a:t> газ, </a:t>
            </a:r>
            <a:r>
              <a:rPr lang="ru-RU" sz="1200" b="0" i="0" kern="1200" dirty="0" err="1" smtClean="0">
                <a:solidFill>
                  <a:schemeClr val="tx1"/>
                </a:solidFill>
                <a:effectLst/>
                <a:latin typeface="+mn-lt"/>
                <a:ea typeface="+mn-ea"/>
                <a:cs typeface="+mn-cs"/>
              </a:rPr>
              <a:t>суюқлик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осон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суюқланадиган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қаттиқ</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бўйсунади</a:t>
            </a:r>
            <a:r>
              <a:rPr lang="ru-RU" sz="1200" b="0" i="0" kern="1200" dirty="0" smtClean="0">
                <a:solidFill>
                  <a:schemeClr val="tx1"/>
                </a:solidFill>
                <a:effectLst/>
                <a:latin typeface="+mn-lt"/>
                <a:ea typeface="+mn-ea"/>
                <a:cs typeface="+mn-cs"/>
              </a:rPr>
              <a:t>. Атом </a:t>
            </a:r>
            <a:r>
              <a:rPr lang="ru-RU" sz="1200" b="0" i="0" kern="1200" dirty="0" err="1" smtClean="0">
                <a:solidFill>
                  <a:schemeClr val="tx1"/>
                </a:solidFill>
                <a:effectLst/>
                <a:latin typeface="+mn-lt"/>
                <a:ea typeface="+mn-ea"/>
                <a:cs typeface="+mn-cs"/>
              </a:rPr>
              <a:t>тузилишига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бўлган</a:t>
            </a:r>
            <a:r>
              <a:rPr lang="ru-RU" sz="1200" b="0" i="0" kern="1200" dirty="0" smtClean="0">
                <a:solidFill>
                  <a:schemeClr val="tx1"/>
                </a:solidFill>
                <a:effectLst/>
                <a:latin typeface="+mn-lt"/>
                <a:ea typeface="+mn-ea"/>
                <a:cs typeface="+mn-cs"/>
              </a:rPr>
              <a:t> кристалл </a:t>
            </a:r>
            <a:r>
              <a:rPr lang="ru-RU" sz="1200" b="0" i="0" kern="1200" dirty="0" err="1" smtClean="0">
                <a:solidFill>
                  <a:schemeClr val="tx1"/>
                </a:solidFill>
                <a:effectLst/>
                <a:latin typeface="+mn-lt"/>
                <a:ea typeface="+mn-ea"/>
                <a:cs typeface="+mn-cs"/>
              </a:rPr>
              <a:t>моддалар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юқори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молекуляр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бирикмалар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бу</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қонунга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бўйсунмаслиги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мумкин</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0" i="0" kern="1200" dirty="0" err="1" smtClean="0">
                <a:solidFill>
                  <a:schemeClr val="tx1"/>
                </a:solidFill>
                <a:effectLst/>
                <a:latin typeface="+mn-lt"/>
                <a:ea typeface="+mn-ea"/>
                <a:cs typeface="+mn-cs"/>
              </a:rPr>
              <a:t>Дальтонидларнинг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бутун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сонли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стехиометрик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индекслари</a:t>
            </a:r>
            <a:r>
              <a:rPr lang="ru-RU" sz="1200" b="0" i="0" kern="1200" dirty="0" smtClean="0">
                <a:solidFill>
                  <a:schemeClr val="tx1"/>
                </a:solidFill>
                <a:effectLst/>
                <a:latin typeface="+mn-lt"/>
                <a:ea typeface="+mn-ea"/>
                <a:cs typeface="+mn-cs"/>
              </a:rPr>
              <a:t> бор </a:t>
            </a:r>
            <a:r>
              <a:rPr lang="ru-RU" sz="1200" b="0" i="0" kern="1200" dirty="0" err="1" smtClean="0">
                <a:solidFill>
                  <a:schemeClr val="tx1"/>
                </a:solidFill>
                <a:effectLst/>
                <a:latin typeface="+mn-lt"/>
                <a:ea typeface="+mn-ea"/>
                <a:cs typeface="+mn-cs"/>
              </a:rPr>
              <a:t>оддий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формулалар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ифодаланади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масалан</a:t>
            </a:r>
            <a:r>
              <a:rPr lang="ru-R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SO</a:t>
            </a:r>
            <a:r>
              <a:rPr lang="en-US" sz="1200" b="0" i="0" kern="1200" baseline="-250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 KOH, CCI</a:t>
            </a:r>
            <a:r>
              <a:rPr lang="en-US" sz="1200" b="0" i="0" kern="1200" baseline="-250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Улар </a:t>
            </a:r>
            <a:r>
              <a:rPr lang="ru-RU" sz="1200" b="0" i="0" kern="1200" dirty="0" err="1" smtClean="0">
                <a:solidFill>
                  <a:schemeClr val="tx1"/>
                </a:solidFill>
                <a:effectLst/>
                <a:latin typeface="+mn-lt"/>
                <a:ea typeface="+mn-ea"/>
                <a:cs typeface="+mn-cs"/>
              </a:rPr>
              <a:t>қаторига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кислоталар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асослар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тузлар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ҳамда</a:t>
            </a:r>
            <a:r>
              <a:rPr lang="ru-RU" sz="1200" b="0" i="0" kern="1200" dirty="0" smtClean="0">
                <a:solidFill>
                  <a:schemeClr val="tx1"/>
                </a:solidFill>
                <a:effectLst/>
                <a:latin typeface="+mn-lt"/>
                <a:ea typeface="+mn-ea"/>
                <a:cs typeface="+mn-cs"/>
              </a:rPr>
              <a:t> органик </a:t>
            </a:r>
            <a:r>
              <a:rPr lang="ru-RU" sz="1200" b="0" i="0" kern="1200" dirty="0" err="1" smtClean="0">
                <a:solidFill>
                  <a:schemeClr val="tx1"/>
                </a:solidFill>
                <a:effectLst/>
                <a:latin typeface="+mn-lt"/>
                <a:ea typeface="+mn-ea"/>
                <a:cs typeface="+mn-cs"/>
              </a:rPr>
              <a:t>моддалар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киради</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0" i="0" kern="1200" dirty="0" err="1" smtClean="0">
                <a:solidFill>
                  <a:schemeClr val="tx1"/>
                </a:solidFill>
                <a:effectLst/>
                <a:latin typeface="+mn-lt"/>
                <a:ea typeface="+mn-ea"/>
                <a:cs typeface="+mn-cs"/>
              </a:rPr>
              <a:t>Бертоллидлар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ҳосил</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қилишда</a:t>
            </a:r>
            <a:r>
              <a:rPr lang="ru-RU" sz="1200" b="0" i="0" kern="1200" dirty="0" smtClean="0">
                <a:solidFill>
                  <a:schemeClr val="tx1"/>
                </a:solidFill>
                <a:effectLst/>
                <a:latin typeface="+mn-lt"/>
                <a:ea typeface="+mn-ea"/>
                <a:cs typeface="+mn-cs"/>
              </a:rPr>
              <a:t> реакция </a:t>
            </a:r>
            <a:r>
              <a:rPr lang="ru-RU" sz="1200" b="0" i="0" kern="1200" dirty="0" err="1" smtClean="0">
                <a:solidFill>
                  <a:schemeClr val="tx1"/>
                </a:solidFill>
                <a:effectLst/>
                <a:latin typeface="+mn-lt"/>
                <a:ea typeface="+mn-ea"/>
                <a:cs typeface="+mn-cs"/>
              </a:rPr>
              <a:t>шароити</a:t>
            </a:r>
            <a:r>
              <a:rPr lang="ru-RU" sz="1200" b="0" i="0" kern="1200" dirty="0" smtClean="0">
                <a:solidFill>
                  <a:schemeClr val="tx1"/>
                </a:solidFill>
                <a:effectLst/>
                <a:latin typeface="+mn-lt"/>
                <a:ea typeface="+mn-ea"/>
                <a:cs typeface="+mn-cs"/>
              </a:rPr>
              <a:t> (Р, Т, </a:t>
            </a:r>
            <a:r>
              <a:rPr lang="en-US" sz="1200" b="0" i="0" kern="1200" dirty="0" smtClean="0">
                <a:solidFill>
                  <a:schemeClr val="tx1"/>
                </a:solidFill>
                <a:effectLst/>
                <a:latin typeface="+mn-lt"/>
                <a:ea typeface="+mn-ea"/>
                <a:cs typeface="+mn-cs"/>
              </a:rPr>
              <a:t>V, C) </a:t>
            </a:r>
            <a:r>
              <a:rPr lang="ru-RU" sz="1200" b="0" i="0" kern="1200" dirty="0" err="1" smtClean="0">
                <a:solidFill>
                  <a:schemeClr val="tx1"/>
                </a:solidFill>
                <a:effectLst/>
                <a:latin typeface="+mn-lt"/>
                <a:ea typeface="+mn-ea"/>
                <a:cs typeface="+mn-cs"/>
              </a:rPr>
              <a:t>озгина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ўзгартирилса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ҳосил</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бўладиган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ҳам</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ўзгаради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яъни</a:t>
            </a:r>
            <a:r>
              <a:rPr lang="ru-RU" sz="1200" b="0" i="0" kern="1200" dirty="0" smtClean="0">
                <a:solidFill>
                  <a:schemeClr val="tx1"/>
                </a:solidFill>
                <a:effectLst/>
                <a:latin typeface="+mn-lt"/>
                <a:ea typeface="+mn-ea"/>
                <a:cs typeface="+mn-cs"/>
              </a:rPr>
              <a:t> улар </a:t>
            </a:r>
            <a:r>
              <a:rPr lang="ru-RU" sz="1200" b="0" i="0" kern="1200" dirty="0" err="1" smtClean="0">
                <a:solidFill>
                  <a:schemeClr val="tx1"/>
                </a:solidFill>
                <a:effectLst/>
                <a:latin typeface="+mn-lt"/>
                <a:ea typeface="+mn-ea"/>
                <a:cs typeface="+mn-cs"/>
              </a:rPr>
              <a:t>таркибнинг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доимийлик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қонунига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бўйсунмайди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Масалан</a:t>
            </a:r>
            <a:r>
              <a:rPr lang="ru-RU" sz="1200" b="0" i="0" kern="1200" dirty="0" smtClean="0">
                <a:solidFill>
                  <a:schemeClr val="tx1"/>
                </a:solidFill>
                <a:effectLst/>
                <a:latin typeface="+mn-lt"/>
                <a:ea typeface="+mn-ea"/>
                <a:cs typeface="+mn-cs"/>
              </a:rPr>
              <a:t>, уран (</a:t>
            </a:r>
            <a:r>
              <a:rPr lang="en-US" sz="1200" b="0" i="0" kern="1200" dirty="0" smtClean="0">
                <a:solidFill>
                  <a:schemeClr val="tx1"/>
                </a:solidFill>
                <a:effectLst/>
                <a:latin typeface="+mn-lt"/>
                <a:ea typeface="+mn-ea"/>
                <a:cs typeface="+mn-cs"/>
              </a:rPr>
              <a:t>VI)-</a:t>
            </a:r>
            <a:r>
              <a:rPr lang="ru-RU" sz="1200" b="0" i="0" kern="1200" dirty="0" err="1" smtClean="0">
                <a:solidFill>
                  <a:schemeClr val="tx1"/>
                </a:solidFill>
                <a:effectLst/>
                <a:latin typeface="+mn-lt"/>
                <a:ea typeface="+mn-ea"/>
                <a:cs typeface="+mn-cs"/>
              </a:rPr>
              <a:t>оксиднинг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одатда</a:t>
            </a:r>
            <a:r>
              <a:rPr lang="ru-R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UO</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формула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ифодаланади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Ҳақиқатда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эса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унинг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a:t>
            </a:r>
            <a:r>
              <a:rPr lang="ru-R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UO</a:t>
            </a:r>
            <a:r>
              <a:rPr lang="en-US" sz="1200" b="0" i="0" kern="1200" baseline="-25000" dirty="0" smtClean="0">
                <a:solidFill>
                  <a:schemeClr val="tx1"/>
                </a:solidFill>
                <a:effectLst/>
                <a:latin typeface="+mn-lt"/>
                <a:ea typeface="+mn-ea"/>
                <a:cs typeface="+mn-cs"/>
              </a:rPr>
              <a:t>2,5</a:t>
            </a:r>
            <a:r>
              <a:rPr lang="en-US" sz="1200" b="0" i="0" kern="120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дан </a:t>
            </a:r>
            <a:r>
              <a:rPr lang="en-US" sz="1200" b="0" i="0" kern="1200" dirty="0" smtClean="0">
                <a:solidFill>
                  <a:schemeClr val="tx1"/>
                </a:solidFill>
                <a:effectLst/>
                <a:latin typeface="+mn-lt"/>
                <a:ea typeface="+mn-ea"/>
                <a:cs typeface="+mn-cs"/>
              </a:rPr>
              <a:t>UO</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гача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Олиниш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шароитига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қараб</a:t>
            </a:r>
            <a:r>
              <a:rPr lang="ru-RU" sz="1200" b="0" i="0" kern="1200" dirty="0" smtClean="0">
                <a:solidFill>
                  <a:schemeClr val="tx1"/>
                </a:solidFill>
                <a:effectLst/>
                <a:latin typeface="+mn-lt"/>
                <a:ea typeface="+mn-ea"/>
                <a:cs typeface="+mn-cs"/>
              </a:rPr>
              <a:t> ванадий (</a:t>
            </a:r>
            <a:r>
              <a:rPr lang="en-US" sz="1200" b="0" i="0" kern="1200" dirty="0" smtClean="0">
                <a:solidFill>
                  <a:schemeClr val="tx1"/>
                </a:solidFill>
                <a:effectLst/>
                <a:latin typeface="+mn-lt"/>
                <a:ea typeface="+mn-ea"/>
                <a:cs typeface="+mn-cs"/>
              </a:rPr>
              <a:t>II)-</a:t>
            </a:r>
            <a:r>
              <a:rPr lang="ru-RU" sz="1200" b="0" i="0" kern="1200" dirty="0" err="1" smtClean="0">
                <a:solidFill>
                  <a:schemeClr val="tx1"/>
                </a:solidFill>
                <a:effectLst/>
                <a:latin typeface="+mn-lt"/>
                <a:ea typeface="+mn-ea"/>
                <a:cs typeface="+mn-cs"/>
              </a:rPr>
              <a:t>оксиднинг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a:t>
            </a:r>
            <a:r>
              <a:rPr lang="ru-R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VO</a:t>
            </a:r>
            <a:r>
              <a:rPr lang="en-US" sz="1200" b="0" i="0" kern="1200" baseline="-25000" dirty="0" smtClean="0">
                <a:solidFill>
                  <a:schemeClr val="tx1"/>
                </a:solidFill>
                <a:effectLst/>
                <a:latin typeface="+mn-lt"/>
                <a:ea typeface="+mn-ea"/>
                <a:cs typeface="+mn-cs"/>
              </a:rPr>
              <a:t>0,9</a:t>
            </a:r>
            <a:r>
              <a:rPr lang="en-US" sz="1200" b="0" i="0" kern="120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дан </a:t>
            </a:r>
            <a:r>
              <a:rPr lang="en-US" sz="1200" b="0" i="0" kern="1200" dirty="0" smtClean="0">
                <a:solidFill>
                  <a:schemeClr val="tx1"/>
                </a:solidFill>
                <a:effectLst/>
                <a:latin typeface="+mn-lt"/>
                <a:ea typeface="+mn-ea"/>
                <a:cs typeface="+mn-cs"/>
              </a:rPr>
              <a:t>VO</a:t>
            </a:r>
            <a:r>
              <a:rPr lang="en-US" sz="1200" b="0" i="0" kern="1200" baseline="-25000" dirty="0" smtClean="0">
                <a:solidFill>
                  <a:schemeClr val="tx1"/>
                </a:solidFill>
                <a:effectLst/>
                <a:latin typeface="+mn-lt"/>
                <a:ea typeface="+mn-ea"/>
                <a:cs typeface="+mn-cs"/>
              </a:rPr>
              <a:t>1,3</a:t>
            </a:r>
            <a:r>
              <a:rPr lang="en-US"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гача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бўлиши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мумкин</a:t>
            </a:r>
            <a:r>
              <a:rPr lang="ru-RU" sz="1200" b="0" i="0" kern="1200" dirty="0" smtClean="0">
                <a:solidFill>
                  <a:schemeClr val="tx1"/>
                </a:solidFill>
                <a:effectLst/>
                <a:latin typeface="+mn-lt"/>
                <a:ea typeface="+mn-ea"/>
                <a:cs typeface="+mn-cs"/>
              </a:rPr>
              <a:t>. Титан (</a:t>
            </a:r>
            <a:r>
              <a:rPr lang="en-US" sz="1200" b="0" i="0" kern="1200" dirty="0" smtClean="0">
                <a:solidFill>
                  <a:schemeClr val="tx1"/>
                </a:solidFill>
                <a:effectLst/>
                <a:latin typeface="+mn-lt"/>
                <a:ea typeface="+mn-ea"/>
                <a:cs typeface="+mn-cs"/>
              </a:rPr>
              <a:t>II)-</a:t>
            </a:r>
            <a:r>
              <a:rPr lang="ru-RU" sz="1200" b="0" i="0" kern="1200" dirty="0" err="1" smtClean="0">
                <a:solidFill>
                  <a:schemeClr val="tx1"/>
                </a:solidFill>
                <a:effectLst/>
                <a:latin typeface="+mn-lt"/>
                <a:ea typeface="+mn-ea"/>
                <a:cs typeface="+mn-cs"/>
              </a:rPr>
              <a:t>оксиднинг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намунада</a:t>
            </a:r>
            <a:r>
              <a:rPr lang="ru-R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Ti</a:t>
            </a:r>
            <a:r>
              <a:rPr lang="en-US" sz="1200" b="0" i="0" kern="1200" baseline="-25000" dirty="0" smtClean="0">
                <a:solidFill>
                  <a:schemeClr val="tx1"/>
                </a:solidFill>
                <a:effectLst/>
                <a:latin typeface="+mn-lt"/>
                <a:ea typeface="+mn-ea"/>
                <a:cs typeface="+mn-cs"/>
              </a:rPr>
              <a:t>1,2</a:t>
            </a:r>
            <a:r>
              <a:rPr lang="en-US" sz="1200" b="0" i="0" kern="1200" dirty="0" smtClean="0">
                <a:solidFill>
                  <a:schemeClr val="tx1"/>
                </a:solidFill>
                <a:effectLst/>
                <a:latin typeface="+mn-lt"/>
                <a:ea typeface="+mn-ea"/>
                <a:cs typeface="+mn-cs"/>
              </a:rPr>
              <a:t>O </a:t>
            </a:r>
            <a:r>
              <a:rPr lang="ru-RU" sz="1200" b="0" i="0" kern="1200" dirty="0" smtClean="0">
                <a:solidFill>
                  <a:schemeClr val="tx1"/>
                </a:solidFill>
                <a:effectLst/>
                <a:latin typeface="+mn-lt"/>
                <a:ea typeface="+mn-ea"/>
                <a:cs typeface="+mn-cs"/>
              </a:rPr>
              <a:t>формула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бошқа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намунада</a:t>
            </a:r>
            <a:r>
              <a:rPr lang="ru-R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TiO</a:t>
            </a:r>
            <a:r>
              <a:rPr lang="en-US" sz="1200" b="0" i="0" kern="1200" baseline="-25000" dirty="0" smtClean="0">
                <a:solidFill>
                  <a:schemeClr val="tx1"/>
                </a:solidFill>
                <a:effectLst/>
                <a:latin typeface="+mn-lt"/>
                <a:ea typeface="+mn-ea"/>
                <a:cs typeface="+mn-cs"/>
              </a:rPr>
              <a:t>1,2</a:t>
            </a:r>
            <a:r>
              <a:rPr lang="en-US" sz="1200" b="0" i="0" kern="120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формула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ифодаланиши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мумкин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Биринчи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ҳолатда</a:t>
            </a:r>
            <a:r>
              <a:rPr lang="ru-RU" sz="1200" b="0" i="0" kern="1200" dirty="0" smtClean="0">
                <a:solidFill>
                  <a:schemeClr val="tx1"/>
                </a:solidFill>
                <a:effectLst/>
                <a:latin typeface="+mn-lt"/>
                <a:ea typeface="+mn-ea"/>
                <a:cs typeface="+mn-cs"/>
              </a:rPr>
              <a:t> 12 та титан </a:t>
            </a:r>
            <a:r>
              <a:rPr lang="ru-RU" sz="1200" b="0" i="0" kern="1200" dirty="0" err="1" smtClean="0">
                <a:solidFill>
                  <a:schemeClr val="tx1"/>
                </a:solidFill>
                <a:effectLst/>
                <a:latin typeface="+mn-lt"/>
                <a:ea typeface="+mn-ea"/>
                <a:cs typeface="+mn-cs"/>
              </a:rPr>
              <a:t>атомига</a:t>
            </a:r>
            <a:r>
              <a:rPr lang="ru-RU" sz="1200" b="0" i="0" kern="1200" dirty="0" smtClean="0">
                <a:solidFill>
                  <a:schemeClr val="tx1"/>
                </a:solidFill>
                <a:effectLst/>
                <a:latin typeface="+mn-lt"/>
                <a:ea typeface="+mn-ea"/>
                <a:cs typeface="+mn-cs"/>
              </a:rPr>
              <a:t> 10 та кислород </a:t>
            </a:r>
            <a:r>
              <a:rPr lang="ru-RU" sz="1200" b="0" i="0" kern="1200" dirty="0" err="1" smtClean="0">
                <a:solidFill>
                  <a:schemeClr val="tx1"/>
                </a:solidFill>
                <a:effectLst/>
                <a:latin typeface="+mn-lt"/>
                <a:ea typeface="+mn-ea"/>
                <a:cs typeface="+mn-cs"/>
              </a:rPr>
              <a:t>атоми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тўғри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келса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иккинчи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ҳолатда</a:t>
            </a:r>
            <a:r>
              <a:rPr lang="ru-RU" sz="1200" b="0" i="0" kern="1200" dirty="0" smtClean="0">
                <a:solidFill>
                  <a:schemeClr val="tx1"/>
                </a:solidFill>
                <a:effectLst/>
                <a:latin typeface="+mn-lt"/>
                <a:ea typeface="+mn-ea"/>
                <a:cs typeface="+mn-cs"/>
              </a:rPr>
              <a:t> 10 та титан </a:t>
            </a:r>
            <a:r>
              <a:rPr lang="ru-RU" sz="1200" b="0" i="0" kern="1200" dirty="0" err="1" smtClean="0">
                <a:solidFill>
                  <a:schemeClr val="tx1"/>
                </a:solidFill>
                <a:effectLst/>
                <a:latin typeface="+mn-lt"/>
                <a:ea typeface="+mn-ea"/>
                <a:cs typeface="+mn-cs"/>
              </a:rPr>
              <a:t>атомига</a:t>
            </a:r>
            <a:r>
              <a:rPr lang="ru-RU" sz="1200" b="0" i="0" kern="1200" dirty="0" smtClean="0">
                <a:solidFill>
                  <a:schemeClr val="tx1"/>
                </a:solidFill>
                <a:effectLst/>
                <a:latin typeface="+mn-lt"/>
                <a:ea typeface="+mn-ea"/>
                <a:cs typeface="+mn-cs"/>
              </a:rPr>
              <a:t> 12 та кислород </a:t>
            </a:r>
            <a:r>
              <a:rPr lang="ru-RU" sz="1200" b="0" i="0" kern="1200" dirty="0" err="1" smtClean="0">
                <a:solidFill>
                  <a:schemeClr val="tx1"/>
                </a:solidFill>
                <a:effectLst/>
                <a:latin typeface="+mn-lt"/>
                <a:ea typeface="+mn-ea"/>
                <a:cs typeface="+mn-cs"/>
              </a:rPr>
              <a:t>атоми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тўғри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келади</a:t>
            </a:r>
            <a:r>
              <a:rPr lang="ru-RU" sz="1200" b="0" i="0" kern="1200" dirty="0" smtClean="0">
                <a:solidFill>
                  <a:schemeClr val="tx1"/>
                </a:solidFill>
                <a:effectLst/>
                <a:latin typeface="+mn-lt"/>
                <a:ea typeface="+mn-ea"/>
                <a:cs typeface="+mn-cs"/>
              </a:rPr>
              <a:t>. Цирконий азот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ўзаро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таъсир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эттирилганда</a:t>
            </a:r>
            <a:r>
              <a:rPr lang="ru-RU" sz="1200" b="0" i="0" kern="1200" dirty="0" smtClean="0">
                <a:solidFill>
                  <a:schemeClr val="tx1"/>
                </a:solidFill>
                <a:effectLst/>
                <a:latin typeface="+mn-lt"/>
                <a:ea typeface="+mn-ea"/>
                <a:cs typeface="+mn-cs"/>
              </a:rPr>
              <a:t> цирконий нитрид </a:t>
            </a:r>
            <a:r>
              <a:rPr lang="ru-RU" sz="1200" b="0" i="0" kern="1200" dirty="0" err="1" smtClean="0">
                <a:solidFill>
                  <a:schemeClr val="tx1"/>
                </a:solidFill>
                <a:effectLst/>
                <a:latin typeface="+mn-lt"/>
                <a:ea typeface="+mn-ea"/>
                <a:cs typeface="+mn-cs"/>
              </a:rPr>
              <a:t>ҳосил</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бўлади</a:t>
            </a:r>
            <a:r>
              <a:rPr lang="ru-RU"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ZrN</a:t>
            </a:r>
            <a:r>
              <a:rPr lang="en-US"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бирикмадан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ташқари</a:t>
            </a:r>
            <a:r>
              <a:rPr lang="ru-R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ZrN</a:t>
            </a:r>
            <a:r>
              <a:rPr lang="en-US" sz="1200" b="0" i="0" kern="1200" baseline="-25000" dirty="0" smtClean="0">
                <a:solidFill>
                  <a:schemeClr val="tx1"/>
                </a:solidFill>
                <a:effectLst/>
                <a:latin typeface="+mn-lt"/>
                <a:ea typeface="+mn-ea"/>
                <a:cs typeface="+mn-cs"/>
              </a:rPr>
              <a:t>0,59</a:t>
            </a:r>
            <a:r>
              <a:rPr lang="en-US" sz="1200" b="0" i="0" kern="1200" dirty="0" smtClean="0">
                <a:solidFill>
                  <a:schemeClr val="tx1"/>
                </a:solidFill>
                <a:effectLst/>
                <a:latin typeface="+mn-lt"/>
                <a:ea typeface="+mn-ea"/>
                <a:cs typeface="+mn-cs"/>
              </a:rPr>
              <a:t>, ZrN</a:t>
            </a:r>
            <a:r>
              <a:rPr lang="en-US" sz="1200" b="0" i="0" kern="1200" baseline="-25000" dirty="0" smtClean="0">
                <a:solidFill>
                  <a:schemeClr val="tx1"/>
                </a:solidFill>
                <a:effectLst/>
                <a:latin typeface="+mn-lt"/>
                <a:ea typeface="+mn-ea"/>
                <a:cs typeface="+mn-cs"/>
              </a:rPr>
              <a:t>0,69</a:t>
            </a:r>
            <a:r>
              <a:rPr lang="en-US" sz="1200" b="0" i="0" kern="1200" dirty="0" smtClean="0">
                <a:solidFill>
                  <a:schemeClr val="tx1"/>
                </a:solidFill>
                <a:effectLst/>
                <a:latin typeface="+mn-lt"/>
                <a:ea typeface="+mn-ea"/>
                <a:cs typeface="+mn-cs"/>
              </a:rPr>
              <a:t>, ZrN</a:t>
            </a:r>
            <a:r>
              <a:rPr lang="en-US" sz="1200" b="0" i="0" kern="1200" baseline="-25000" dirty="0" smtClean="0">
                <a:solidFill>
                  <a:schemeClr val="tx1"/>
                </a:solidFill>
                <a:effectLst/>
                <a:latin typeface="+mn-lt"/>
                <a:ea typeface="+mn-ea"/>
                <a:cs typeface="+mn-cs"/>
              </a:rPr>
              <a:t>0,74</a:t>
            </a:r>
            <a:r>
              <a:rPr lang="en-US"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ZrN</a:t>
            </a:r>
            <a:r>
              <a:rPr lang="en-US" sz="1200" b="0" i="0" kern="1200" baseline="-25000" dirty="0" smtClean="0">
                <a:solidFill>
                  <a:schemeClr val="tx1"/>
                </a:solidFill>
                <a:effectLst/>
                <a:latin typeface="+mn-lt"/>
                <a:ea typeface="+mn-ea"/>
                <a:cs typeface="+mn-cs"/>
              </a:rPr>
              <a:t>0,89</a:t>
            </a:r>
            <a:r>
              <a:rPr lang="en-US"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нитридлар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ҳам</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Бертоллидларга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оксидлар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гидридлар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сульфидлар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нитридлар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карбидлар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силицидлар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кўпчилик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қотишмалар</a:t>
            </a:r>
            <a:r>
              <a:rPr lang="ru-RU" sz="1200" b="0" i="0" kern="1200" dirty="0" smtClean="0">
                <a:solidFill>
                  <a:schemeClr val="tx1"/>
                </a:solidFill>
                <a:effectLst/>
                <a:latin typeface="+mn-lt"/>
                <a:ea typeface="+mn-ea"/>
                <a:cs typeface="+mn-cs"/>
              </a:rPr>
              <a:t>, шиша </a:t>
            </a:r>
            <a:r>
              <a:rPr lang="ru-RU" sz="1200" b="0" i="0" kern="1200" dirty="0" err="1" smtClean="0">
                <a:solidFill>
                  <a:schemeClr val="tx1"/>
                </a:solidFill>
                <a:effectLst/>
                <a:latin typeface="+mn-lt"/>
                <a:ea typeface="+mn-ea"/>
                <a:cs typeface="+mn-cs"/>
              </a:rPr>
              <a:t>ҳамда</a:t>
            </a:r>
            <a:r>
              <a:rPr lang="ru-RU" sz="1200" b="0" i="0" kern="1200" dirty="0" smtClean="0">
                <a:solidFill>
                  <a:schemeClr val="tx1"/>
                </a:solidFill>
                <a:effectLst/>
                <a:latin typeface="+mn-lt"/>
                <a:ea typeface="+mn-ea"/>
                <a:cs typeface="+mn-cs"/>
              </a:rPr>
              <a:t> кристалл </a:t>
            </a:r>
            <a:r>
              <a:rPr lang="ru-RU" sz="1200" b="0" i="0" kern="1200" dirty="0" err="1" smtClean="0">
                <a:solidFill>
                  <a:schemeClr val="tx1"/>
                </a:solidFill>
                <a:effectLst/>
                <a:latin typeface="+mn-lt"/>
                <a:ea typeface="+mn-ea"/>
                <a:cs typeface="+mn-cs"/>
              </a:rPr>
              <a:t>тузилишли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анорганик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бирикмалар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киради</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0" i="0" kern="1200" dirty="0" err="1" smtClean="0">
                <a:solidFill>
                  <a:schemeClr val="tx1"/>
                </a:solidFill>
                <a:effectLst/>
                <a:latin typeface="+mn-lt"/>
                <a:ea typeface="+mn-ea"/>
                <a:cs typeface="+mn-cs"/>
              </a:rPr>
              <a:t>Шундай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доимийлик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қонунининг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ҳозирги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таърифи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қуйидагича</a:t>
            </a:r>
            <a:r>
              <a:rPr lang="ru-RU" sz="1200" b="0" i="0"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молекуляр</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структурали</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яъни</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молекулалардан</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тузилган</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бирикмаларннинг</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таркиби</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олиниш</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усулидан</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қатъи</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назар</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ўзгармас</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бўлади</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Номолекуляр</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структурали</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атомли</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ионли</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ва</a:t>
            </a:r>
            <a:r>
              <a:rPr lang="ru-RU" sz="1200" b="1" i="1" u="sng" kern="1200" dirty="0" smtClean="0">
                <a:solidFill>
                  <a:schemeClr val="tx1"/>
                </a:solidFill>
                <a:effectLst/>
                <a:latin typeface="+mn-lt"/>
                <a:ea typeface="+mn-ea"/>
                <a:cs typeface="+mn-cs"/>
              </a:rPr>
              <a:t> металл </a:t>
            </a:r>
            <a:r>
              <a:rPr lang="ru-RU" sz="1200" b="1" i="1" u="sng" kern="1200" dirty="0" err="1" smtClean="0">
                <a:solidFill>
                  <a:schemeClr val="tx1"/>
                </a:solidFill>
                <a:effectLst/>
                <a:latin typeface="+mn-lt"/>
                <a:ea typeface="+mn-ea"/>
                <a:cs typeface="+mn-cs"/>
              </a:rPr>
              <a:t>панжарали</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бирикмаларнинг</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таркиби</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эса</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ўзгармас</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бўлмайди</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ва</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олиниш</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шароитига</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боғлиқ</a:t>
            </a:r>
            <a:r>
              <a:rPr lang="ru-RU" sz="1200" b="1" i="1" u="sng" kern="1200" dirty="0" smtClean="0">
                <a:solidFill>
                  <a:schemeClr val="tx1"/>
                </a:solidFill>
                <a:effectLst/>
                <a:latin typeface="+mn-lt"/>
                <a:ea typeface="+mn-ea"/>
                <a:cs typeface="+mn-cs"/>
              </a:rPr>
              <a:t> </a:t>
            </a:r>
            <a:r>
              <a:rPr lang="ru-RU" sz="1200" b="1" i="1" u="sng" kern="1200" dirty="0" err="1" smtClean="0">
                <a:solidFill>
                  <a:schemeClr val="tx1"/>
                </a:solidFill>
                <a:effectLst/>
                <a:latin typeface="+mn-lt"/>
                <a:ea typeface="+mn-ea"/>
                <a:cs typeface="+mn-cs"/>
              </a:rPr>
              <a:t>бўлади</a:t>
            </a:r>
            <a:r>
              <a:rPr lang="ru-RU" sz="1200" b="1" i="1" u="sng"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0" i="0" kern="1200" dirty="0" err="1" smtClean="0">
                <a:solidFill>
                  <a:schemeClr val="tx1"/>
                </a:solidFill>
                <a:effectLst/>
                <a:latin typeface="+mn-lt"/>
                <a:ea typeface="+mn-ea"/>
                <a:cs typeface="+mn-cs"/>
              </a:rPr>
              <a:t>Кимёнинг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асосий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қонунларидан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бўлмиш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доимийлик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қонуни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асосида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биз</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қуйидагича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масалалар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ишлаш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йўллари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танишамиз</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dirty="0" smtClean="0"/>
              <a:t/>
            </a:r>
            <a:br>
              <a:rPr lang="ru-RU" dirty="0" smtClean="0"/>
            </a:br>
            <a:r>
              <a:rPr lang="ru-RU" sz="1200" b="1" i="0" kern="1200" dirty="0" smtClean="0">
                <a:solidFill>
                  <a:schemeClr val="tx1"/>
                </a:solidFill>
                <a:effectLst/>
                <a:latin typeface="+mn-lt"/>
                <a:ea typeface="+mn-ea"/>
                <a:cs typeface="+mn-cs"/>
              </a:rPr>
              <a:t>^ КИМЁВИЙ ФОРМУЛАЛАР БЎЙИЧА ҲИСОБЛАШ.</a:t>
            </a:r>
            <a:r>
              <a:rPr lang="ru-RU" dirty="0" smtClean="0"/>
              <a:t/>
            </a:r>
            <a:br>
              <a:rPr lang="ru-RU" dirty="0" smtClean="0"/>
            </a:br>
            <a:r>
              <a:rPr lang="ru-RU" dirty="0" smtClean="0"/>
              <a:t/>
            </a:r>
            <a:br>
              <a:rPr lang="ru-RU" dirty="0" smtClean="0"/>
            </a:br>
            <a:r>
              <a:rPr lang="ru-RU" dirty="0" smtClean="0"/>
              <a:t/>
            </a:r>
            <a:br>
              <a:rPr lang="ru-RU" dirty="0" smtClean="0"/>
            </a:br>
            <a:r>
              <a:rPr lang="ru-RU" sz="1200" b="0" i="0" kern="1200" dirty="0" err="1" smtClean="0">
                <a:solidFill>
                  <a:schemeClr val="tx1"/>
                </a:solidFill>
                <a:effectLst/>
                <a:latin typeface="+mn-lt"/>
                <a:ea typeface="+mn-ea"/>
                <a:cs typeface="+mn-cs"/>
              </a:rPr>
              <a:t>Модданинг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кимёвий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белгилар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ифодалаб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кимёвий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формуласидан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қуйидагиларни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аниқлаш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мумкин</a:t>
            </a:r>
            <a:r>
              <a:rPr lang="ru-RU" sz="1200" b="0" i="0" kern="1200" dirty="0" smtClean="0">
                <a:solidFill>
                  <a:schemeClr val="tx1"/>
                </a:solidFill>
                <a:effectLst/>
                <a:latin typeface="+mn-lt"/>
                <a:ea typeface="+mn-ea"/>
                <a:cs typeface="+mn-cs"/>
              </a:rPr>
              <a:t>:</a:t>
            </a:r>
            <a:r>
              <a:rPr lang="ru-RU" dirty="0" smtClean="0"/>
              <a:t/>
            </a:r>
            <a:br>
              <a:rPr lang="ru-RU" dirty="0" smtClean="0"/>
            </a:br>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err="1" smtClean="0">
                <a:solidFill>
                  <a:schemeClr val="tx1"/>
                </a:solidFill>
                <a:effectLst/>
                <a:latin typeface="+mn-lt"/>
                <a:ea typeface="+mn-ea"/>
                <a:cs typeface="+mn-cs"/>
              </a:rPr>
              <a:t>Модданинг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сифат</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таркибини</a:t>
            </a:r>
            <a:r>
              <a:rPr lang="ru-RU" sz="1200" b="0" i="0" kern="1200" dirty="0" smtClean="0">
                <a:solidFill>
                  <a:schemeClr val="tx1"/>
                </a:solidFill>
                <a:effectLst/>
                <a:latin typeface="+mn-lt"/>
                <a:ea typeface="+mn-ea"/>
                <a:cs typeface="+mn-cs"/>
              </a:rPr>
              <a:t>-у </a:t>
            </a:r>
            <a:r>
              <a:rPr lang="ru-RU" sz="1200" b="0" i="0" kern="1200" dirty="0" err="1" smtClean="0">
                <a:solidFill>
                  <a:schemeClr val="tx1"/>
                </a:solidFill>
                <a:effectLst/>
                <a:latin typeface="+mn-lt"/>
                <a:ea typeface="+mn-ea"/>
                <a:cs typeface="+mn-cs"/>
              </a:rPr>
              <a:t>қандай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кимёвий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элементлардан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топганлигини</a:t>
            </a:r>
            <a:r>
              <a:rPr lang="ru-RU" sz="1200" b="0" i="0" kern="1200" dirty="0" smtClean="0">
                <a:solidFill>
                  <a:schemeClr val="tx1"/>
                </a:solidFill>
                <a:effectLst/>
                <a:latin typeface="+mn-lt"/>
                <a:ea typeface="+mn-ea"/>
                <a:cs typeface="+mn-cs"/>
              </a:rPr>
              <a:t>;</a:t>
            </a:r>
            <a:br>
              <a:rPr lang="ru-RU" sz="1200" b="0" i="0" kern="1200" dirty="0" smtClean="0">
                <a:solidFill>
                  <a:schemeClr val="tx1"/>
                </a:solidFill>
                <a:effectLst/>
                <a:latin typeface="+mn-lt"/>
                <a:ea typeface="+mn-ea"/>
                <a:cs typeface="+mn-cs"/>
              </a:rPr>
            </a:br>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err="1" smtClean="0">
                <a:solidFill>
                  <a:schemeClr val="tx1"/>
                </a:solidFill>
                <a:effectLst/>
                <a:latin typeface="+mn-lt"/>
                <a:ea typeface="+mn-ea"/>
                <a:cs typeface="+mn-cs"/>
              </a:rPr>
              <a:t>Модданинг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нисбий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молекуляр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массасини</a:t>
            </a:r>
            <a:r>
              <a:rPr lang="ru-RU" sz="1200" b="0" i="0" kern="1200" dirty="0" smtClean="0">
                <a:solidFill>
                  <a:schemeClr val="tx1"/>
                </a:solidFill>
                <a:effectLst/>
                <a:latin typeface="+mn-lt"/>
                <a:ea typeface="+mn-ea"/>
                <a:cs typeface="+mn-cs"/>
              </a:rPr>
              <a:t>;</a:t>
            </a:r>
            <a:br>
              <a:rPr lang="ru-RU" sz="1200" b="0" i="0" kern="1200" dirty="0" smtClean="0">
                <a:solidFill>
                  <a:schemeClr val="tx1"/>
                </a:solidFill>
                <a:effectLst/>
                <a:latin typeface="+mn-lt"/>
                <a:ea typeface="+mn-ea"/>
                <a:cs typeface="+mn-cs"/>
              </a:rPr>
            </a:br>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err="1" smtClean="0">
                <a:solidFill>
                  <a:schemeClr val="tx1"/>
                </a:solidFill>
                <a:effectLst/>
                <a:latin typeface="+mn-lt"/>
                <a:ea typeface="+mn-ea"/>
                <a:cs typeface="+mn-cs"/>
              </a:rPr>
              <a:t>Модда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молекуласи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кирган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қайси</a:t>
            </a:r>
            <a:r>
              <a:rPr lang="ru-RU" sz="1200" b="0" i="0" kern="1200" dirty="0" smtClean="0">
                <a:solidFill>
                  <a:schemeClr val="tx1"/>
                </a:solidFill>
                <a:effectLst/>
                <a:latin typeface="+mn-lt"/>
                <a:ea typeface="+mn-ea"/>
                <a:cs typeface="+mn-cs"/>
              </a:rPr>
              <a:t> элемент </a:t>
            </a:r>
            <a:r>
              <a:rPr lang="ru-RU" sz="1200" b="0" i="0" kern="1200" dirty="0" err="1" smtClean="0">
                <a:solidFill>
                  <a:schemeClr val="tx1"/>
                </a:solidFill>
                <a:effectLst/>
                <a:latin typeface="+mn-lt"/>
                <a:ea typeface="+mn-ea"/>
                <a:cs typeface="+mn-cs"/>
              </a:rPr>
              <a:t>атомлари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сонини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валентлигини</a:t>
            </a:r>
            <a:r>
              <a:rPr lang="ru-RU" sz="1200" b="0" i="0" kern="1200" dirty="0" smtClean="0">
                <a:solidFill>
                  <a:schemeClr val="tx1"/>
                </a:solidFill>
                <a:effectLst/>
                <a:latin typeface="+mn-lt"/>
                <a:ea typeface="+mn-ea"/>
                <a:cs typeface="+mn-cs"/>
              </a:rPr>
              <a:t>;</a:t>
            </a:r>
            <a:br>
              <a:rPr lang="ru-RU" sz="1200" b="0" i="0" kern="1200" dirty="0" smtClean="0">
                <a:solidFill>
                  <a:schemeClr val="tx1"/>
                </a:solidFill>
                <a:effectLst/>
                <a:latin typeface="+mn-lt"/>
                <a:ea typeface="+mn-ea"/>
                <a:cs typeface="+mn-cs"/>
              </a:rPr>
            </a:br>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err="1" smtClean="0">
                <a:solidFill>
                  <a:schemeClr val="tx1"/>
                </a:solidFill>
                <a:effectLst/>
                <a:latin typeface="+mn-lt"/>
                <a:ea typeface="+mn-ea"/>
                <a:cs typeface="+mn-cs"/>
              </a:rPr>
              <a:t>Модданинг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миқдор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таркибини-модда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кирувчи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элементларнинг</a:t>
            </a:r>
            <a:r>
              <a:rPr lang="ru-RU" sz="1200" b="0" i="0" kern="1200" dirty="0" smtClean="0">
                <a:solidFill>
                  <a:schemeClr val="tx1"/>
                </a:solidFill>
                <a:effectLst/>
                <a:latin typeface="+mn-lt"/>
                <a:ea typeface="+mn-ea"/>
                <a:cs typeface="+mn-cs"/>
              </a:rPr>
              <a:t> масса </a:t>
            </a:r>
            <a:r>
              <a:rPr lang="ru-RU" sz="1200" b="0" i="0" kern="1200" dirty="0" err="1" smtClean="0">
                <a:solidFill>
                  <a:schemeClr val="tx1"/>
                </a:solidFill>
                <a:effectLst/>
                <a:latin typeface="+mn-lt"/>
                <a:ea typeface="+mn-ea"/>
                <a:cs typeface="+mn-cs"/>
              </a:rPr>
              <a:t>улушларини</a:t>
            </a:r>
            <a:r>
              <a:rPr lang="ru-RU" sz="1200" b="0" i="0" kern="1200" dirty="0" smtClean="0">
                <a:solidFill>
                  <a:schemeClr val="tx1"/>
                </a:solidFill>
                <a:effectLst/>
                <a:latin typeface="+mn-lt"/>
                <a:ea typeface="+mn-ea"/>
                <a:cs typeface="+mn-cs"/>
              </a:rPr>
              <a:t>;</a:t>
            </a:r>
            <a:br>
              <a:rPr lang="ru-RU" sz="1200" b="0" i="0" kern="1200" dirty="0" smtClean="0">
                <a:solidFill>
                  <a:schemeClr val="tx1"/>
                </a:solidFill>
                <a:effectLst/>
                <a:latin typeface="+mn-lt"/>
                <a:ea typeface="+mn-ea"/>
                <a:cs typeface="+mn-cs"/>
              </a:rPr>
            </a:br>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err="1" smtClean="0">
                <a:solidFill>
                  <a:schemeClr val="tx1"/>
                </a:solidFill>
                <a:effectLst/>
                <a:latin typeface="+mn-lt"/>
                <a:ea typeface="+mn-ea"/>
                <a:cs typeface="+mn-cs"/>
              </a:rPr>
              <a:t>Модданинг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номини</a:t>
            </a:r>
            <a:r>
              <a:rPr lang="ru-RU" sz="1200" b="0" i="0" kern="1200" dirty="0" smtClean="0">
                <a:solidFill>
                  <a:schemeClr val="tx1"/>
                </a:solidFill>
                <a:effectLst/>
                <a:latin typeface="+mn-lt"/>
                <a:ea typeface="+mn-ea"/>
                <a:cs typeface="+mn-cs"/>
              </a:rPr>
              <a:t>;</a:t>
            </a:r>
            <a:br>
              <a:rPr lang="ru-RU" sz="1200" b="0" i="0" kern="1200" dirty="0" smtClean="0">
                <a:solidFill>
                  <a:schemeClr val="tx1"/>
                </a:solidFill>
                <a:effectLst/>
                <a:latin typeface="+mn-lt"/>
                <a:ea typeface="+mn-ea"/>
                <a:cs typeface="+mn-cs"/>
              </a:rPr>
            </a:br>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Шу </a:t>
            </a:r>
            <a:r>
              <a:rPr lang="ru-RU" sz="1200" b="0" i="0" kern="1200" dirty="0" err="1" smtClean="0">
                <a:solidFill>
                  <a:schemeClr val="tx1"/>
                </a:solidFill>
                <a:effectLst/>
                <a:latin typeface="+mn-lt"/>
                <a:ea typeface="+mn-ea"/>
                <a:cs typeface="+mn-cs"/>
              </a:rPr>
              <a:t>формулага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қараб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айни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оддий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ёки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мураккаб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эканлигини</a:t>
            </a:r>
            <a:r>
              <a:rPr lang="ru-RU" sz="1200" b="0" i="0" kern="1200" dirty="0" smtClean="0">
                <a:solidFill>
                  <a:schemeClr val="tx1"/>
                </a:solidFill>
                <a:effectLst/>
                <a:latin typeface="+mn-lt"/>
                <a:ea typeface="+mn-ea"/>
                <a:cs typeface="+mn-cs"/>
              </a:rPr>
              <a:t>;</a:t>
            </a:r>
            <a:br>
              <a:rPr lang="ru-RU" sz="1200" b="0" i="0" kern="1200" dirty="0" smtClean="0">
                <a:solidFill>
                  <a:schemeClr val="tx1"/>
                </a:solidFill>
                <a:effectLst/>
                <a:latin typeface="+mn-lt"/>
                <a:ea typeface="+mn-ea"/>
                <a:cs typeface="+mn-cs"/>
              </a:rPr>
            </a:br>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err="1" smtClean="0">
                <a:solidFill>
                  <a:schemeClr val="tx1"/>
                </a:solidFill>
                <a:effectLst/>
                <a:latin typeface="+mn-lt"/>
                <a:ea typeface="+mn-ea"/>
                <a:cs typeface="+mn-cs"/>
              </a:rPr>
              <a:t>Унинг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битта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молекуласини</a:t>
            </a:r>
            <a:r>
              <a:rPr lang="ru-RU" sz="1200" b="0" i="0" kern="1200" dirty="0" smtClean="0">
                <a:solidFill>
                  <a:schemeClr val="tx1"/>
                </a:solidFill>
                <a:effectLst/>
                <a:latin typeface="+mn-lt"/>
                <a:ea typeface="+mn-ea"/>
                <a:cs typeface="+mn-cs"/>
              </a:rPr>
              <a:t>;</a:t>
            </a:r>
            <a:br>
              <a:rPr lang="ru-RU" sz="1200" b="0" i="0" kern="1200" dirty="0" smtClean="0">
                <a:solidFill>
                  <a:schemeClr val="tx1"/>
                </a:solidFill>
                <a:effectLst/>
                <a:latin typeface="+mn-lt"/>
                <a:ea typeface="+mn-ea"/>
                <a:cs typeface="+mn-cs"/>
              </a:rPr>
            </a:br>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err="1" smtClean="0">
                <a:solidFill>
                  <a:schemeClr val="tx1"/>
                </a:solidFill>
                <a:effectLst/>
                <a:latin typeface="+mn-lt"/>
                <a:ea typeface="+mn-ea"/>
                <a:cs typeface="+mn-cs"/>
              </a:rPr>
              <a:t>Унинг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молекуласи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кирган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қайси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элементнинг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нечтадан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атоми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кирганлигини</a:t>
            </a:r>
            <a:r>
              <a:rPr lang="ru-RU" sz="1200" b="0" i="0" kern="1200" dirty="0" smtClean="0">
                <a:solidFill>
                  <a:schemeClr val="tx1"/>
                </a:solidFill>
                <a:effectLst/>
                <a:latin typeface="+mn-lt"/>
                <a:ea typeface="+mn-ea"/>
                <a:cs typeface="+mn-cs"/>
              </a:rPr>
              <a:t>;</a:t>
            </a:r>
            <a:br>
              <a:rPr lang="ru-RU" sz="1200" b="0" i="0" kern="1200" dirty="0" smtClean="0">
                <a:solidFill>
                  <a:schemeClr val="tx1"/>
                </a:solidFill>
                <a:effectLst/>
                <a:latin typeface="+mn-lt"/>
                <a:ea typeface="+mn-ea"/>
                <a:cs typeface="+mn-cs"/>
              </a:rPr>
            </a:br>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err="1" smtClean="0">
                <a:solidFill>
                  <a:schemeClr val="tx1"/>
                </a:solidFill>
                <a:effectLst/>
                <a:latin typeface="+mn-lt"/>
                <a:ea typeface="+mn-ea"/>
                <a:cs typeface="+mn-cs"/>
              </a:rPr>
              <a:t>Модда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кирувчи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элементлар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қандай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оғирлик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нисбатда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эканлигини</a:t>
            </a:r>
            <a:r>
              <a:rPr lang="ru-RU" sz="1200" b="0" i="0" kern="1200" dirty="0" smtClean="0">
                <a:solidFill>
                  <a:schemeClr val="tx1"/>
                </a:solidFill>
                <a:effectLst/>
                <a:latin typeface="+mn-lt"/>
                <a:ea typeface="+mn-ea"/>
                <a:cs typeface="+mn-cs"/>
              </a:rPr>
              <a:t>.</a:t>
            </a:r>
            <a:br>
              <a:rPr lang="ru-RU" sz="1200" b="0" i="0" kern="1200" dirty="0" smtClean="0">
                <a:solidFill>
                  <a:schemeClr val="tx1"/>
                </a:solidFill>
                <a:effectLst/>
                <a:latin typeface="+mn-lt"/>
                <a:ea typeface="+mn-ea"/>
                <a:cs typeface="+mn-cs"/>
              </a:rPr>
            </a:br>
            <a:endParaRPr lang="ru-RU" sz="1200" b="0" i="0" kern="1200" dirty="0" smtClean="0">
              <a:solidFill>
                <a:schemeClr val="tx1"/>
              </a:solidFill>
              <a:effectLst/>
              <a:latin typeface="+mn-lt"/>
              <a:ea typeface="+mn-ea"/>
              <a:cs typeface="+mn-cs"/>
            </a:endParaRPr>
          </a:p>
          <a:p>
            <a:r>
              <a:rPr lang="ru-RU" dirty="0" smtClean="0"/>
              <a:t/>
            </a:r>
            <a:br>
              <a:rPr lang="ru-RU" dirty="0" smtClean="0"/>
            </a:br>
            <a:r>
              <a:rPr lang="ru-RU" sz="1200" b="0" i="0" kern="1200" dirty="0" err="1" smtClean="0">
                <a:solidFill>
                  <a:schemeClr val="tx1"/>
                </a:solidFill>
                <a:effectLst/>
                <a:latin typeface="+mn-lt"/>
                <a:ea typeface="+mn-ea"/>
                <a:cs typeface="+mn-cs"/>
              </a:rPr>
              <a:t>Модданинг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кимёвий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формуласи</a:t>
            </a:r>
            <a:r>
              <a:rPr lang="ru-RU" sz="1200" b="0" i="0" kern="1200" dirty="0" smtClean="0">
                <a:solidFill>
                  <a:schemeClr val="tx1"/>
                </a:solidFill>
                <a:effectLst/>
                <a:latin typeface="+mn-lt"/>
                <a:ea typeface="+mn-ea"/>
                <a:cs typeface="+mn-cs"/>
              </a:rPr>
              <a:t> 2 хил </a:t>
            </a:r>
            <a:r>
              <a:rPr lang="ru-RU" sz="1200" b="0" i="0" kern="1200" dirty="0" err="1" smtClean="0">
                <a:solidFill>
                  <a:schemeClr val="tx1"/>
                </a:solidFill>
                <a:effectLst/>
                <a:latin typeface="+mn-lt"/>
                <a:ea typeface="+mn-ea"/>
                <a:cs typeface="+mn-cs"/>
              </a:rPr>
              <a:t>бўлади</a:t>
            </a:r>
            <a:r>
              <a:rPr lang="ru-RU" sz="1200" b="0" i="0" kern="1200" dirty="0" smtClean="0">
                <a:solidFill>
                  <a:schemeClr val="tx1"/>
                </a:solidFill>
                <a:effectLst/>
                <a:latin typeface="+mn-lt"/>
                <a:ea typeface="+mn-ea"/>
                <a:cs typeface="+mn-cs"/>
              </a:rPr>
              <a:t>; 1) </a:t>
            </a:r>
            <a:r>
              <a:rPr lang="ru-RU" sz="1200" b="0" i="0" kern="1200" dirty="0" err="1" smtClean="0">
                <a:solidFill>
                  <a:schemeClr val="tx1"/>
                </a:solidFill>
                <a:effectLst/>
                <a:latin typeface="+mn-lt"/>
                <a:ea typeface="+mn-ea"/>
                <a:cs typeface="+mn-cs"/>
              </a:rPr>
              <a:t>энг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оддий</a:t>
            </a:r>
            <a:r>
              <a:rPr lang="ru-RU" sz="1200" b="0" i="0" kern="1200" dirty="0" smtClean="0">
                <a:solidFill>
                  <a:schemeClr val="tx1"/>
                </a:solidFill>
                <a:effectLst/>
                <a:latin typeface="+mn-lt"/>
                <a:ea typeface="+mn-ea"/>
                <a:cs typeface="+mn-cs"/>
              </a:rPr>
              <a:t> формула;</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2) </a:t>
            </a:r>
            <a:r>
              <a:rPr lang="ru-RU" sz="1200" b="0" i="0" kern="1200" dirty="0" err="1" smtClean="0">
                <a:solidFill>
                  <a:schemeClr val="tx1"/>
                </a:solidFill>
                <a:effectLst/>
                <a:latin typeface="+mn-lt"/>
                <a:ea typeface="+mn-ea"/>
                <a:cs typeface="+mn-cs"/>
              </a:rPr>
              <a:t>ҳақиқий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ёки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молекуляр</a:t>
            </a:r>
            <a:r>
              <a:rPr lang="ru-RU" sz="1200" b="0" i="0" kern="1200" dirty="0" smtClean="0">
                <a:solidFill>
                  <a:schemeClr val="tx1"/>
                </a:solidFill>
                <a:effectLst/>
                <a:latin typeface="+mn-lt"/>
                <a:ea typeface="+mn-ea"/>
                <a:cs typeface="+mn-cs"/>
              </a:rPr>
              <a:t> формула.</a:t>
            </a:r>
            <a:r>
              <a:rPr lang="ru-RU" dirty="0" smtClean="0"/>
              <a:t/>
            </a:r>
            <a:br>
              <a:rPr lang="ru-RU" dirty="0" smtClean="0"/>
            </a:br>
            <a:r>
              <a:rPr lang="ru-RU" dirty="0" smtClean="0"/>
              <a:t/>
            </a:r>
            <a:br>
              <a:rPr lang="ru-RU" dirty="0" smtClean="0"/>
            </a:br>
            <a:r>
              <a:rPr lang="ru-RU" sz="1200" b="0" i="0" kern="1200" dirty="0" err="1" smtClean="0">
                <a:solidFill>
                  <a:schemeClr val="tx1"/>
                </a:solidFill>
                <a:effectLst/>
                <a:latin typeface="+mn-lt"/>
                <a:ea typeface="+mn-ea"/>
                <a:cs typeface="+mn-cs"/>
              </a:rPr>
              <a:t>Энг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оддий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фоормула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молекуладаги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атомларнинг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мутлақ</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сонини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эмас</a:t>
            </a:r>
            <a:r>
              <a:rPr lang="ru-RU" sz="1200" b="0" i="0" kern="1200" dirty="0" smtClean="0">
                <a:solidFill>
                  <a:schemeClr val="tx1"/>
                </a:solidFill>
                <a:effectLst/>
                <a:latin typeface="+mn-lt"/>
                <a:ea typeface="+mn-ea"/>
                <a:cs typeface="+mn-cs"/>
              </a:rPr>
              <a:t>, балки </a:t>
            </a:r>
            <a:r>
              <a:rPr lang="ru-RU" sz="1200" b="0" i="0" kern="1200" dirty="0" err="1" smtClean="0">
                <a:solidFill>
                  <a:schemeClr val="tx1"/>
                </a:solidFill>
                <a:effectLst/>
                <a:latin typeface="+mn-lt"/>
                <a:ea typeface="+mn-ea"/>
                <a:cs typeface="+mn-cs"/>
              </a:rPr>
              <a:t>ҳар</a:t>
            </a:r>
            <a:r>
              <a:rPr lang="ru-RU" sz="1200" b="0" i="0" kern="1200" dirty="0" smtClean="0">
                <a:solidFill>
                  <a:schemeClr val="tx1"/>
                </a:solidFill>
                <a:effectLst/>
                <a:latin typeface="+mn-lt"/>
                <a:ea typeface="+mn-ea"/>
                <a:cs typeface="+mn-cs"/>
              </a:rPr>
              <a:t> хил </a:t>
            </a:r>
            <a:r>
              <a:rPr lang="ru-RU" sz="1200" b="0" i="0" kern="1200" dirty="0" err="1" smtClean="0">
                <a:solidFill>
                  <a:schemeClr val="tx1"/>
                </a:solidFill>
                <a:effectLst/>
                <a:latin typeface="+mn-lt"/>
                <a:ea typeface="+mn-ea"/>
                <a:cs typeface="+mn-cs"/>
              </a:rPr>
              <a:t>элементларнинг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атомлари</a:t>
            </a:r>
            <a:r>
              <a:rPr lang="ru-RU" sz="1200" b="0" i="0" kern="1200" dirty="0" smtClean="0">
                <a:solidFill>
                  <a:schemeClr val="tx1"/>
                </a:solidFill>
                <a:effectLst/>
                <a:latin typeface="+mn-lt"/>
                <a:ea typeface="+mn-ea"/>
                <a:cs typeface="+mn-cs"/>
              </a:rPr>
              <a:t> сони </a:t>
            </a:r>
            <a:r>
              <a:rPr lang="ru-RU" sz="1200" b="0" i="0" kern="1200" dirty="0" err="1" smtClean="0">
                <a:solidFill>
                  <a:schemeClr val="tx1"/>
                </a:solidFill>
                <a:effectLst/>
                <a:latin typeface="+mn-lt"/>
                <a:ea typeface="+mn-ea"/>
                <a:cs typeface="+mn-cs"/>
              </a:rPr>
              <a:t>орасидаги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нисбатни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кўрсатади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Ҳақиқий</a:t>
            </a:r>
            <a:r>
              <a:rPr lang="ru-RU" sz="1200" b="0" i="0" kern="1200" dirty="0" smtClean="0">
                <a:solidFill>
                  <a:schemeClr val="tx1"/>
                </a:solidFill>
                <a:effectLst/>
                <a:latin typeface="+mn-lt"/>
                <a:ea typeface="+mn-ea"/>
                <a:cs typeface="+mn-cs"/>
              </a:rPr>
              <a:t> формула </a:t>
            </a:r>
            <a:r>
              <a:rPr lang="ru-RU" sz="1200" b="0" i="0" kern="1200" dirty="0" err="1" smtClean="0">
                <a:solidFill>
                  <a:schemeClr val="tx1"/>
                </a:solidFill>
                <a:effectLst/>
                <a:latin typeface="+mn-lt"/>
                <a:ea typeface="+mn-ea"/>
                <a:cs typeface="+mn-cs"/>
              </a:rPr>
              <a:t>молекуладаги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атомларнинг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ҳақиқий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сонини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кўрсатади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Мураккаб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оддий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формуласини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чиқариш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учун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унинг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оғирлик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шу </a:t>
            </a:r>
            <a:r>
              <a:rPr lang="ru-RU" sz="1200" b="0" i="0" kern="1200" dirty="0" err="1" smtClean="0">
                <a:solidFill>
                  <a:schemeClr val="tx1"/>
                </a:solidFill>
                <a:effectLst/>
                <a:latin typeface="+mn-lt"/>
                <a:ea typeface="+mn-ea"/>
                <a:cs typeface="+mn-cs"/>
              </a:rPr>
              <a:t>модда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таркибидаги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элементларнинг</a:t>
            </a:r>
            <a:r>
              <a:rPr lang="ru-RU" sz="1200" b="0" i="0" kern="1200" dirty="0" smtClean="0">
                <a:solidFill>
                  <a:schemeClr val="tx1"/>
                </a:solidFill>
                <a:effectLst/>
                <a:latin typeface="+mn-lt"/>
                <a:ea typeface="+mn-ea"/>
                <a:cs typeface="+mn-cs"/>
              </a:rPr>
              <a:t> атом </a:t>
            </a:r>
            <a:r>
              <a:rPr lang="ru-RU" sz="1200" b="0" i="0" kern="1200" dirty="0" err="1" smtClean="0">
                <a:solidFill>
                  <a:schemeClr val="tx1"/>
                </a:solidFill>
                <a:effectLst/>
                <a:latin typeface="+mn-lt"/>
                <a:ea typeface="+mn-ea"/>
                <a:cs typeface="+mn-cs"/>
              </a:rPr>
              <a:t>массаларини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билиш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керак</a:t>
            </a:r>
            <a:r>
              <a:rPr lang="ru-RU" sz="1200" b="0" i="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B253EC7D-8B91-4B28-AF15-7F4EA5703AA4}" type="slidenum">
              <a:rPr lang="ru-RU" smtClean="0"/>
              <a:pPr/>
              <a:t>4</a:t>
            </a:fld>
            <a:endParaRPr lang="ru-RU"/>
          </a:p>
        </p:txBody>
      </p:sp>
    </p:spTree>
    <p:extLst>
      <p:ext uri="{BB962C8B-B14F-4D97-AF65-F5344CB8AC3E}">
        <p14:creationId xmlns:p14="http://schemas.microsoft.com/office/powerpoint/2010/main" xmlns="" val="4024388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i="0" kern="1200" dirty="0" err="1" smtClean="0">
                <a:solidFill>
                  <a:schemeClr val="tx1"/>
                </a:solidFill>
                <a:effectLst/>
                <a:latin typeface="+mn-lt"/>
                <a:ea typeface="+mn-ea"/>
                <a:cs typeface="+mn-cs"/>
              </a:rPr>
              <a:t>Tarkibning</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doimiylik</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qonuniga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ko‘ra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birikmalar</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hosil</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bo‘lishida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uning</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tarkibiy</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qismlari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bir-biri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bilan</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qat’iy</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miqdoriy</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nisbatlarda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birikadi</a:t>
            </a:r>
            <a:r>
              <a:rPr lang="en-US" sz="1200" i="0" kern="1200" dirty="0" smtClean="0">
                <a:solidFill>
                  <a:schemeClr val="tx1"/>
                </a:solidFill>
                <a:effectLst/>
                <a:latin typeface="+mn-lt"/>
                <a:ea typeface="+mn-ea"/>
                <a:cs typeface="+mn-cs"/>
              </a:rPr>
              <a:t>.</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Shuning</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uchun</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kimyoda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ekvivalent</a:t>
            </a:r>
            <a:r>
              <a:rPr lang="en-US" sz="1200" i="0" kern="1200" dirty="0" smtClean="0">
                <a:solidFill>
                  <a:schemeClr val="tx1"/>
                </a:solidFill>
                <a:effectLst/>
                <a:latin typeface="+mn-lt"/>
                <a:ea typeface="+mn-ea"/>
                <a:cs typeface="+mn-cs"/>
              </a:rPr>
              <a:t> (E) </a:t>
            </a:r>
            <a:r>
              <a:rPr lang="en-US" sz="1200" i="0" kern="1200" dirty="0" err="1" smtClean="0">
                <a:solidFill>
                  <a:schemeClr val="tx1"/>
                </a:solidFill>
                <a:effectLst/>
                <a:latin typeface="+mn-lt"/>
                <a:ea typeface="+mn-ea"/>
                <a:cs typeface="+mn-cs"/>
              </a:rPr>
              <a:t>va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ekvivalent</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massa</a:t>
            </a:r>
            <a:r>
              <a:rPr lang="en-US" sz="1200" i="0" kern="1200" dirty="0" smtClean="0">
                <a:solidFill>
                  <a:schemeClr val="tx1"/>
                </a:solidFill>
                <a:effectLst/>
                <a:latin typeface="+mn-lt"/>
                <a:ea typeface="+mn-ea"/>
                <a:cs typeface="+mn-cs"/>
              </a:rPr>
              <a:t> MEQ </a:t>
            </a:r>
            <a:r>
              <a:rPr lang="en-US" sz="1200" i="0" kern="1200" dirty="0" err="1" smtClean="0">
                <a:solidFill>
                  <a:schemeClr val="tx1"/>
                </a:solidFill>
                <a:effectLst/>
                <a:latin typeface="+mn-lt"/>
                <a:ea typeface="+mn-ea"/>
                <a:cs typeface="+mn-cs"/>
              </a:rPr>
              <a:t>degan</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tushunchalar</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muhim</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ahamiyatga</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ega</a:t>
            </a:r>
            <a:r>
              <a:rPr lang="en-US" sz="1200" i="0" kern="1200" dirty="0" smtClean="0">
                <a:solidFill>
                  <a:schemeClr val="tx1"/>
                </a:solidFill>
                <a:effectLst/>
                <a:latin typeface="+mn-lt"/>
                <a:ea typeface="+mn-ea"/>
                <a:cs typeface="+mn-cs"/>
              </a:rPr>
              <a:t>.</a:t>
            </a:r>
            <a:br>
              <a:rPr lang="en-US" sz="1200"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Elementning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ekvivalentligi</a:t>
            </a:r>
            <a:r>
              <a:rPr lang="en-US" sz="1200" b="1" i="0" kern="1200" dirty="0" smtClean="0">
                <a:solidFill>
                  <a:schemeClr val="tx1"/>
                </a:solidFill>
                <a:effectLst/>
                <a:latin typeface="+mn-lt"/>
                <a:ea typeface="+mn-ea"/>
                <a:cs typeface="+mn-cs"/>
              </a:rPr>
              <a:t> deb, 1 </a:t>
            </a:r>
            <a:r>
              <a:rPr lang="en-US" sz="1200" b="1" i="1" kern="1200" dirty="0" err="1" smtClean="0">
                <a:solidFill>
                  <a:schemeClr val="tx1"/>
                </a:solidFill>
                <a:effectLst/>
                <a:latin typeface="+mn-lt"/>
                <a:ea typeface="+mn-ea"/>
                <a:cs typeface="+mn-cs"/>
              </a:rPr>
              <a:t>mol</a:t>
            </a:r>
            <a:r>
              <a:rPr lang="en-US" sz="1200" b="1" i="1" kern="1200" dirty="0" smtClean="0">
                <a:solidFill>
                  <a:schemeClr val="tx1"/>
                </a:solidFill>
                <a:effectLst/>
                <a:latin typeface="+mn-lt"/>
                <a:ea typeface="+mn-ea"/>
                <a:cs typeface="+mn-cs"/>
              </a:rPr>
              <a:t> (1g) </a:t>
            </a:r>
            <a:r>
              <a:rPr lang="en-US" sz="1200" b="1" i="0" kern="1200" dirty="0" err="1" smtClean="0">
                <a:solidFill>
                  <a:schemeClr val="tx1"/>
                </a:solidFill>
                <a:effectLst/>
                <a:latin typeface="+mn-lt"/>
                <a:ea typeface="+mn-ea"/>
                <a:cs typeface="+mn-cs"/>
              </a:rPr>
              <a:t>vodorod</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atomlari</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bilan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qoldiqsiz</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birikadigan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yoki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kimyo</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viy</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reaksiyalarda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shuncha</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vodo</a:t>
            </a:r>
            <a:r>
              <a:rPr lang="en-US" sz="1200" b="1" i="0" kern="1200" dirty="0" smtClean="0">
                <a:solidFill>
                  <a:schemeClr val="tx1"/>
                </a:solidFill>
                <a:effectLst/>
                <a:latin typeface="+mn-lt"/>
                <a:ea typeface="+mn-ea"/>
                <a:cs typeface="+mn-cs"/>
              </a:rPr>
              <a:t> rod </a:t>
            </a:r>
            <a:r>
              <a:rPr lang="en-US" sz="1200" b="1" i="0" kern="1200" dirty="0" err="1" smtClean="0">
                <a:solidFill>
                  <a:schemeClr val="tx1"/>
                </a:solidFill>
                <a:effectLst/>
                <a:latin typeface="+mn-lt"/>
                <a:ea typeface="+mn-ea"/>
                <a:cs typeface="+mn-cs"/>
              </a:rPr>
              <a:t>atomlarining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o‘rnini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oladigan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miqdoriga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aytiladi</a:t>
            </a:r>
            <a:r>
              <a:rPr lang="en-US" sz="1200" b="1" i="0" kern="1200" dirty="0" smtClean="0">
                <a:solidFill>
                  <a:schemeClr val="tx1"/>
                </a:solidFill>
                <a:effectLst/>
                <a:latin typeface="+mn-lt"/>
                <a:ea typeface="+mn-ea"/>
                <a:cs typeface="+mn-cs"/>
              </a:rPr>
              <a:t>.</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Elementning</a:t>
            </a:r>
            <a:r>
              <a:rPr lang="en-US" sz="1200" b="1" i="0" kern="1200" dirty="0" smtClean="0">
                <a:solidFill>
                  <a:schemeClr val="tx1"/>
                </a:solidFill>
                <a:effectLst/>
                <a:latin typeface="+mn-lt"/>
                <a:ea typeface="+mn-ea"/>
                <a:cs typeface="+mn-cs"/>
              </a:rPr>
              <a:t> 1 </a:t>
            </a:r>
            <a:r>
              <a:rPr lang="en-US" sz="1200" b="1" i="0" kern="1200" dirty="0" err="1" smtClean="0">
                <a:solidFill>
                  <a:schemeClr val="tx1"/>
                </a:solidFill>
                <a:effectLst/>
                <a:latin typeface="+mn-lt"/>
                <a:ea typeface="+mn-ea"/>
                <a:cs typeface="+mn-cs"/>
              </a:rPr>
              <a:t>ekvivalentining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massasi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uning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ekvivalent</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massasi</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deb </a:t>
            </a:r>
            <a:r>
              <a:rPr lang="en-US" sz="1200" b="1" i="0" kern="1200" dirty="0" err="1" smtClean="0">
                <a:solidFill>
                  <a:schemeClr val="tx1"/>
                </a:solidFill>
                <a:effectLst/>
                <a:latin typeface="+mn-lt"/>
                <a:ea typeface="+mn-ea"/>
                <a:cs typeface="+mn-cs"/>
              </a:rPr>
              <a:t>ataladi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vodorod</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uchun</a:t>
            </a:r>
            <a:r>
              <a:rPr lang="en-US" sz="1200" b="1" i="0" kern="1200" dirty="0" smtClean="0">
                <a:solidFill>
                  <a:schemeClr val="tx1"/>
                </a:solidFill>
                <a:effectLst/>
                <a:latin typeface="+mn-lt"/>
                <a:ea typeface="+mn-ea"/>
                <a:cs typeface="+mn-cs"/>
              </a:rPr>
              <a:t> 1 </a:t>
            </a:r>
            <a:r>
              <a:rPr lang="en-US" sz="1200" b="1" i="1" kern="1200" dirty="0" smtClean="0">
                <a:solidFill>
                  <a:schemeClr val="tx1"/>
                </a:solidFill>
                <a:effectLst/>
                <a:latin typeface="+mn-lt"/>
                <a:ea typeface="+mn-ea"/>
                <a:cs typeface="+mn-cs"/>
              </a:rPr>
              <a:t>g/</a:t>
            </a:r>
            <a:r>
              <a:rPr lang="en-US" sz="1200" b="1" i="1" kern="1200" dirty="0" err="1" smtClean="0">
                <a:solidFill>
                  <a:schemeClr val="tx1"/>
                </a:solidFill>
                <a:effectLst/>
                <a:latin typeface="+mn-lt"/>
                <a:ea typeface="+mn-ea"/>
                <a:cs typeface="+mn-cs"/>
              </a:rPr>
              <a:t>mol</a:t>
            </a:r>
            <a:r>
              <a:rPr lang="en-US" sz="1200" b="1" i="0" kern="1200" dirty="0" smtClean="0">
                <a:solidFill>
                  <a:schemeClr val="tx1"/>
                </a:solidFill>
                <a:effectLst/>
                <a:latin typeface="+mn-lt"/>
                <a:ea typeface="+mn-ea"/>
                <a:cs typeface="+mn-cs"/>
              </a:rPr>
              <a:t>).</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Ekvivalentlik</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tushunchasi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fanga</a:t>
            </a:r>
            <a:r>
              <a:rPr lang="en-US" sz="1200" b="1" i="0" kern="1200" dirty="0" smtClean="0">
                <a:solidFill>
                  <a:schemeClr val="tx1"/>
                </a:solidFill>
                <a:effectLst/>
                <a:latin typeface="+mn-lt"/>
                <a:ea typeface="+mn-ea"/>
                <a:cs typeface="+mn-cs"/>
              </a:rPr>
              <a:t> 1820-yilda </a:t>
            </a:r>
            <a:r>
              <a:rPr lang="en-US" sz="1200" b="1" i="0" kern="1200" dirty="0" err="1" smtClean="0">
                <a:solidFill>
                  <a:schemeClr val="tx1"/>
                </a:solidFill>
                <a:effectLst/>
                <a:latin typeface="+mn-lt"/>
                <a:ea typeface="+mn-ea"/>
                <a:cs typeface="+mn-cs"/>
              </a:rPr>
              <a:t>ingliz</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olimi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Volloston</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tomonidan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kiritilgan</a:t>
            </a:r>
            <a:r>
              <a:rPr lang="en-US" sz="1200" b="1" i="0" kern="1200" dirty="0" smtClean="0">
                <a:solidFill>
                  <a:schemeClr val="tx1"/>
                </a:solidFill>
                <a:effectLst/>
                <a:latin typeface="+mn-lt"/>
                <a:ea typeface="+mn-ea"/>
                <a:cs typeface="+mn-cs"/>
              </a:rPr>
              <a:t>.</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Masalan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suv</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molekulasidagi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kislorod</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atomining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ekvivalent</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massasi</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16 g/</a:t>
            </a:r>
            <a:r>
              <a:rPr lang="en-US" sz="1200" b="1" i="1" kern="1200" dirty="0" err="1" smtClean="0">
                <a:solidFill>
                  <a:schemeClr val="tx1"/>
                </a:solidFill>
                <a:effectLst/>
                <a:latin typeface="+mn-lt"/>
                <a:ea typeface="+mn-ea"/>
                <a:cs typeface="+mn-cs"/>
              </a:rPr>
              <a:t>mol</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esa</a:t>
            </a:r>
            <a:r>
              <a:rPr lang="en-US" sz="1200" b="1" i="0" kern="1200" dirty="0" smtClean="0">
                <a:solidFill>
                  <a:schemeClr val="tx1"/>
                </a:solidFill>
                <a:effectLst/>
                <a:latin typeface="+mn-lt"/>
                <a:ea typeface="+mn-ea"/>
                <a:cs typeface="+mn-cs"/>
              </a:rPr>
              <a:t> ——— = 8 </a:t>
            </a:r>
            <a:r>
              <a:rPr lang="en-US" sz="1200" b="1" i="1" kern="1200" dirty="0" smtClean="0">
                <a:solidFill>
                  <a:schemeClr val="tx1"/>
                </a:solidFill>
                <a:effectLst/>
                <a:latin typeface="+mn-lt"/>
                <a:ea typeface="+mn-ea"/>
                <a:cs typeface="+mn-cs"/>
              </a:rPr>
              <a:t>g/</a:t>
            </a:r>
            <a:r>
              <a:rPr lang="en-US" sz="1200" b="1" i="1" kern="1200" dirty="0" err="1" smtClean="0">
                <a:solidFill>
                  <a:schemeClr val="tx1"/>
                </a:solidFill>
                <a:effectLst/>
                <a:latin typeface="+mn-lt"/>
                <a:ea typeface="+mn-ea"/>
                <a:cs typeface="+mn-cs"/>
              </a:rPr>
              <a:t>mol</a:t>
            </a:r>
            <a:r>
              <a:rPr lang="en-US" sz="1200" b="1" i="1"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ga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teng</a:t>
            </a:r>
            <a:r>
              <a:rPr lang="en-US" sz="1200" b="1" i="0" kern="1200" dirty="0" smtClean="0">
                <a:solidFill>
                  <a:schemeClr val="tx1"/>
                </a:solidFill>
                <a:effectLst/>
                <a:latin typeface="+mn-lt"/>
                <a:ea typeface="+mn-ea"/>
                <a:cs typeface="+mn-cs"/>
              </a:rPr>
              <a:t>.</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2</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Ekvivalent</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va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ekvivalent</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massani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odatda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birikmalarning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tarkibini</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o‘rganib</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bir</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elementning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o‘rnini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boshqa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elementdan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qanchasi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egallashini</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tekshirib</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aniqlanadi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Buning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uchun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albatta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shu</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elementning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vodorodli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birikmasidan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foydalanish</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shart</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emas</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Ekvivalenti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aniq</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bo‘lgan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boshqa</a:t>
            </a:r>
            <a:r>
              <a:rPr lang="en-US" sz="1200" b="1" i="0" kern="1200" dirty="0" smtClean="0">
                <a:solidFill>
                  <a:schemeClr val="tx1"/>
                </a:solidFill>
                <a:effectLst/>
                <a:latin typeface="+mn-lt"/>
                <a:ea typeface="+mn-ea"/>
                <a:cs typeface="+mn-cs"/>
              </a:rPr>
              <a:t> element</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bilan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birikmasidan</a:t>
            </a:r>
            <a:r>
              <a:rPr lang="en-US" sz="1200" b="1" i="0" kern="1200" dirty="0" smtClean="0">
                <a:solidFill>
                  <a:schemeClr val="tx1"/>
                </a:solidFill>
                <a:effectLst/>
                <a:latin typeface="+mn-lt"/>
                <a:ea typeface="+mn-ea"/>
                <a:cs typeface="+mn-cs"/>
              </a:rPr>
              <a:t> ham </a:t>
            </a:r>
            <a:r>
              <a:rPr lang="en-US" sz="1200" b="1" i="0" kern="1200" dirty="0" err="1" smtClean="0">
                <a:solidFill>
                  <a:schemeClr val="tx1"/>
                </a:solidFill>
                <a:effectLst/>
                <a:latin typeface="+mn-lt"/>
                <a:ea typeface="+mn-ea"/>
                <a:cs typeface="+mn-cs"/>
              </a:rPr>
              <a:t>foydalanish</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mumkin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Masalan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CaO</a:t>
            </a:r>
            <a:r>
              <a:rPr lang="en-US" sz="1200" b="1" i="0" kern="1200" dirty="0" smtClean="0">
                <a:solidFill>
                  <a:schemeClr val="tx1"/>
                </a:solidFill>
                <a:effectLst/>
                <a:latin typeface="+mn-lt"/>
                <a:ea typeface="+mn-ea"/>
                <a:cs typeface="+mn-cs"/>
              </a:rPr>
              <a:t> – </a:t>
            </a:r>
            <a:r>
              <a:rPr lang="en-US" sz="1200" b="1" i="0" kern="1200" dirty="0" err="1" smtClean="0">
                <a:solidFill>
                  <a:schemeClr val="tx1"/>
                </a:solidFill>
                <a:effectLst/>
                <a:latin typeface="+mn-lt"/>
                <a:ea typeface="+mn-ea"/>
                <a:cs typeface="+mn-cs"/>
              </a:rPr>
              <a:t>ohakda</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kalsiyning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ekvivalent</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massasini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topishda</a:t>
            </a:r>
            <a:r>
              <a:rPr lang="en-US" sz="1200" b="1" i="0" kern="1200" dirty="0" smtClean="0">
                <a:solidFill>
                  <a:schemeClr val="tx1"/>
                </a:solidFill>
                <a:effectLst/>
                <a:latin typeface="+mn-lt"/>
                <a:ea typeface="+mn-ea"/>
                <a:cs typeface="+mn-cs"/>
              </a:rPr>
              <a:t> O – </a:t>
            </a:r>
            <a:r>
              <a:rPr lang="en-US" sz="1200" b="1" i="0" kern="1200" dirty="0" err="1" smtClean="0">
                <a:solidFill>
                  <a:schemeClr val="tx1"/>
                </a:solidFill>
                <a:effectLst/>
                <a:latin typeface="+mn-lt"/>
                <a:ea typeface="+mn-ea"/>
                <a:cs typeface="+mn-cs"/>
              </a:rPr>
              <a:t>kislorodning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bir</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ekvivalent</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massasi</a:t>
            </a:r>
            <a:r>
              <a:rPr lang="en-US" sz="1200" b="1" i="0" kern="1200" dirty="0" smtClean="0">
                <a:solidFill>
                  <a:schemeClr val="tx1"/>
                </a:solidFill>
                <a:effectLst/>
                <a:latin typeface="+mn-lt"/>
                <a:ea typeface="+mn-ea"/>
                <a:cs typeface="+mn-cs"/>
              </a:rPr>
              <a:t> 8 </a:t>
            </a:r>
            <a:r>
              <a:rPr lang="en-US" sz="1200" b="1" i="1" kern="1200" dirty="0" smtClean="0">
                <a:solidFill>
                  <a:schemeClr val="tx1"/>
                </a:solidFill>
                <a:effectLst/>
                <a:latin typeface="+mn-lt"/>
                <a:ea typeface="+mn-ea"/>
                <a:cs typeface="+mn-cs"/>
              </a:rPr>
              <a:t>g/</a:t>
            </a:r>
            <a:r>
              <a:rPr lang="en-US" sz="1200" b="1" i="1" kern="1200" dirty="0" err="1" smtClean="0">
                <a:solidFill>
                  <a:schemeClr val="tx1"/>
                </a:solidFill>
                <a:effectLst/>
                <a:latin typeface="+mn-lt"/>
                <a:ea typeface="+mn-ea"/>
                <a:cs typeface="+mn-cs"/>
              </a:rPr>
              <a:t>mol</a:t>
            </a:r>
            <a:r>
              <a:rPr lang="en-US" sz="1200" b="1" i="1"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ekanligini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bilsak</a:t>
            </a:r>
            <a:r>
              <a:rPr lang="en-US" sz="1200" b="1" i="0" kern="1200" dirty="0" smtClean="0">
                <a:solidFill>
                  <a:schemeClr val="tx1"/>
                </a:solidFill>
                <a:effectLst/>
                <a:latin typeface="+mn-lt"/>
                <a:ea typeface="+mn-ea"/>
                <a:cs typeface="+mn-cs"/>
              </a:rPr>
              <a:t>, 40 </a:t>
            </a:r>
            <a:r>
              <a:rPr lang="en-US" sz="1200" b="1" i="1" kern="1200" dirty="0" smtClean="0">
                <a:solidFill>
                  <a:schemeClr val="tx1"/>
                </a:solidFill>
                <a:effectLst/>
                <a:latin typeface="+mn-lt"/>
                <a:ea typeface="+mn-ea"/>
                <a:cs typeface="+mn-cs"/>
              </a:rPr>
              <a:t>g/</a:t>
            </a:r>
            <a:r>
              <a:rPr lang="en-US" sz="1200" b="1" i="1" kern="1200" dirty="0" err="1" smtClean="0">
                <a:solidFill>
                  <a:schemeClr val="tx1"/>
                </a:solidFill>
                <a:effectLst/>
                <a:latin typeface="+mn-lt"/>
                <a:ea typeface="+mn-ea"/>
                <a:cs typeface="+mn-cs"/>
              </a:rPr>
              <a:t>mol</a:t>
            </a:r>
            <a:r>
              <a:rPr lang="en-US" sz="1200" b="1" i="1"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Ca </a:t>
            </a:r>
            <a:r>
              <a:rPr lang="en-US" sz="1200" b="1" i="0" kern="1200" dirty="0" err="1" smtClean="0">
                <a:solidFill>
                  <a:schemeClr val="tx1"/>
                </a:solidFill>
                <a:effectLst/>
                <a:latin typeface="+mn-lt"/>
                <a:ea typeface="+mn-ea"/>
                <a:cs typeface="+mn-cs"/>
              </a:rPr>
              <a:t>ga</a:t>
            </a:r>
            <a:r>
              <a:rPr lang="en-US" sz="1200" b="1" i="0" kern="1200" dirty="0" smtClean="0">
                <a:solidFill>
                  <a:schemeClr val="tx1"/>
                </a:solidFill>
                <a:effectLst/>
                <a:latin typeface="+mn-lt"/>
                <a:ea typeface="+mn-ea"/>
                <a:cs typeface="+mn-cs"/>
              </a:rPr>
              <a:t> 16 </a:t>
            </a:r>
            <a:r>
              <a:rPr lang="en-US" sz="1200" b="1" i="1" kern="1200" dirty="0" smtClean="0">
                <a:solidFill>
                  <a:schemeClr val="tx1"/>
                </a:solidFill>
                <a:effectLst/>
                <a:latin typeface="+mn-lt"/>
                <a:ea typeface="+mn-ea"/>
                <a:cs typeface="+mn-cs"/>
              </a:rPr>
              <a:t>g/</a:t>
            </a:r>
            <a:r>
              <a:rPr lang="en-US" sz="1200" b="1" i="1" kern="1200" dirty="0" err="1" smtClean="0">
                <a:solidFill>
                  <a:schemeClr val="tx1"/>
                </a:solidFill>
                <a:effectLst/>
                <a:latin typeface="+mn-lt"/>
                <a:ea typeface="+mn-ea"/>
                <a:cs typeface="+mn-cs"/>
              </a:rPr>
              <a:t>mol</a:t>
            </a:r>
            <a:r>
              <a:rPr lang="en-US" sz="1200" b="1" i="1"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O </a:t>
            </a:r>
            <a:r>
              <a:rPr lang="en-US" sz="1200" b="1" i="0" kern="1200" dirty="0" err="1" smtClean="0">
                <a:solidFill>
                  <a:schemeClr val="tx1"/>
                </a:solidFill>
                <a:effectLst/>
                <a:latin typeface="+mn-lt"/>
                <a:ea typeface="+mn-ea"/>
                <a:cs typeface="+mn-cs"/>
              </a:rPr>
              <a:t>to‘g‘ri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kelsa</a:t>
            </a:r>
            <a:r>
              <a:rPr lang="en-US" sz="1200" b="1" i="0" kern="1200" dirty="0" smtClean="0">
                <a:solidFill>
                  <a:schemeClr val="tx1"/>
                </a:solidFill>
                <a:effectLst/>
                <a:latin typeface="+mn-lt"/>
                <a:ea typeface="+mn-ea"/>
                <a:cs typeface="+mn-cs"/>
              </a:rPr>
              <a:t>,</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8 </a:t>
            </a:r>
            <a:r>
              <a:rPr lang="en-US" sz="1200" b="1" i="1" kern="1200" dirty="0" smtClean="0">
                <a:solidFill>
                  <a:schemeClr val="tx1"/>
                </a:solidFill>
                <a:effectLst/>
                <a:latin typeface="+mn-lt"/>
                <a:ea typeface="+mn-ea"/>
                <a:cs typeface="+mn-cs"/>
              </a:rPr>
              <a:t>g/</a:t>
            </a:r>
            <a:r>
              <a:rPr lang="en-US" sz="1200" b="1" i="1" kern="1200" dirty="0" err="1" smtClean="0">
                <a:solidFill>
                  <a:schemeClr val="tx1"/>
                </a:solidFill>
                <a:effectLst/>
                <a:latin typeface="+mn-lt"/>
                <a:ea typeface="+mn-ea"/>
                <a:cs typeface="+mn-cs"/>
              </a:rPr>
              <a:t>mol</a:t>
            </a:r>
            <a:r>
              <a:rPr lang="en-US" sz="1200" b="1" i="1"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O </a:t>
            </a:r>
            <a:r>
              <a:rPr lang="en-US" sz="1200" b="1" i="0" kern="1200" dirty="0" err="1" smtClean="0">
                <a:solidFill>
                  <a:schemeClr val="tx1"/>
                </a:solidFill>
                <a:effectLst/>
                <a:latin typeface="+mn-lt"/>
                <a:ea typeface="+mn-ea"/>
                <a:cs typeface="+mn-cs"/>
              </a:rPr>
              <a:t>ga</a:t>
            </a:r>
            <a:r>
              <a:rPr lang="en-US" sz="1200" b="1" i="0" kern="1200" dirty="0" smtClean="0">
                <a:solidFill>
                  <a:schemeClr val="tx1"/>
                </a:solidFill>
                <a:effectLst/>
                <a:latin typeface="+mn-lt"/>
                <a:ea typeface="+mn-ea"/>
                <a:cs typeface="+mn-cs"/>
              </a:rPr>
              <a:t> 20 </a:t>
            </a:r>
            <a:r>
              <a:rPr lang="en-US" sz="1200" b="1" i="1" kern="1200" dirty="0" smtClean="0">
                <a:solidFill>
                  <a:schemeClr val="tx1"/>
                </a:solidFill>
                <a:effectLst/>
                <a:latin typeface="+mn-lt"/>
                <a:ea typeface="+mn-ea"/>
                <a:cs typeface="+mn-cs"/>
              </a:rPr>
              <a:t>g/</a:t>
            </a:r>
            <a:r>
              <a:rPr lang="en-US" sz="1200" b="1" i="1" kern="1200" dirty="0" err="1" smtClean="0">
                <a:solidFill>
                  <a:schemeClr val="tx1"/>
                </a:solidFill>
                <a:effectLst/>
                <a:latin typeface="+mn-lt"/>
                <a:ea typeface="+mn-ea"/>
                <a:cs typeface="+mn-cs"/>
              </a:rPr>
              <a:t>mol</a:t>
            </a:r>
            <a:r>
              <a:rPr lang="en-US" sz="1200" b="1" i="1"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Ca </a:t>
            </a:r>
            <a:r>
              <a:rPr lang="en-US" sz="1200" b="1" i="0" kern="1200" dirty="0" err="1" smtClean="0">
                <a:solidFill>
                  <a:schemeClr val="tx1"/>
                </a:solidFill>
                <a:effectLst/>
                <a:latin typeface="+mn-lt"/>
                <a:ea typeface="+mn-ea"/>
                <a:cs typeface="+mn-cs"/>
              </a:rPr>
              <a:t>ekvivalent</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massasi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to‘g‘ri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keladi</a:t>
            </a:r>
            <a:r>
              <a:rPr lang="en-US" sz="1200" b="1" i="0" kern="1200" dirty="0" smtClean="0">
                <a:solidFill>
                  <a:schemeClr val="tx1"/>
                </a:solidFill>
                <a:effectLst/>
                <a:latin typeface="+mn-lt"/>
                <a:ea typeface="+mn-ea"/>
                <a:cs typeface="+mn-cs"/>
              </a:rPr>
              <a:t>.</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Ko‘p</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elementlar</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turli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nisbatlarda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bir-biri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bilan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birikib</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bir</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nechta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birikma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hosil</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qiladi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Demak</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elementlar</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qaysi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birikmada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qancha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miqdorda</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bo‘lishiga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qarab</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hisoblangan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ekvivalentligi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va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ekvivalent</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massasi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turlicha</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qiymatlarga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ega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bo‘lishi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mumkin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Shunday</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hollarda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ayni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bir</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elementning</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turli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birikmalardagi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ekvivalenti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ekvivalent</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massasi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bir-biriga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nisbatan</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uncha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katta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bo‘lmagan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butun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sonlardan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iborat</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bo‘ladi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Uglerodning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ikki</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birikmasi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bo‘lgan</a:t>
            </a:r>
            <a:r>
              <a:rPr lang="en-US" sz="1200" b="1" i="0" kern="1200" dirty="0" smtClean="0">
                <a:solidFill>
                  <a:schemeClr val="tx1"/>
                </a:solidFill>
                <a:effectLst/>
                <a:latin typeface="+mn-lt"/>
                <a:ea typeface="+mn-ea"/>
                <a:cs typeface="+mn-cs"/>
              </a:rPr>
              <a:t> is </a:t>
            </a:r>
            <a:r>
              <a:rPr lang="en-US" sz="1200" b="1" i="0" kern="1200" dirty="0" err="1" smtClean="0">
                <a:solidFill>
                  <a:schemeClr val="tx1"/>
                </a:solidFill>
                <a:effectLst/>
                <a:latin typeface="+mn-lt"/>
                <a:ea typeface="+mn-ea"/>
                <a:cs typeface="+mn-cs"/>
              </a:rPr>
              <a:t>gazi</a:t>
            </a:r>
            <a:r>
              <a:rPr lang="en-US" sz="1200" b="1" i="0" kern="1200" dirty="0" smtClean="0">
                <a:solidFill>
                  <a:schemeClr val="tx1"/>
                </a:solidFill>
                <a:effectLst/>
                <a:latin typeface="+mn-lt"/>
                <a:ea typeface="+mn-ea"/>
                <a:cs typeface="+mn-cs"/>
              </a:rPr>
              <a:t> – CO </a:t>
            </a:r>
            <a:r>
              <a:rPr lang="en-US" sz="1200" b="1" i="0" kern="1200" dirty="0" err="1" smtClean="0">
                <a:solidFill>
                  <a:schemeClr val="tx1"/>
                </a:solidFill>
                <a:effectLst/>
                <a:latin typeface="+mn-lt"/>
                <a:ea typeface="+mn-ea"/>
                <a:cs typeface="+mn-cs"/>
              </a:rPr>
              <a:t>va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karbonat</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angidrid</a:t>
            </a:r>
            <a:r>
              <a:rPr lang="en-US" sz="1200" b="1" i="0" kern="1200" dirty="0" smtClean="0">
                <a:solidFill>
                  <a:schemeClr val="tx1"/>
                </a:solidFill>
                <a:effectLst/>
                <a:latin typeface="+mn-lt"/>
                <a:ea typeface="+mn-ea"/>
                <a:cs typeface="+mn-cs"/>
              </a:rPr>
              <a:t> – CO2 da </a:t>
            </a:r>
            <a:r>
              <a:rPr lang="en-US" sz="1200" b="1" i="0" kern="1200" dirty="0" err="1" smtClean="0">
                <a:solidFill>
                  <a:schemeClr val="tx1"/>
                </a:solidFill>
                <a:effectLst/>
                <a:latin typeface="+mn-lt"/>
                <a:ea typeface="+mn-ea"/>
                <a:cs typeface="+mn-cs"/>
              </a:rPr>
              <a:t>uning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ekvivalent</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massasi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mos</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ra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vishda</a:t>
            </a:r>
            <a:r>
              <a:rPr lang="en-US" sz="1200" b="1" i="0" kern="1200" dirty="0" smtClean="0">
                <a:solidFill>
                  <a:schemeClr val="tx1"/>
                </a:solidFill>
                <a:effectLst/>
                <a:latin typeface="+mn-lt"/>
                <a:ea typeface="+mn-ea"/>
                <a:cs typeface="+mn-cs"/>
              </a:rPr>
              <a:t> 6 </a:t>
            </a:r>
            <a:r>
              <a:rPr lang="en-US" sz="1200" b="1" i="1" kern="1200" dirty="0" smtClean="0">
                <a:solidFill>
                  <a:schemeClr val="tx1"/>
                </a:solidFill>
                <a:effectLst/>
                <a:latin typeface="+mn-lt"/>
                <a:ea typeface="+mn-ea"/>
                <a:cs typeface="+mn-cs"/>
              </a:rPr>
              <a:t>g/</a:t>
            </a:r>
            <a:r>
              <a:rPr lang="en-US" sz="1200" b="1" i="1" kern="1200" dirty="0" err="1" smtClean="0">
                <a:solidFill>
                  <a:schemeClr val="tx1"/>
                </a:solidFill>
                <a:effectLst/>
                <a:latin typeface="+mn-lt"/>
                <a:ea typeface="+mn-ea"/>
                <a:cs typeface="+mn-cs"/>
              </a:rPr>
              <a:t>mol</a:t>
            </a:r>
            <a:r>
              <a:rPr lang="en-US" sz="1200" b="1" i="1"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va</a:t>
            </a:r>
            <a:r>
              <a:rPr lang="en-US" sz="1200" b="1" i="0" kern="1200" dirty="0" smtClean="0">
                <a:solidFill>
                  <a:schemeClr val="tx1"/>
                </a:solidFill>
                <a:effectLst/>
                <a:latin typeface="+mn-lt"/>
                <a:ea typeface="+mn-ea"/>
                <a:cs typeface="+mn-cs"/>
              </a:rPr>
              <a:t> 3 </a:t>
            </a:r>
            <a:r>
              <a:rPr lang="en-US" sz="1200" b="1" i="1" kern="1200" dirty="0" smtClean="0">
                <a:solidFill>
                  <a:schemeClr val="tx1"/>
                </a:solidFill>
                <a:effectLst/>
                <a:latin typeface="+mn-lt"/>
                <a:ea typeface="+mn-ea"/>
                <a:cs typeface="+mn-cs"/>
              </a:rPr>
              <a:t>g/</a:t>
            </a:r>
            <a:r>
              <a:rPr lang="en-US" sz="1200" b="1" i="1" kern="1200" dirty="0" err="1" smtClean="0">
                <a:solidFill>
                  <a:schemeClr val="tx1"/>
                </a:solidFill>
                <a:effectLst/>
                <a:latin typeface="+mn-lt"/>
                <a:ea typeface="+mn-ea"/>
                <a:cs typeface="+mn-cs"/>
              </a:rPr>
              <a:t>mol</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ularning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nisbati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esa</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2:1 </a:t>
            </a:r>
            <a:r>
              <a:rPr lang="en-US" sz="1200" b="1" i="0" kern="1200" dirty="0" err="1" smtClean="0">
                <a:solidFill>
                  <a:schemeClr val="tx1"/>
                </a:solidFill>
                <a:effectLst/>
                <a:latin typeface="+mn-lt"/>
                <a:ea typeface="+mn-ea"/>
                <a:cs typeface="+mn-cs"/>
              </a:rPr>
              <a:t>ni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tashkil</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etadi</a:t>
            </a:r>
            <a:r>
              <a:rPr lang="en-US" sz="1200" b="1" i="0" kern="1200" dirty="0" smtClean="0">
                <a:solidFill>
                  <a:schemeClr val="tx1"/>
                </a:solidFill>
                <a:effectLst/>
                <a:latin typeface="+mn-lt"/>
                <a:ea typeface="+mn-ea"/>
                <a:cs typeface="+mn-cs"/>
              </a:rPr>
              <a:t>.</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Murakkab</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moddaning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ekvivalenti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uning</a:t>
            </a:r>
            <a:r>
              <a:rPr lang="en-US" sz="1200" b="1" i="0" kern="1200" dirty="0" smtClean="0">
                <a:solidFill>
                  <a:schemeClr val="tx1"/>
                </a:solidFill>
                <a:effectLst/>
                <a:latin typeface="+mn-lt"/>
                <a:ea typeface="+mn-ea"/>
                <a:cs typeface="+mn-cs"/>
              </a:rPr>
              <a:t> 1 </a:t>
            </a:r>
            <a:r>
              <a:rPr lang="en-US" sz="1200" b="1" i="0" kern="1200" dirty="0" err="1" smtClean="0">
                <a:solidFill>
                  <a:schemeClr val="tx1"/>
                </a:solidFill>
                <a:effectLst/>
                <a:latin typeface="+mn-lt"/>
                <a:ea typeface="+mn-ea"/>
                <a:cs typeface="+mn-cs"/>
              </a:rPr>
              <a:t>ekvivalent</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vodorod</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bilan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qoldiqsiz</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ta’sirlashadigan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yoki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boshqa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har</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qanday</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moddaning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bir</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ekvivalenti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bilan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ta’sirlashadigan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miqdoridir</a:t>
            </a:r>
            <a:r>
              <a:rPr lang="en-US" sz="1200" b="1" i="0" kern="1200" dirty="0" smtClean="0">
                <a:solidFill>
                  <a:schemeClr val="tx1"/>
                </a:solidFill>
                <a:effectLst/>
                <a:latin typeface="+mn-lt"/>
                <a:ea typeface="+mn-ea"/>
                <a:cs typeface="+mn-cs"/>
              </a:rPr>
              <a:t>.</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Demak</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moddalar</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bir-biri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bilan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o‘z</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ekvivalentlariga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mos</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ravishda</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o‘zaro</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ta’sirlashadi</a:t>
            </a:r>
            <a:r>
              <a:rPr lang="en-US" sz="1200" b="1" i="0" kern="1200" dirty="0" smtClean="0">
                <a:solidFill>
                  <a:schemeClr val="tx1"/>
                </a:solidFill>
                <a:effectLst/>
                <a:latin typeface="+mn-lt"/>
                <a:ea typeface="+mn-ea"/>
                <a:cs typeface="+mn-cs"/>
              </a:rPr>
              <a:t>. Bu </a:t>
            </a:r>
            <a:r>
              <a:rPr lang="en-US" sz="1200" b="1" i="0" kern="1200" dirty="0" err="1" smtClean="0">
                <a:solidFill>
                  <a:schemeClr val="tx1"/>
                </a:solidFill>
                <a:effectLst/>
                <a:latin typeface="+mn-lt"/>
                <a:ea typeface="+mn-ea"/>
                <a:cs typeface="+mn-cs"/>
              </a:rPr>
              <a:t>ekvivalentlik</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qonuni</a:t>
            </a:r>
            <a:r>
              <a:rPr lang="en-US" sz="1200" b="1" i="0" kern="1200" dirty="0" smtClean="0">
                <a:solidFill>
                  <a:schemeClr val="tx1"/>
                </a:solidFill>
                <a:effectLst/>
                <a:latin typeface="+mn-lt"/>
                <a:ea typeface="+mn-ea"/>
                <a:cs typeface="+mn-cs"/>
              </a:rPr>
              <a:t> deb </a:t>
            </a:r>
            <a:r>
              <a:rPr lang="en-US" sz="1200" b="1" i="0" kern="1200" dirty="0" err="1" smtClean="0">
                <a:solidFill>
                  <a:schemeClr val="tx1"/>
                </a:solidFill>
                <a:effectLst/>
                <a:latin typeface="+mn-lt"/>
                <a:ea typeface="+mn-ea"/>
                <a:cs typeface="+mn-cs"/>
              </a:rPr>
              <a:t>ataladi</a:t>
            </a:r>
            <a:r>
              <a:rPr lang="en-US" sz="1200" b="1" i="0" kern="1200" dirty="0" smtClean="0">
                <a:solidFill>
                  <a:schemeClr val="tx1"/>
                </a:solidFill>
                <a:effectLst/>
                <a:latin typeface="+mn-lt"/>
                <a:ea typeface="+mn-ea"/>
                <a:cs typeface="+mn-cs"/>
              </a:rPr>
              <a:t>.</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Moddalar</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bir-biri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bilan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ularning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ekvivalentlariga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proporsional</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miqdorlarda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ta’sirlashadilar</a:t>
            </a:r>
            <a:r>
              <a:rPr lang="en-US" sz="1200" b="1" i="0" kern="1200" dirty="0" smtClean="0">
                <a:solidFill>
                  <a:schemeClr val="tx1"/>
                </a:solidFill>
                <a:effectLst/>
                <a:latin typeface="+mn-lt"/>
                <a:ea typeface="+mn-ea"/>
                <a:cs typeface="+mn-cs"/>
              </a:rPr>
              <a:t> (139-betga </a:t>
            </a:r>
            <a:r>
              <a:rPr lang="en-US" sz="1200" b="1" i="0" kern="1200" dirty="0" err="1" smtClean="0">
                <a:solidFill>
                  <a:schemeClr val="tx1"/>
                </a:solidFill>
                <a:effectLst/>
                <a:latin typeface="+mn-lt"/>
                <a:ea typeface="+mn-ea"/>
                <a:cs typeface="+mn-cs"/>
              </a:rPr>
              <a:t>qarang</a:t>
            </a:r>
            <a:r>
              <a:rPr lang="en-US" sz="1200" b="1" i="0" kern="1200" dirty="0" smtClean="0">
                <a:solidFill>
                  <a:schemeClr val="tx1"/>
                </a:solidFill>
                <a:effectLst/>
                <a:latin typeface="+mn-lt"/>
                <a:ea typeface="+mn-ea"/>
                <a:cs typeface="+mn-cs"/>
              </a:rPr>
              <a:t>).</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O‘zaro</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ta’sirlashayotgan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moddalar</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massalari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hajmlari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ularning</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ekvivalent</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massalariga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hajmiga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proporsionaldir</a:t>
            </a:r>
            <a:r>
              <a:rPr lang="en-US" sz="1200" b="1" i="0" kern="1200" dirty="0" smtClean="0">
                <a:solidFill>
                  <a:schemeClr val="tx1"/>
                </a:solidFill>
                <a:effectLst/>
                <a:latin typeface="+mn-lt"/>
                <a:ea typeface="+mn-ea"/>
                <a:cs typeface="+mn-cs"/>
              </a:rPr>
              <a:t>.</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Ekvivalent</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hajm</a:t>
            </a:r>
            <a:r>
              <a:rPr lang="en-US" sz="1200" b="1" i="0" kern="1200" dirty="0" smtClean="0">
                <a:solidFill>
                  <a:schemeClr val="tx1"/>
                </a:solidFill>
                <a:effectLst/>
                <a:latin typeface="+mn-lt"/>
                <a:ea typeface="+mn-ea"/>
                <a:cs typeface="+mn-cs"/>
              </a:rPr>
              <a:t> – </a:t>
            </a:r>
            <a:r>
              <a:rPr lang="en-US" sz="1200" b="1" i="0" kern="1200" dirty="0" err="1" smtClean="0">
                <a:solidFill>
                  <a:schemeClr val="tx1"/>
                </a:solidFill>
                <a:effectLst/>
                <a:latin typeface="+mn-lt"/>
                <a:ea typeface="+mn-ea"/>
                <a:cs typeface="+mn-cs"/>
              </a:rPr>
              <a:t>moddaning</a:t>
            </a:r>
            <a:r>
              <a:rPr lang="en-US" sz="1200" b="1" i="0" kern="1200" dirty="0" smtClean="0">
                <a:solidFill>
                  <a:schemeClr val="tx1"/>
                </a:solidFill>
                <a:effectLst/>
                <a:latin typeface="+mn-lt"/>
                <a:ea typeface="+mn-ea"/>
                <a:cs typeface="+mn-cs"/>
              </a:rPr>
              <a:t> 1 </a:t>
            </a:r>
            <a:r>
              <a:rPr lang="en-US" sz="1200" b="1" i="0" kern="1200" dirty="0" err="1" smtClean="0">
                <a:solidFill>
                  <a:schemeClr val="tx1"/>
                </a:solidFill>
                <a:effectLst/>
                <a:latin typeface="+mn-lt"/>
                <a:ea typeface="+mn-ea"/>
                <a:cs typeface="+mn-cs"/>
              </a:rPr>
              <a:t>ekvivalenti</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egallaydigan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hajm</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bo‘lib</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gaz</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simon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holat</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uchun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qo‘llanadi</a:t>
            </a:r>
            <a:r>
              <a:rPr lang="en-US" sz="1200" b="1" i="0" kern="1200" dirty="0" smtClean="0">
                <a:solidFill>
                  <a:schemeClr val="tx1"/>
                </a:solidFill>
                <a:effectLst/>
                <a:latin typeface="+mn-lt"/>
                <a:ea typeface="+mn-ea"/>
                <a:cs typeface="+mn-cs"/>
              </a:rPr>
              <a:t> (1 </a:t>
            </a:r>
            <a:r>
              <a:rPr lang="en-US" sz="1200" b="1" i="0" kern="1200" dirty="0" err="1" smtClean="0">
                <a:solidFill>
                  <a:schemeClr val="tx1"/>
                </a:solidFill>
                <a:effectLst/>
                <a:latin typeface="+mn-lt"/>
                <a:ea typeface="+mn-ea"/>
                <a:cs typeface="+mn-cs"/>
              </a:rPr>
              <a:t>ekvivalent</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hajm</a:t>
            </a:r>
            <a:r>
              <a:rPr lang="en-US" sz="1200" b="1" i="0" kern="1200" dirty="0" smtClean="0">
                <a:solidFill>
                  <a:schemeClr val="tx1"/>
                </a:solidFill>
                <a:effectLst/>
                <a:latin typeface="+mn-lt"/>
                <a:ea typeface="+mn-ea"/>
                <a:cs typeface="+mn-cs"/>
              </a:rPr>
              <a:t> H2 –</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11,2 </a:t>
            </a:r>
            <a:r>
              <a:rPr lang="en-US" sz="1200" b="1" i="1" kern="1200" dirty="0" smtClean="0">
                <a:solidFill>
                  <a:schemeClr val="tx1"/>
                </a:solidFill>
                <a:effectLst/>
                <a:latin typeface="+mn-lt"/>
                <a:ea typeface="+mn-ea"/>
                <a:cs typeface="+mn-cs"/>
              </a:rPr>
              <a:t>l/</a:t>
            </a:r>
            <a:r>
              <a:rPr lang="en-US" sz="1200" b="1" i="1" kern="1200" dirty="0" err="1" smtClean="0">
                <a:solidFill>
                  <a:schemeClr val="tx1"/>
                </a:solidFill>
                <a:effectLst/>
                <a:latin typeface="+mn-lt"/>
                <a:ea typeface="+mn-ea"/>
                <a:cs typeface="+mn-cs"/>
              </a:rPr>
              <a:t>mol</a:t>
            </a:r>
            <a:r>
              <a:rPr lang="en-US" sz="1200" b="1" i="0" kern="1200" dirty="0" smtClean="0">
                <a:solidFill>
                  <a:schemeClr val="tx1"/>
                </a:solidFill>
                <a:effectLst/>
                <a:latin typeface="+mn-lt"/>
                <a:ea typeface="+mn-ea"/>
                <a:cs typeface="+mn-cs"/>
              </a:rPr>
              <a:t>, O2 – 5,6 </a:t>
            </a:r>
            <a:r>
              <a:rPr lang="en-US" sz="1200" b="1" i="1" kern="1200" dirty="0" smtClean="0">
                <a:solidFill>
                  <a:schemeClr val="tx1"/>
                </a:solidFill>
                <a:effectLst/>
                <a:latin typeface="+mn-lt"/>
                <a:ea typeface="+mn-ea"/>
                <a:cs typeface="+mn-cs"/>
              </a:rPr>
              <a:t>l/</a:t>
            </a:r>
            <a:r>
              <a:rPr lang="en-US" sz="1200" b="1" i="1" kern="1200" dirty="0" err="1" smtClean="0">
                <a:solidFill>
                  <a:schemeClr val="tx1"/>
                </a:solidFill>
                <a:effectLst/>
                <a:latin typeface="+mn-lt"/>
                <a:ea typeface="+mn-ea"/>
                <a:cs typeface="+mn-cs"/>
              </a:rPr>
              <a:t>mol</a:t>
            </a:r>
            <a:r>
              <a:rPr lang="en-US" sz="1200" b="1" i="0" kern="1200" dirty="0" smtClean="0">
                <a:solidFill>
                  <a:schemeClr val="tx1"/>
                </a:solidFill>
                <a:effectLst/>
                <a:latin typeface="+mn-lt"/>
                <a:ea typeface="+mn-ea"/>
                <a:cs typeface="+mn-cs"/>
              </a:rPr>
              <a:t>).</a:t>
            </a:r>
            <a:br>
              <a:rPr lang="en-US" sz="1200" b="1" i="0" kern="1200" dirty="0" smtClean="0">
                <a:solidFill>
                  <a:schemeClr val="tx1"/>
                </a:solidFill>
                <a:effectLst/>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B253EC7D-8B91-4B28-AF15-7F4EA5703AA4}" type="slidenum">
              <a:rPr lang="ru-RU" smtClean="0"/>
              <a:pPr/>
              <a:t>5</a:t>
            </a:fld>
            <a:endParaRPr lang="ru-RU"/>
          </a:p>
        </p:txBody>
      </p:sp>
    </p:spTree>
    <p:extLst>
      <p:ext uri="{BB962C8B-B14F-4D97-AF65-F5344CB8AC3E}">
        <p14:creationId xmlns:p14="http://schemas.microsoft.com/office/powerpoint/2010/main" xmlns="" val="2268919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1" dirty="0" err="1" smtClean="0">
                <a:solidFill>
                  <a:srgbClr val="000000"/>
                </a:solidFill>
                <a:latin typeface="Times New Roman" panose="02020603050405020304" pitchFamily="18" charset="0"/>
              </a:rPr>
              <a:t>Элементнинг</a:t>
            </a:r>
            <a:r>
              <a:rPr lang="ru-RU" sz="1200" b="1" dirty="0" smtClean="0">
                <a:solidFill>
                  <a:srgbClr val="000000"/>
                </a:solidFill>
                <a:latin typeface="Times New Roman" panose="02020603050405020304" pitchFamily="18" charset="0"/>
              </a:rPr>
              <a:t> </a:t>
            </a:r>
            <a:r>
              <a:rPr lang="ru-RU" sz="1200" b="1" dirty="0" err="1" smtClean="0">
                <a:solidFill>
                  <a:srgbClr val="000000"/>
                </a:solidFill>
                <a:latin typeface="Times New Roman" panose="02020603050405020304" pitchFamily="18" charset="0"/>
              </a:rPr>
              <a:t>бир</a:t>
            </a:r>
            <a:r>
              <a:rPr lang="ru-RU" sz="1200" b="1" dirty="0" smtClean="0">
                <a:solidFill>
                  <a:srgbClr val="000000"/>
                </a:solidFill>
                <a:latin typeface="Times New Roman" panose="02020603050405020304" pitchFamily="18" charset="0"/>
              </a:rPr>
              <a:t> масса </a:t>
            </a:r>
            <a:r>
              <a:rPr lang="ru-RU" sz="1200" b="1" dirty="0" err="1" smtClean="0">
                <a:solidFill>
                  <a:srgbClr val="000000"/>
                </a:solidFill>
                <a:latin typeface="Times New Roman" panose="02020603050405020304" pitchFamily="18" charset="0"/>
              </a:rPr>
              <a:t>қисм</a:t>
            </a:r>
            <a:r>
              <a:rPr lang="ru-RU" sz="1200" b="1" dirty="0" smtClean="0">
                <a:solidFill>
                  <a:srgbClr val="000000"/>
                </a:solidFill>
                <a:latin typeface="Times New Roman" panose="02020603050405020304" pitchFamily="18" charset="0"/>
              </a:rPr>
              <a:t> водород, </a:t>
            </a:r>
            <a:r>
              <a:rPr lang="ru-RU" sz="1200" b="1" dirty="0" err="1" smtClean="0">
                <a:solidFill>
                  <a:srgbClr val="000000"/>
                </a:solidFill>
                <a:latin typeface="Times New Roman" panose="02020603050405020304" pitchFamily="18" charset="0"/>
              </a:rPr>
              <a:t>саккиз</a:t>
            </a:r>
            <a:r>
              <a:rPr lang="ru-RU" sz="1200" b="1" dirty="0" smtClean="0">
                <a:solidFill>
                  <a:srgbClr val="000000"/>
                </a:solidFill>
                <a:latin typeface="Times New Roman" panose="02020603050405020304" pitchFamily="18" charset="0"/>
              </a:rPr>
              <a:t> масса </a:t>
            </a:r>
            <a:r>
              <a:rPr lang="ru-RU" sz="1200" b="1" dirty="0" err="1" smtClean="0">
                <a:solidFill>
                  <a:srgbClr val="000000"/>
                </a:solidFill>
                <a:latin typeface="Times New Roman" panose="02020603050405020304" pitchFamily="18" charset="0"/>
              </a:rPr>
              <a:t>қисм</a:t>
            </a:r>
            <a:r>
              <a:rPr lang="ru-RU" sz="1200" b="1" dirty="0" smtClean="0">
                <a:solidFill>
                  <a:srgbClr val="000000"/>
                </a:solidFill>
                <a:latin typeface="Times New Roman" panose="02020603050405020304" pitchFamily="18" charset="0"/>
              </a:rPr>
              <a:t> кислород </a:t>
            </a:r>
            <a:r>
              <a:rPr lang="ru-RU" sz="1200" b="1" dirty="0" err="1" smtClean="0">
                <a:solidFill>
                  <a:srgbClr val="000000"/>
                </a:solidFill>
                <a:latin typeface="Times New Roman" panose="02020603050405020304" pitchFamily="18" charset="0"/>
              </a:rPr>
              <a:t>билан</a:t>
            </a:r>
            <a:r>
              <a:rPr lang="ru-RU" sz="1200" b="1" dirty="0" smtClean="0">
                <a:solidFill>
                  <a:srgbClr val="000000"/>
                </a:solidFill>
                <a:latin typeface="Times New Roman" panose="02020603050405020304" pitchFamily="18" charset="0"/>
              </a:rPr>
              <a:t> </a:t>
            </a:r>
            <a:r>
              <a:rPr lang="ru-RU" sz="1200" b="1" dirty="0" err="1" smtClean="0">
                <a:solidFill>
                  <a:srgbClr val="000000"/>
                </a:solidFill>
                <a:latin typeface="Times New Roman" panose="02020603050405020304" pitchFamily="18" charset="0"/>
              </a:rPr>
              <a:t>бирика</a:t>
            </a:r>
            <a:r>
              <a:rPr lang="ru-RU" sz="1200" b="1" dirty="0" smtClean="0">
                <a:solidFill>
                  <a:srgbClr val="000000"/>
                </a:solidFill>
                <a:latin typeface="Times New Roman" panose="02020603050405020304" pitchFamily="18" charset="0"/>
              </a:rPr>
              <a:t> </a:t>
            </a:r>
            <a:r>
              <a:rPr lang="ru-RU" sz="1200" b="1" dirty="0" err="1" smtClean="0">
                <a:solidFill>
                  <a:srgbClr val="000000"/>
                </a:solidFill>
                <a:latin typeface="Times New Roman" panose="02020603050405020304" pitchFamily="18" charset="0"/>
              </a:rPr>
              <a:t>оладиган</a:t>
            </a:r>
            <a:r>
              <a:rPr lang="ru-RU" sz="1200" b="1" dirty="0" smtClean="0">
                <a:solidFill>
                  <a:srgbClr val="000000"/>
                </a:solidFill>
                <a:latin typeface="Times New Roman" panose="02020603050405020304" pitchFamily="18" charset="0"/>
              </a:rPr>
              <a:t> </a:t>
            </a:r>
            <a:r>
              <a:rPr lang="ru-RU" sz="1200" b="1" dirty="0" err="1" smtClean="0">
                <a:solidFill>
                  <a:srgbClr val="000000"/>
                </a:solidFill>
                <a:latin typeface="Times New Roman" panose="02020603050405020304" pitchFamily="18" charset="0"/>
              </a:rPr>
              <a:t>ёки</a:t>
            </a:r>
            <a:r>
              <a:rPr lang="ru-RU" sz="1200" b="1" dirty="0" smtClean="0">
                <a:solidFill>
                  <a:srgbClr val="000000"/>
                </a:solidFill>
                <a:latin typeface="Times New Roman" panose="02020603050405020304" pitchFamily="18" charset="0"/>
              </a:rPr>
              <a:t> </a:t>
            </a:r>
            <a:r>
              <a:rPr lang="ru-RU" sz="1200" b="1" dirty="0" err="1" smtClean="0">
                <a:solidFill>
                  <a:srgbClr val="000000"/>
                </a:solidFill>
                <a:latin typeface="Times New Roman" panose="02020603050405020304" pitchFamily="18" charset="0"/>
              </a:rPr>
              <a:t>шуларга</a:t>
            </a:r>
            <a:r>
              <a:rPr lang="ru-RU" sz="1200" b="1" dirty="0" smtClean="0">
                <a:solidFill>
                  <a:srgbClr val="000000"/>
                </a:solidFill>
                <a:latin typeface="Times New Roman" panose="02020603050405020304" pitchFamily="18" charset="0"/>
              </a:rPr>
              <a:t> </a:t>
            </a:r>
            <a:r>
              <a:rPr lang="ru-RU" sz="1200" b="1" dirty="0" err="1" smtClean="0">
                <a:solidFill>
                  <a:srgbClr val="000000"/>
                </a:solidFill>
                <a:latin typeface="Times New Roman" panose="02020603050405020304" pitchFamily="18" charset="0"/>
              </a:rPr>
              <a:t>алмашина</a:t>
            </a:r>
            <a:r>
              <a:rPr lang="ru-RU" sz="1200" b="1" dirty="0" smtClean="0">
                <a:solidFill>
                  <a:srgbClr val="000000"/>
                </a:solidFill>
                <a:latin typeface="Times New Roman" panose="02020603050405020304" pitchFamily="18" charset="0"/>
              </a:rPr>
              <a:t> </a:t>
            </a:r>
            <a:r>
              <a:rPr lang="ru-RU" sz="1200" b="1" dirty="0" err="1" smtClean="0">
                <a:solidFill>
                  <a:srgbClr val="000000"/>
                </a:solidFill>
                <a:latin typeface="Times New Roman" panose="02020603050405020304" pitchFamily="18" charset="0"/>
              </a:rPr>
              <a:t>оладиган</a:t>
            </a:r>
            <a:r>
              <a:rPr lang="ru-RU" sz="1200" b="1" dirty="0" smtClean="0">
                <a:solidFill>
                  <a:srgbClr val="000000"/>
                </a:solidFill>
                <a:latin typeface="Times New Roman" panose="02020603050405020304" pitchFamily="18" charset="0"/>
              </a:rPr>
              <a:t> </a:t>
            </a:r>
            <a:r>
              <a:rPr lang="ru-RU" sz="1200" b="1" dirty="0" err="1" smtClean="0">
                <a:solidFill>
                  <a:srgbClr val="000000"/>
                </a:solidFill>
                <a:latin typeface="Times New Roman" panose="02020603050405020304" pitchFamily="18" charset="0"/>
              </a:rPr>
              <a:t>миқдори</a:t>
            </a:r>
            <a:r>
              <a:rPr lang="ru-RU" sz="1200" b="1" dirty="0" smtClean="0">
                <a:solidFill>
                  <a:srgbClr val="000000"/>
                </a:solidFill>
                <a:latin typeface="Times New Roman" panose="02020603050405020304" pitchFamily="18" charset="0"/>
              </a:rPr>
              <a:t> </a:t>
            </a:r>
            <a:r>
              <a:rPr lang="ru-RU" sz="1200" b="1" dirty="0" err="1" smtClean="0">
                <a:solidFill>
                  <a:srgbClr val="000000"/>
                </a:solidFill>
                <a:latin typeface="Times New Roman" panose="02020603050405020304" pitchFamily="18" charset="0"/>
              </a:rPr>
              <a:t>унинг</a:t>
            </a:r>
            <a:r>
              <a:rPr lang="ru-RU" sz="1200" b="1" dirty="0" smtClean="0">
                <a:solidFill>
                  <a:srgbClr val="000000"/>
                </a:solidFill>
                <a:latin typeface="Times New Roman" panose="02020603050405020304" pitchFamily="18" charset="0"/>
              </a:rPr>
              <a:t> </a:t>
            </a:r>
            <a:r>
              <a:rPr lang="ru-RU" sz="1200" b="1" dirty="0" err="1" smtClean="0">
                <a:solidFill>
                  <a:srgbClr val="000000"/>
                </a:solidFill>
                <a:latin typeface="Times New Roman" panose="02020603050405020304" pitchFamily="18" charset="0"/>
              </a:rPr>
              <a:t>кимёвий</a:t>
            </a:r>
            <a:r>
              <a:rPr lang="ru-RU" sz="1200" b="1" dirty="0" smtClean="0">
                <a:solidFill>
                  <a:srgbClr val="000000"/>
                </a:solidFill>
                <a:latin typeface="Times New Roman" panose="02020603050405020304" pitchFamily="18" charset="0"/>
              </a:rPr>
              <a:t> </a:t>
            </a:r>
            <a:r>
              <a:rPr lang="ru-RU" sz="1200" b="1" dirty="0" err="1" smtClean="0">
                <a:solidFill>
                  <a:srgbClr val="000000"/>
                </a:solidFill>
                <a:latin typeface="Times New Roman" panose="02020603050405020304" pitchFamily="18" charset="0"/>
              </a:rPr>
              <a:t>эквиваленти</a:t>
            </a:r>
            <a:r>
              <a:rPr lang="ru-RU" sz="1200" b="1" dirty="0" smtClean="0">
                <a:solidFill>
                  <a:srgbClr val="000000"/>
                </a:solidFill>
                <a:latin typeface="Times New Roman" panose="02020603050405020304" pitchFamily="18" charset="0"/>
              </a:rPr>
              <a:t> </a:t>
            </a:r>
            <a:r>
              <a:rPr lang="ru-RU" sz="1200" b="1" dirty="0" err="1" smtClean="0">
                <a:solidFill>
                  <a:srgbClr val="000000"/>
                </a:solidFill>
                <a:latin typeface="Times New Roman" panose="02020603050405020304" pitchFamily="18" charset="0"/>
              </a:rPr>
              <a:t>деб</a:t>
            </a:r>
            <a:r>
              <a:rPr lang="ru-RU" sz="1200" b="1" dirty="0" smtClean="0">
                <a:solidFill>
                  <a:srgbClr val="000000"/>
                </a:solidFill>
                <a:latin typeface="Times New Roman" panose="02020603050405020304" pitchFamily="18" charset="0"/>
              </a:rPr>
              <a:t> </a:t>
            </a:r>
            <a:r>
              <a:rPr lang="ru-RU" sz="1200" b="1" dirty="0" err="1" smtClean="0">
                <a:solidFill>
                  <a:srgbClr val="000000"/>
                </a:solidFill>
                <a:latin typeface="Times New Roman" panose="02020603050405020304" pitchFamily="18" charset="0"/>
              </a:rPr>
              <a:t>аталади</a:t>
            </a:r>
            <a:r>
              <a:rPr lang="ru-RU" sz="1200" b="1" dirty="0" smtClean="0">
                <a:solidFill>
                  <a:srgbClr val="000000"/>
                </a:solidFill>
                <a:latin typeface="Times New Roman" panose="02020603050405020304" pitchFamily="18" charset="0"/>
              </a:rPr>
              <a:t>.</a:t>
            </a:r>
            <a:endParaRPr lang="en-US" sz="1200" b="1" dirty="0" smtClean="0">
              <a:solidFill>
                <a:srgbClr val="000000"/>
              </a:solidFill>
              <a:latin typeface="Arial Rounded MT Bold" panose="020F0704030504030204" pitchFamily="34" charset="0"/>
            </a:endParaRPr>
          </a:p>
          <a:p>
            <a:pPr algn="just"/>
            <a:r>
              <a:rPr lang="ru-RU" sz="1200" b="1" dirty="0" err="1" smtClean="0"/>
              <a:t>Мураккаб</a:t>
            </a:r>
            <a:r>
              <a:rPr lang="ru-RU" sz="1200" b="1" dirty="0" smtClean="0"/>
              <a:t> </a:t>
            </a:r>
            <a:r>
              <a:rPr lang="ru-RU" sz="1200" b="1" dirty="0" err="1" smtClean="0"/>
              <a:t>модданинг</a:t>
            </a:r>
            <a:r>
              <a:rPr lang="ru-RU" sz="1200" b="1" dirty="0" smtClean="0"/>
              <a:t> </a:t>
            </a:r>
            <a:r>
              <a:rPr lang="ru-RU" sz="1200" b="1" dirty="0" err="1" smtClean="0"/>
              <a:t>бир</a:t>
            </a:r>
            <a:r>
              <a:rPr lang="ru-RU" sz="1200" b="1" dirty="0" smtClean="0"/>
              <a:t> эквивалент ( 1 масса </a:t>
            </a:r>
            <a:r>
              <a:rPr lang="ru-RU" sz="1200" b="1" dirty="0" err="1" smtClean="0"/>
              <a:t>қисм</a:t>
            </a:r>
            <a:r>
              <a:rPr lang="ru-RU" sz="1200" b="1" dirty="0" smtClean="0"/>
              <a:t>) водород </a:t>
            </a:r>
            <a:r>
              <a:rPr lang="ru-RU" sz="1200" b="1" dirty="0" err="1" smtClean="0"/>
              <a:t>ёки</a:t>
            </a:r>
            <a:r>
              <a:rPr lang="ru-RU" sz="1200" b="1" dirty="0" smtClean="0"/>
              <a:t> </a:t>
            </a:r>
            <a:r>
              <a:rPr lang="ru-RU" sz="1200" b="1" dirty="0" err="1" smtClean="0"/>
              <a:t>бир</a:t>
            </a:r>
            <a:r>
              <a:rPr lang="ru-RU" sz="1200" b="1" dirty="0" smtClean="0"/>
              <a:t> эквивалент (8 масса </a:t>
            </a:r>
            <a:r>
              <a:rPr lang="ru-RU" sz="1200" b="1" dirty="0" err="1" smtClean="0"/>
              <a:t>қисм</a:t>
            </a:r>
            <a:r>
              <a:rPr lang="ru-RU" sz="1200" b="1" dirty="0" smtClean="0"/>
              <a:t>) кислород </a:t>
            </a:r>
            <a:r>
              <a:rPr lang="ru-RU" sz="1200" b="1" dirty="0" err="1" smtClean="0"/>
              <a:t>билан</a:t>
            </a:r>
            <a:r>
              <a:rPr lang="ru-RU" sz="1200" b="1" dirty="0" smtClean="0"/>
              <a:t> </a:t>
            </a:r>
            <a:r>
              <a:rPr lang="ru-RU" sz="1200" b="1" dirty="0" err="1" smtClean="0"/>
              <a:t>ёхуд</a:t>
            </a:r>
            <a:r>
              <a:rPr lang="ru-RU" sz="1200" b="1" dirty="0" smtClean="0"/>
              <a:t>, </a:t>
            </a:r>
            <a:r>
              <a:rPr lang="ru-RU" sz="1200" b="1" dirty="0" err="1" smtClean="0"/>
              <a:t>умуман</a:t>
            </a:r>
            <a:r>
              <a:rPr lang="ru-RU" sz="1200" b="1" dirty="0" smtClean="0"/>
              <a:t>, </a:t>
            </a:r>
            <a:r>
              <a:rPr lang="ru-RU" sz="1200" b="1" dirty="0" err="1" smtClean="0"/>
              <a:t>бошқа</a:t>
            </a:r>
            <a:r>
              <a:rPr lang="ru-RU" sz="1200" b="1" dirty="0" smtClean="0"/>
              <a:t> </a:t>
            </a:r>
            <a:r>
              <a:rPr lang="ru-RU" sz="1200" b="1" dirty="0" err="1" smtClean="0"/>
              <a:t>ҳар</a:t>
            </a:r>
            <a:r>
              <a:rPr lang="ru-RU" sz="1200" b="1" dirty="0" smtClean="0"/>
              <a:t> </a:t>
            </a:r>
            <a:r>
              <a:rPr lang="ru-RU" sz="1200" b="1" dirty="0" err="1" smtClean="0"/>
              <a:t>қандай</a:t>
            </a:r>
            <a:r>
              <a:rPr lang="ru-RU" sz="1200" b="1" dirty="0" smtClean="0"/>
              <a:t> </a:t>
            </a:r>
            <a:r>
              <a:rPr lang="ru-RU" sz="1200" b="1" dirty="0" err="1" smtClean="0"/>
              <a:t>элементнинг</a:t>
            </a:r>
            <a:r>
              <a:rPr lang="ru-RU" sz="1200" b="1" dirty="0" smtClean="0"/>
              <a:t> </a:t>
            </a:r>
            <a:r>
              <a:rPr lang="ru-RU" sz="1200" b="1" dirty="0" err="1" smtClean="0"/>
              <a:t>бир</a:t>
            </a:r>
            <a:r>
              <a:rPr lang="ru-RU" sz="1200" b="1" dirty="0" smtClean="0"/>
              <a:t> </a:t>
            </a:r>
            <a:r>
              <a:rPr lang="ru-RU" sz="1200" b="1" dirty="0" err="1" smtClean="0"/>
              <a:t>эквиваленти</a:t>
            </a:r>
            <a:r>
              <a:rPr lang="ru-RU" sz="1200" b="1" dirty="0" smtClean="0"/>
              <a:t> </a:t>
            </a:r>
            <a:r>
              <a:rPr lang="ru-RU" sz="1200" b="1" dirty="0" err="1" smtClean="0"/>
              <a:t>билан</a:t>
            </a:r>
            <a:r>
              <a:rPr lang="ru-RU" sz="1200" b="1" dirty="0" smtClean="0"/>
              <a:t> </a:t>
            </a:r>
            <a:r>
              <a:rPr lang="ru-RU" sz="1200" b="1" dirty="0" err="1" smtClean="0"/>
              <a:t>реакцияга</a:t>
            </a:r>
            <a:r>
              <a:rPr lang="ru-RU" sz="1200" b="1" dirty="0" smtClean="0"/>
              <a:t> </a:t>
            </a:r>
            <a:r>
              <a:rPr lang="ru-RU" sz="1200" b="1" dirty="0" err="1" smtClean="0"/>
              <a:t>киришадиган</a:t>
            </a:r>
            <a:r>
              <a:rPr lang="ru-RU" sz="1200" b="1" dirty="0" smtClean="0"/>
              <a:t> масса </a:t>
            </a:r>
            <a:r>
              <a:rPr lang="ru-RU" sz="1200" b="1" dirty="0" err="1" smtClean="0"/>
              <a:t>миқдори</a:t>
            </a:r>
            <a:r>
              <a:rPr lang="ru-RU" sz="1200" b="1" dirty="0" smtClean="0"/>
              <a:t> шу </a:t>
            </a:r>
            <a:r>
              <a:rPr lang="ru-RU" sz="1200" b="1" dirty="0" err="1" smtClean="0"/>
              <a:t>мураккаб</a:t>
            </a:r>
            <a:r>
              <a:rPr lang="ru-RU" sz="1200" b="1" dirty="0" smtClean="0"/>
              <a:t> </a:t>
            </a:r>
            <a:r>
              <a:rPr lang="ru-RU" sz="1200" b="1" dirty="0" err="1" smtClean="0"/>
              <a:t>модданинг</a:t>
            </a:r>
            <a:r>
              <a:rPr lang="ru-RU" sz="1200" b="1" dirty="0" smtClean="0"/>
              <a:t> </a:t>
            </a:r>
            <a:r>
              <a:rPr lang="ru-RU" sz="1200" b="1" dirty="0" err="1" smtClean="0"/>
              <a:t>эквиваленти</a:t>
            </a:r>
            <a:r>
              <a:rPr lang="ru-RU" sz="1200" b="1" dirty="0" smtClean="0"/>
              <a:t> </a:t>
            </a:r>
            <a:r>
              <a:rPr lang="ru-RU" sz="1200" b="1" dirty="0" err="1" smtClean="0"/>
              <a:t>деб</a:t>
            </a:r>
            <a:r>
              <a:rPr lang="ru-RU" sz="1200" b="1" dirty="0" smtClean="0"/>
              <a:t> </a:t>
            </a:r>
            <a:r>
              <a:rPr lang="ru-RU" sz="1200" b="1" dirty="0" err="1" smtClean="0"/>
              <a:t>аталади</a:t>
            </a:r>
            <a:r>
              <a:rPr lang="ru-RU" sz="1200" b="1" dirty="0" smtClean="0"/>
              <a:t>.</a:t>
            </a:r>
          </a:p>
          <a:p>
            <a:endParaRPr lang="ru-RU" dirty="0"/>
          </a:p>
        </p:txBody>
      </p:sp>
      <p:sp>
        <p:nvSpPr>
          <p:cNvPr id="4" name="Номер слайда 3"/>
          <p:cNvSpPr>
            <a:spLocks noGrp="1"/>
          </p:cNvSpPr>
          <p:nvPr>
            <p:ph type="sldNum" sz="quarter" idx="10"/>
          </p:nvPr>
        </p:nvSpPr>
        <p:spPr/>
        <p:txBody>
          <a:bodyPr/>
          <a:lstStyle/>
          <a:p>
            <a:fld id="{B253EC7D-8B91-4B28-AF15-7F4EA5703AA4}" type="slidenum">
              <a:rPr lang="ru-RU" smtClean="0"/>
              <a:pPr/>
              <a:t>6</a:t>
            </a:fld>
            <a:endParaRPr lang="ru-RU"/>
          </a:p>
        </p:txBody>
      </p:sp>
    </p:spTree>
    <p:extLst>
      <p:ext uri="{BB962C8B-B14F-4D97-AF65-F5344CB8AC3E}">
        <p14:creationId xmlns:p14="http://schemas.microsoft.com/office/powerpoint/2010/main" xmlns="" val="425853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53EC7D-8B91-4B28-AF15-7F4EA5703AA4}" type="slidenum">
              <a:rPr lang="ru-RU" smtClean="0"/>
              <a:pPr/>
              <a:t>7</a:t>
            </a:fld>
            <a:endParaRPr lang="ru-RU"/>
          </a:p>
        </p:txBody>
      </p:sp>
    </p:spTree>
    <p:extLst>
      <p:ext uri="{BB962C8B-B14F-4D97-AF65-F5344CB8AC3E}">
        <p14:creationId xmlns:p14="http://schemas.microsoft.com/office/powerpoint/2010/main" xmlns="" val="3845617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a:t>
            </a:r>
            <a:r>
              <a:rPr lang="ru-RU" sz="1200" b="0" i="0" kern="1200" dirty="0" err="1" smtClean="0">
                <a:solidFill>
                  <a:schemeClr val="tx1"/>
                </a:solidFill>
                <a:effectLst/>
                <a:latin typeface="+mn-lt"/>
                <a:ea typeface="+mn-ea"/>
                <a:cs typeface="+mn-cs"/>
              </a:rPr>
              <a:t>гар</a:t>
            </a:r>
            <a:r>
              <a:rPr lang="ru-RU" sz="1200" b="0" i="0" kern="1200" dirty="0" smtClean="0">
                <a:solidFill>
                  <a:schemeClr val="tx1"/>
                </a:solidFill>
                <a:effectLst/>
                <a:latin typeface="+mn-lt"/>
                <a:ea typeface="+mn-ea"/>
                <a:cs typeface="+mn-cs"/>
              </a:rPr>
              <a:t> реакция </a:t>
            </a:r>
            <a:r>
              <a:rPr lang="ru-RU" sz="1200" b="0" i="0" kern="1200" dirty="0" err="1" smtClean="0">
                <a:solidFill>
                  <a:schemeClr val="tx1"/>
                </a:solidFill>
                <a:effectLst/>
                <a:latin typeface="+mn-lt"/>
                <a:ea typeface="+mn-ea"/>
                <a:cs typeface="+mn-cs"/>
              </a:rPr>
              <a:t>тенгламаларига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эътибор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берилса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уларда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аниқ</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миқдорий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нисбатларда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бирикиб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ҳосил</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бўлган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элементнинг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атомлар</a:t>
            </a:r>
            <a:r>
              <a:rPr lang="ru-RU" sz="1200" b="0" i="0" kern="1200" dirty="0" smtClean="0">
                <a:solidFill>
                  <a:schemeClr val="tx1"/>
                </a:solidFill>
                <a:effectLst/>
                <a:latin typeface="+mn-lt"/>
                <a:ea typeface="+mn-ea"/>
                <a:cs typeface="+mn-cs"/>
              </a:rPr>
              <a:t> сони шу </a:t>
            </a:r>
            <a:r>
              <a:rPr lang="ru-RU" sz="1200" b="0" i="0" kern="1200" dirty="0" err="1" smtClean="0">
                <a:solidFill>
                  <a:schemeClr val="tx1"/>
                </a:solidFill>
                <a:effectLst/>
                <a:latin typeface="+mn-lt"/>
                <a:ea typeface="+mn-ea"/>
                <a:cs typeface="+mn-cs"/>
              </a:rPr>
              <a:t>миқдорий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нисбатга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тўғри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келишини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кўрамиз</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Демак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маълум</a:t>
            </a:r>
            <a:r>
              <a:rPr lang="ru-RU" sz="1200" b="0" i="0" kern="1200" dirty="0" smtClean="0">
                <a:solidFill>
                  <a:schemeClr val="tx1"/>
                </a:solidFill>
                <a:effectLst/>
                <a:latin typeface="+mn-lt"/>
                <a:ea typeface="+mn-ea"/>
                <a:cs typeface="+mn-cs"/>
              </a:rPr>
              <a:t> масса </a:t>
            </a:r>
            <a:r>
              <a:rPr lang="ru-RU" sz="1200" b="0" i="0" kern="1200" dirty="0" err="1" smtClean="0">
                <a:solidFill>
                  <a:schemeClr val="tx1"/>
                </a:solidFill>
                <a:effectLst/>
                <a:latin typeface="+mn-lt"/>
                <a:ea typeface="+mn-ea"/>
                <a:cs typeface="+mn-cs"/>
              </a:rPr>
              <a:t>миқдорларида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Масалан</a:t>
            </a:r>
            <a:r>
              <a:rPr lang="ru-RU" sz="1200" b="0" i="0" kern="1200" dirty="0" smtClean="0">
                <a:solidFill>
                  <a:schemeClr val="tx1"/>
                </a:solidFill>
                <a:effectLst/>
                <a:latin typeface="+mn-lt"/>
                <a:ea typeface="+mn-ea"/>
                <a:cs typeface="+mn-cs"/>
              </a:rPr>
              <a:t>, 49 г сульфат кислота 32,5 г </a:t>
            </a:r>
            <a:r>
              <a:rPr lang="ru-RU" sz="1200" b="0" i="0" kern="1200" dirty="0" err="1" smtClean="0">
                <a:solidFill>
                  <a:schemeClr val="tx1"/>
                </a:solidFill>
                <a:effectLst/>
                <a:latin typeface="+mn-lt"/>
                <a:ea typeface="+mn-ea"/>
                <a:cs typeface="+mn-cs"/>
              </a:rPr>
              <a:t>рух</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реакцияга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киришганида</a:t>
            </a:r>
            <a:r>
              <a:rPr lang="ru-RU" sz="1200" b="0" i="0" kern="1200" dirty="0" smtClean="0">
                <a:solidFill>
                  <a:schemeClr val="tx1"/>
                </a:solidFill>
                <a:effectLst/>
                <a:latin typeface="+mn-lt"/>
                <a:ea typeface="+mn-ea"/>
                <a:cs typeface="+mn-cs"/>
              </a:rPr>
              <a:t> 1 г водород </a:t>
            </a:r>
            <a:r>
              <a:rPr lang="ru-RU" sz="1200" b="0" i="0" kern="1200" dirty="0" err="1" smtClean="0">
                <a:solidFill>
                  <a:schemeClr val="tx1"/>
                </a:solidFill>
                <a:effectLst/>
                <a:latin typeface="+mn-lt"/>
                <a:ea typeface="+mn-ea"/>
                <a:cs typeface="+mn-cs"/>
              </a:rPr>
              <a:t>ажралиб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чиқади</a:t>
            </a:r>
            <a:r>
              <a:rPr lang="ru-RU" sz="1200" b="0" i="0" kern="1200" dirty="0" smtClean="0">
                <a:solidFill>
                  <a:schemeClr val="tx1"/>
                </a:solidFill>
                <a:effectLst/>
                <a:latin typeface="+mn-lt"/>
                <a:ea typeface="+mn-ea"/>
                <a:cs typeface="+mn-cs"/>
              </a:rPr>
              <a:t>. Сульфат </a:t>
            </a:r>
            <a:r>
              <a:rPr lang="ru-RU" sz="1200" b="0" i="0" kern="1200" dirty="0" err="1" smtClean="0">
                <a:solidFill>
                  <a:schemeClr val="tx1"/>
                </a:solidFill>
                <a:effectLst/>
                <a:latin typeface="+mn-lt"/>
                <a:ea typeface="+mn-ea"/>
                <a:cs typeface="+mn-cs"/>
              </a:rPr>
              <a:t>кислотанинг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ўрнига</a:t>
            </a:r>
            <a:r>
              <a:rPr lang="ru-RU" sz="1200" b="0" i="0" kern="1200" dirty="0" smtClean="0">
                <a:solidFill>
                  <a:schemeClr val="tx1"/>
                </a:solidFill>
                <a:effectLst/>
                <a:latin typeface="+mn-lt"/>
                <a:ea typeface="+mn-ea"/>
                <a:cs typeface="+mn-cs"/>
              </a:rPr>
              <a:t> 36,5 г хлорид кислота </a:t>
            </a:r>
            <a:r>
              <a:rPr lang="ru-RU" sz="1200" b="0" i="0" kern="1200" dirty="0" err="1" smtClean="0">
                <a:solidFill>
                  <a:schemeClr val="tx1"/>
                </a:solidFill>
                <a:effectLst/>
                <a:latin typeface="+mn-lt"/>
                <a:ea typeface="+mn-ea"/>
                <a:cs typeface="+mn-cs"/>
              </a:rPr>
              <a:t>олинса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ҳам</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шунча</a:t>
            </a:r>
            <a:r>
              <a:rPr lang="ru-RU" sz="1200" b="0" i="0" kern="1200" dirty="0" smtClean="0">
                <a:solidFill>
                  <a:schemeClr val="tx1"/>
                </a:solidFill>
                <a:effectLst/>
                <a:latin typeface="+mn-lt"/>
                <a:ea typeface="+mn-ea"/>
                <a:cs typeface="+mn-cs"/>
              </a:rPr>
              <a:t> водород </a:t>
            </a:r>
            <a:r>
              <a:rPr lang="ru-RU" sz="1200" b="0" i="0" kern="1200" dirty="0" err="1" smtClean="0">
                <a:solidFill>
                  <a:schemeClr val="tx1"/>
                </a:solidFill>
                <a:effectLst/>
                <a:latin typeface="+mn-lt"/>
                <a:ea typeface="+mn-ea"/>
                <a:cs typeface="+mn-cs"/>
              </a:rPr>
              <a:t>ажралиб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чиқади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Рухнинг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ўрнига</a:t>
            </a:r>
            <a:r>
              <a:rPr lang="ru-RU" sz="1200" b="0" i="0" kern="1200" dirty="0" smtClean="0">
                <a:solidFill>
                  <a:schemeClr val="tx1"/>
                </a:solidFill>
                <a:effectLst/>
                <a:latin typeface="+mn-lt"/>
                <a:ea typeface="+mn-ea"/>
                <a:cs typeface="+mn-cs"/>
              </a:rPr>
              <a:t> алюминий </a:t>
            </a:r>
            <a:r>
              <a:rPr lang="ru-RU" sz="1200" b="0" i="0" kern="1200" dirty="0" err="1" smtClean="0">
                <a:solidFill>
                  <a:schemeClr val="tx1"/>
                </a:solidFill>
                <a:effectLst/>
                <a:latin typeface="+mn-lt"/>
                <a:ea typeface="+mn-ea"/>
                <a:cs typeface="+mn-cs"/>
              </a:rPr>
              <a:t>олсак</a:t>
            </a:r>
            <a:r>
              <a:rPr lang="ru-RU" sz="1200" b="0" i="0" kern="1200" dirty="0" smtClean="0">
                <a:solidFill>
                  <a:schemeClr val="tx1"/>
                </a:solidFill>
                <a:effectLst/>
                <a:latin typeface="+mn-lt"/>
                <a:ea typeface="+mn-ea"/>
                <a:cs typeface="+mn-cs"/>
              </a:rPr>
              <a:t>, 1 г водород </a:t>
            </a:r>
            <a:r>
              <a:rPr lang="ru-RU" sz="1200" b="0" i="0" kern="1200" dirty="0" err="1" smtClean="0">
                <a:solidFill>
                  <a:schemeClr val="tx1"/>
                </a:solidFill>
                <a:effectLst/>
                <a:latin typeface="+mn-lt"/>
                <a:ea typeface="+mn-ea"/>
                <a:cs typeface="+mn-cs"/>
              </a:rPr>
              <a:t>ажралиб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чиқиши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учун</a:t>
            </a:r>
            <a:r>
              <a:rPr lang="ru-RU" sz="1200" b="0" i="0" kern="1200" dirty="0" smtClean="0">
                <a:solidFill>
                  <a:schemeClr val="tx1"/>
                </a:solidFill>
                <a:effectLst/>
                <a:latin typeface="+mn-lt"/>
                <a:ea typeface="+mn-ea"/>
                <a:cs typeface="+mn-cs"/>
              </a:rPr>
              <a:t> 9 г алюминий </a:t>
            </a:r>
            <a:r>
              <a:rPr lang="ru-RU" sz="1200" b="0" i="0" kern="1200" dirty="0" err="1" smtClean="0">
                <a:solidFill>
                  <a:schemeClr val="tx1"/>
                </a:solidFill>
                <a:effectLst/>
                <a:latin typeface="+mn-lt"/>
                <a:ea typeface="+mn-ea"/>
                <a:cs typeface="+mn-cs"/>
              </a:rPr>
              <a:t>керак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Демак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кимёвий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жиҳатдан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қараганда</a:t>
            </a:r>
            <a:r>
              <a:rPr lang="ru-RU" sz="1200" b="0" i="0" kern="1200" dirty="0" smtClean="0">
                <a:solidFill>
                  <a:schemeClr val="tx1"/>
                </a:solidFill>
                <a:effectLst/>
                <a:latin typeface="+mn-lt"/>
                <a:ea typeface="+mn-ea"/>
                <a:cs typeface="+mn-cs"/>
              </a:rPr>
              <a:t> 49 г сульфат </a:t>
            </a:r>
            <a:r>
              <a:rPr lang="ru-RU" sz="1200" b="0" i="0" kern="1200" dirty="0" err="1" smtClean="0">
                <a:solidFill>
                  <a:schemeClr val="tx1"/>
                </a:solidFill>
                <a:effectLst/>
                <a:latin typeface="+mn-lt"/>
                <a:ea typeface="+mn-ea"/>
                <a:cs typeface="+mn-cs"/>
              </a:rPr>
              <a:t>кислотанинг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қиймати</a:t>
            </a:r>
            <a:r>
              <a:rPr lang="ru-RU" sz="1200" b="0" i="0" kern="1200" dirty="0" smtClean="0">
                <a:solidFill>
                  <a:schemeClr val="tx1"/>
                </a:solidFill>
                <a:effectLst/>
                <a:latin typeface="+mn-lt"/>
                <a:ea typeface="+mn-ea"/>
                <a:cs typeface="+mn-cs"/>
              </a:rPr>
              <a:t>” 36,5 г хлорид кислота “</a:t>
            </a:r>
            <a:r>
              <a:rPr lang="ru-RU" sz="1200" b="0" i="0" kern="1200" dirty="0" err="1" smtClean="0">
                <a:solidFill>
                  <a:schemeClr val="tx1"/>
                </a:solidFill>
                <a:effectLst/>
                <a:latin typeface="+mn-lt"/>
                <a:ea typeface="+mn-ea"/>
                <a:cs typeface="+mn-cs"/>
              </a:rPr>
              <a:t>қийматига</a:t>
            </a:r>
            <a:r>
              <a:rPr lang="ru-RU" sz="1200" b="0" i="0" kern="1200" dirty="0" smtClean="0">
                <a:solidFill>
                  <a:schemeClr val="tx1"/>
                </a:solidFill>
                <a:effectLst/>
                <a:latin typeface="+mn-lt"/>
                <a:ea typeface="+mn-ea"/>
                <a:cs typeface="+mn-cs"/>
              </a:rPr>
              <a:t>”, 32,5 г </a:t>
            </a:r>
            <a:r>
              <a:rPr lang="ru-RU" sz="1200" b="0" i="0" kern="1200" dirty="0" err="1" smtClean="0">
                <a:solidFill>
                  <a:schemeClr val="tx1"/>
                </a:solidFill>
                <a:effectLst/>
                <a:latin typeface="+mn-lt"/>
                <a:ea typeface="+mn-ea"/>
                <a:cs typeface="+mn-cs"/>
              </a:rPr>
              <a:t>рухнинг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қиймати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эса</a:t>
            </a:r>
            <a:r>
              <a:rPr lang="ru-RU" sz="1200" b="0" i="0" kern="1200" dirty="0" smtClean="0">
                <a:solidFill>
                  <a:schemeClr val="tx1"/>
                </a:solidFill>
                <a:effectLst/>
                <a:latin typeface="+mn-lt"/>
                <a:ea typeface="+mn-ea"/>
                <a:cs typeface="+mn-cs"/>
              </a:rPr>
              <a:t> 9 г алюминий </a:t>
            </a:r>
            <a:r>
              <a:rPr lang="ru-RU" sz="1200" b="0" i="0" kern="1200" dirty="0" err="1" smtClean="0">
                <a:solidFill>
                  <a:schemeClr val="tx1"/>
                </a:solidFill>
                <a:effectLst/>
                <a:latin typeface="+mn-lt"/>
                <a:ea typeface="+mn-ea"/>
                <a:cs typeface="+mn-cs"/>
              </a:rPr>
              <a:t>қийматига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тенгдир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Бундай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мисолларни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жуда</a:t>
            </a:r>
            <a:r>
              <a:rPr lang="ru-RU" sz="1200" b="0" i="0" kern="1200" dirty="0" smtClean="0">
                <a:solidFill>
                  <a:schemeClr val="tx1"/>
                </a:solidFill>
                <a:effectLst/>
                <a:latin typeface="+mn-lt"/>
                <a:ea typeface="+mn-ea"/>
                <a:cs typeface="+mn-cs"/>
              </a:rPr>
              <a:t> куп </a:t>
            </a:r>
            <a:r>
              <a:rPr lang="ru-RU" sz="1200" b="0" i="0" kern="1200" dirty="0" err="1" smtClean="0">
                <a:solidFill>
                  <a:schemeClr val="tx1"/>
                </a:solidFill>
                <a:effectLst/>
                <a:latin typeface="+mn-lt"/>
                <a:ea typeface="+mn-ea"/>
                <a:cs typeface="+mn-cs"/>
              </a:rPr>
              <a:t>келтириш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мумкин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Бу</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ҳолни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тасвирлаш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учун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Волластон</a:t>
            </a:r>
            <a:r>
              <a:rPr lang="ru-RU" sz="1200" b="0" i="0" kern="1200" dirty="0" smtClean="0">
                <a:solidFill>
                  <a:schemeClr val="tx1"/>
                </a:solidFill>
                <a:effectLst/>
                <a:latin typeface="+mn-lt"/>
                <a:ea typeface="+mn-ea"/>
                <a:cs typeface="+mn-cs"/>
              </a:rPr>
              <a:t> 1814 </a:t>
            </a:r>
            <a:r>
              <a:rPr lang="ru-RU" sz="1200" b="0" i="0" kern="1200" dirty="0" err="1" smtClean="0">
                <a:solidFill>
                  <a:schemeClr val="tx1"/>
                </a:solidFill>
                <a:effectLst/>
                <a:latin typeface="+mn-lt"/>
                <a:ea typeface="+mn-ea"/>
                <a:cs typeface="+mn-cs"/>
              </a:rPr>
              <a:t>йилда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кимёга</a:t>
            </a:r>
            <a:r>
              <a:rPr lang="ru-RU" sz="1200" b="0" i="0" kern="1200" dirty="0" smtClean="0">
                <a:solidFill>
                  <a:schemeClr val="tx1"/>
                </a:solidFill>
                <a:effectLst/>
                <a:latin typeface="+mn-lt"/>
                <a:ea typeface="+mn-ea"/>
                <a:cs typeface="+mn-cs"/>
              </a:rPr>
              <a:t> эквивалент (“</a:t>
            </a:r>
            <a:r>
              <a:rPr lang="ru-RU" sz="1200" b="0" i="0" kern="1200" dirty="0" err="1" smtClean="0">
                <a:solidFill>
                  <a:schemeClr val="tx1"/>
                </a:solidFill>
                <a:effectLst/>
                <a:latin typeface="+mn-lt"/>
                <a:ea typeface="+mn-ea"/>
                <a:cs typeface="+mn-cs"/>
              </a:rPr>
              <a:t>тенг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қийматли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деган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тушунчани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киритди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Водороднинг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эквиваленти</a:t>
            </a:r>
            <a:r>
              <a:rPr lang="ru-RU" sz="1200" b="0" i="0" kern="1200" dirty="0" smtClean="0">
                <a:solidFill>
                  <a:schemeClr val="tx1"/>
                </a:solidFill>
                <a:effectLst/>
                <a:latin typeface="+mn-lt"/>
                <a:ea typeface="+mn-ea"/>
                <a:cs typeface="+mn-cs"/>
              </a:rPr>
              <a:t> 1 га </a:t>
            </a:r>
            <a:r>
              <a:rPr lang="ru-RU" sz="1200" b="0" i="0" kern="1200" dirty="0" err="1" smtClean="0">
                <a:solidFill>
                  <a:schemeClr val="tx1"/>
                </a:solidFill>
                <a:effectLst/>
                <a:latin typeface="+mn-lt"/>
                <a:ea typeface="+mn-ea"/>
                <a:cs typeface="+mn-cs"/>
              </a:rPr>
              <a:t>тенг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деб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қабул</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қилинди</a:t>
            </a:r>
            <a:r>
              <a:rPr lang="ru-RU" sz="1200" b="0" i="0" kern="1200" dirty="0" smtClean="0">
                <a:solidFill>
                  <a:schemeClr val="tx1"/>
                </a:solidFill>
                <a:effectLst/>
                <a:latin typeface="+mn-lt"/>
                <a:ea typeface="+mn-ea"/>
                <a:cs typeface="+mn-cs"/>
              </a:rPr>
              <a:t>, 1 масса </a:t>
            </a:r>
            <a:r>
              <a:rPr lang="ru-RU" sz="1200" b="0" i="0" kern="1200" dirty="0" err="1" smtClean="0">
                <a:solidFill>
                  <a:schemeClr val="tx1"/>
                </a:solidFill>
                <a:effectLst/>
                <a:latin typeface="+mn-lt"/>
                <a:ea typeface="+mn-ea"/>
                <a:cs typeface="+mn-cs"/>
              </a:rPr>
              <a:t>қисм</a:t>
            </a:r>
            <a:r>
              <a:rPr lang="ru-RU" sz="1200" b="0" i="0" kern="1200" dirty="0" smtClean="0">
                <a:solidFill>
                  <a:schemeClr val="tx1"/>
                </a:solidFill>
                <a:effectLst/>
                <a:latin typeface="+mn-lt"/>
                <a:ea typeface="+mn-ea"/>
                <a:cs typeface="+mn-cs"/>
              </a:rPr>
              <a:t> водород 8 масса </a:t>
            </a:r>
            <a:r>
              <a:rPr lang="ru-RU" sz="1200" b="0" i="0" kern="1200" dirty="0" err="1" smtClean="0">
                <a:solidFill>
                  <a:schemeClr val="tx1"/>
                </a:solidFill>
                <a:effectLst/>
                <a:latin typeface="+mn-lt"/>
                <a:ea typeface="+mn-ea"/>
                <a:cs typeface="+mn-cs"/>
              </a:rPr>
              <a:t>қисм</a:t>
            </a:r>
            <a:r>
              <a:rPr lang="ru-RU" sz="1200" b="0" i="0" kern="1200" dirty="0" smtClean="0">
                <a:solidFill>
                  <a:schemeClr val="tx1"/>
                </a:solidFill>
                <a:effectLst/>
                <a:latin typeface="+mn-lt"/>
                <a:ea typeface="+mn-ea"/>
                <a:cs typeface="+mn-cs"/>
              </a:rPr>
              <a:t> кислород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бирикканда</a:t>
            </a:r>
            <a:r>
              <a:rPr lang="ru-RU" sz="1200" b="0" i="0" kern="1200" dirty="0" smtClean="0">
                <a:solidFill>
                  <a:schemeClr val="tx1"/>
                </a:solidFill>
                <a:effectLst/>
                <a:latin typeface="+mn-lt"/>
                <a:ea typeface="+mn-ea"/>
                <a:cs typeface="+mn-cs"/>
              </a:rPr>
              <a:t> 9 масса </a:t>
            </a:r>
            <a:r>
              <a:rPr lang="ru-RU" sz="1200" b="0" i="0" kern="1200" dirty="0" err="1" smtClean="0">
                <a:solidFill>
                  <a:schemeClr val="tx1"/>
                </a:solidFill>
                <a:effectLst/>
                <a:latin typeface="+mn-lt"/>
                <a:ea typeface="+mn-ea"/>
                <a:cs typeface="+mn-cs"/>
              </a:rPr>
              <a:t>қисм</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сув</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ҳосил</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шунинг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учун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кислороднинг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эквиваленти</a:t>
            </a:r>
            <a:r>
              <a:rPr lang="ru-RU" sz="1200" b="0" i="0" kern="1200" dirty="0" smtClean="0">
                <a:solidFill>
                  <a:schemeClr val="tx1"/>
                </a:solidFill>
                <a:effectLst/>
                <a:latin typeface="+mn-lt"/>
                <a:ea typeface="+mn-ea"/>
                <a:cs typeface="+mn-cs"/>
              </a:rPr>
              <a:t> 8 га, </a:t>
            </a:r>
            <a:r>
              <a:rPr lang="ru-RU" sz="1200" b="0" i="0" kern="1200" dirty="0" err="1" smtClean="0">
                <a:solidFill>
                  <a:schemeClr val="tx1"/>
                </a:solidFill>
                <a:effectLst/>
                <a:latin typeface="+mn-lt"/>
                <a:ea typeface="+mn-ea"/>
                <a:cs typeface="+mn-cs"/>
              </a:rPr>
              <a:t>тегишли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равишда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сувники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эса</a:t>
            </a:r>
            <a:r>
              <a:rPr lang="ru-RU" sz="1200" b="0" i="0" kern="1200" dirty="0" smtClean="0">
                <a:solidFill>
                  <a:schemeClr val="tx1"/>
                </a:solidFill>
                <a:effectLst/>
                <a:latin typeface="+mn-lt"/>
                <a:ea typeface="+mn-ea"/>
                <a:cs typeface="+mn-cs"/>
              </a:rPr>
              <a:t> 9 га </a:t>
            </a:r>
            <a:r>
              <a:rPr lang="ru-RU" sz="1200" b="0" i="0" kern="1200" dirty="0" err="1" smtClean="0">
                <a:solidFill>
                  <a:schemeClr val="tx1"/>
                </a:solidFill>
                <a:effectLst/>
                <a:latin typeface="+mn-lt"/>
                <a:ea typeface="+mn-ea"/>
                <a:cs typeface="+mn-cs"/>
              </a:rPr>
              <a:t>тенг</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Элементнинг</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бир</a:t>
            </a:r>
            <a:r>
              <a:rPr lang="ru-RU" sz="1200" b="0" i="1" kern="1200" dirty="0" smtClean="0">
                <a:solidFill>
                  <a:schemeClr val="tx1"/>
                </a:solidFill>
                <a:effectLst/>
                <a:latin typeface="+mn-lt"/>
                <a:ea typeface="+mn-ea"/>
                <a:cs typeface="+mn-cs"/>
              </a:rPr>
              <a:t> масса </a:t>
            </a:r>
            <a:r>
              <a:rPr lang="ru-RU" sz="1200" b="0" i="1" kern="1200" dirty="0" err="1" smtClean="0">
                <a:solidFill>
                  <a:schemeClr val="tx1"/>
                </a:solidFill>
                <a:effectLst/>
                <a:latin typeface="+mn-lt"/>
                <a:ea typeface="+mn-ea"/>
                <a:cs typeface="+mn-cs"/>
              </a:rPr>
              <a:t>қисм</a:t>
            </a:r>
            <a:r>
              <a:rPr lang="ru-RU" sz="1200" b="0" i="1" kern="1200" dirty="0" smtClean="0">
                <a:solidFill>
                  <a:schemeClr val="tx1"/>
                </a:solidFill>
                <a:effectLst/>
                <a:latin typeface="+mn-lt"/>
                <a:ea typeface="+mn-ea"/>
                <a:cs typeface="+mn-cs"/>
              </a:rPr>
              <a:t> водород, </a:t>
            </a:r>
            <a:r>
              <a:rPr lang="ru-RU" sz="1200" b="0" i="1" kern="1200" dirty="0" err="1" smtClean="0">
                <a:solidFill>
                  <a:schemeClr val="tx1"/>
                </a:solidFill>
                <a:effectLst/>
                <a:latin typeface="+mn-lt"/>
                <a:ea typeface="+mn-ea"/>
                <a:cs typeface="+mn-cs"/>
              </a:rPr>
              <a:t>саккиз</a:t>
            </a:r>
            <a:r>
              <a:rPr lang="ru-RU" sz="1200" b="0" i="1" kern="1200" dirty="0" smtClean="0">
                <a:solidFill>
                  <a:schemeClr val="tx1"/>
                </a:solidFill>
                <a:effectLst/>
                <a:latin typeface="+mn-lt"/>
                <a:ea typeface="+mn-ea"/>
                <a:cs typeface="+mn-cs"/>
              </a:rPr>
              <a:t> масса </a:t>
            </a:r>
            <a:r>
              <a:rPr lang="ru-RU" sz="1200" b="0" i="1" kern="1200" dirty="0" err="1" smtClean="0">
                <a:solidFill>
                  <a:schemeClr val="tx1"/>
                </a:solidFill>
                <a:effectLst/>
                <a:latin typeface="+mn-lt"/>
                <a:ea typeface="+mn-ea"/>
                <a:cs typeface="+mn-cs"/>
              </a:rPr>
              <a:t>қисм</a:t>
            </a:r>
            <a:r>
              <a:rPr lang="ru-RU" sz="1200" b="0" i="1" kern="1200" dirty="0" smtClean="0">
                <a:solidFill>
                  <a:schemeClr val="tx1"/>
                </a:solidFill>
                <a:effectLst/>
                <a:latin typeface="+mn-lt"/>
                <a:ea typeface="+mn-ea"/>
                <a:cs typeface="+mn-cs"/>
              </a:rPr>
              <a:t> кислород </a:t>
            </a:r>
            <a:r>
              <a:rPr lang="ru-RU" sz="1200" b="0" i="1" kern="1200" dirty="0" err="1" smtClean="0">
                <a:solidFill>
                  <a:schemeClr val="tx1"/>
                </a:solidFill>
                <a:effectLst/>
                <a:latin typeface="+mn-lt"/>
                <a:ea typeface="+mn-ea"/>
                <a:cs typeface="+mn-cs"/>
              </a:rPr>
              <a:t>билан</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бирика</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оладиган</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ёки</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шуларга</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алмашина</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оладиган</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миқдори</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унинг</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кимёвий</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эквиваленти</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деб</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аталади</a:t>
            </a:r>
            <a:r>
              <a:rPr lang="ru-RU" sz="1200" b="0" i="1" kern="1200" dirty="0" smtClean="0">
                <a:solidFill>
                  <a:schemeClr val="tx1"/>
                </a:solidFill>
                <a:effectLst/>
                <a:latin typeface="+mn-lt"/>
                <a:ea typeface="+mn-ea"/>
                <a:cs typeface="+mn-cs"/>
              </a:rPr>
              <a:t>.</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Масалан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магнийнинг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эквиваленти</a:t>
            </a:r>
            <a:r>
              <a:rPr lang="ru-RU" sz="1200" b="0" i="0" kern="1200" dirty="0" smtClean="0">
                <a:solidFill>
                  <a:schemeClr val="tx1"/>
                </a:solidFill>
                <a:effectLst/>
                <a:latin typeface="+mn-lt"/>
                <a:ea typeface="+mn-ea"/>
                <a:cs typeface="+mn-cs"/>
              </a:rPr>
              <a:t> 12 га </a:t>
            </a:r>
            <a:r>
              <a:rPr lang="ru-RU" sz="1200" b="0" i="0" kern="1200" dirty="0" err="1" smtClean="0">
                <a:solidFill>
                  <a:schemeClr val="tx1"/>
                </a:solidFill>
                <a:effectLst/>
                <a:latin typeface="+mn-lt"/>
                <a:ea typeface="+mn-ea"/>
                <a:cs typeface="+mn-cs"/>
              </a:rPr>
              <a:t>тенг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чунки</a:t>
            </a:r>
            <a:r>
              <a:rPr lang="ru-RU" sz="1200" b="0" i="0" kern="1200" dirty="0" smtClean="0">
                <a:solidFill>
                  <a:schemeClr val="tx1"/>
                </a:solidFill>
                <a:effectLst/>
                <a:latin typeface="+mn-lt"/>
                <a:ea typeface="+mn-ea"/>
                <a:cs typeface="+mn-cs"/>
              </a:rPr>
              <a:t> 8 г кислород 12 г магний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қолдиқсиз</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бирикиб</a:t>
            </a:r>
            <a:r>
              <a:rPr lang="ru-RU" sz="1200" b="0" i="0" kern="1200" dirty="0" smtClean="0">
                <a:solidFill>
                  <a:schemeClr val="tx1"/>
                </a:solidFill>
                <a:effectLst/>
                <a:latin typeface="+mn-lt"/>
                <a:ea typeface="+mn-ea"/>
                <a:cs typeface="+mn-cs"/>
              </a:rPr>
              <a:t>, 20 г магний </a:t>
            </a:r>
            <a:r>
              <a:rPr lang="ru-RU" sz="1200" b="0" i="0" kern="1200" dirty="0" err="1" smtClean="0">
                <a:solidFill>
                  <a:schemeClr val="tx1"/>
                </a:solidFill>
                <a:effectLst/>
                <a:latin typeface="+mn-lt"/>
                <a:ea typeface="+mn-ea"/>
                <a:cs typeface="+mn-cs"/>
              </a:rPr>
              <a:t>оксидни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ҳосил</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қилади</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0" i="1" kern="1200" dirty="0" err="1" smtClean="0">
                <a:solidFill>
                  <a:schemeClr val="tx1"/>
                </a:solidFill>
                <a:effectLst/>
                <a:latin typeface="+mn-lt"/>
                <a:ea typeface="+mn-ea"/>
                <a:cs typeface="+mn-cs"/>
              </a:rPr>
              <a:t>Мураккаб</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модданинг</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бир</a:t>
            </a:r>
            <a:r>
              <a:rPr lang="ru-RU" sz="1200" b="0" i="1" kern="1200" dirty="0" smtClean="0">
                <a:solidFill>
                  <a:schemeClr val="tx1"/>
                </a:solidFill>
                <a:effectLst/>
                <a:latin typeface="+mn-lt"/>
                <a:ea typeface="+mn-ea"/>
                <a:cs typeface="+mn-cs"/>
              </a:rPr>
              <a:t> эквивалент ( 1 масса </a:t>
            </a:r>
            <a:r>
              <a:rPr lang="ru-RU" sz="1200" b="0" i="1" kern="1200" dirty="0" err="1" smtClean="0">
                <a:solidFill>
                  <a:schemeClr val="tx1"/>
                </a:solidFill>
                <a:effectLst/>
                <a:latin typeface="+mn-lt"/>
                <a:ea typeface="+mn-ea"/>
                <a:cs typeface="+mn-cs"/>
              </a:rPr>
              <a:t>қисм</a:t>
            </a:r>
            <a:r>
              <a:rPr lang="ru-RU" sz="1200" b="0" i="1" kern="1200" dirty="0" smtClean="0">
                <a:solidFill>
                  <a:schemeClr val="tx1"/>
                </a:solidFill>
                <a:effectLst/>
                <a:latin typeface="+mn-lt"/>
                <a:ea typeface="+mn-ea"/>
                <a:cs typeface="+mn-cs"/>
              </a:rPr>
              <a:t>) водород </a:t>
            </a:r>
            <a:r>
              <a:rPr lang="ru-RU" sz="1200" b="0" i="1" kern="1200" dirty="0" err="1" smtClean="0">
                <a:solidFill>
                  <a:schemeClr val="tx1"/>
                </a:solidFill>
                <a:effectLst/>
                <a:latin typeface="+mn-lt"/>
                <a:ea typeface="+mn-ea"/>
                <a:cs typeface="+mn-cs"/>
              </a:rPr>
              <a:t>ёки</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бир</a:t>
            </a:r>
            <a:r>
              <a:rPr lang="ru-RU" sz="1200" b="0" i="1" kern="1200" dirty="0" smtClean="0">
                <a:solidFill>
                  <a:schemeClr val="tx1"/>
                </a:solidFill>
                <a:effectLst/>
                <a:latin typeface="+mn-lt"/>
                <a:ea typeface="+mn-ea"/>
                <a:cs typeface="+mn-cs"/>
              </a:rPr>
              <a:t> эквивалент (8 масса </a:t>
            </a:r>
            <a:r>
              <a:rPr lang="ru-RU" sz="1200" b="0" i="1" kern="1200" dirty="0" err="1" smtClean="0">
                <a:solidFill>
                  <a:schemeClr val="tx1"/>
                </a:solidFill>
                <a:effectLst/>
                <a:latin typeface="+mn-lt"/>
                <a:ea typeface="+mn-ea"/>
                <a:cs typeface="+mn-cs"/>
              </a:rPr>
              <a:t>қисм</a:t>
            </a:r>
            <a:r>
              <a:rPr lang="ru-RU" sz="1200" b="0" i="1" kern="1200" dirty="0" smtClean="0">
                <a:solidFill>
                  <a:schemeClr val="tx1"/>
                </a:solidFill>
                <a:effectLst/>
                <a:latin typeface="+mn-lt"/>
                <a:ea typeface="+mn-ea"/>
                <a:cs typeface="+mn-cs"/>
              </a:rPr>
              <a:t>) кислород </a:t>
            </a:r>
            <a:r>
              <a:rPr lang="ru-RU" sz="1200" b="0" i="1" kern="1200" dirty="0" err="1" smtClean="0">
                <a:solidFill>
                  <a:schemeClr val="tx1"/>
                </a:solidFill>
                <a:effectLst/>
                <a:latin typeface="+mn-lt"/>
                <a:ea typeface="+mn-ea"/>
                <a:cs typeface="+mn-cs"/>
              </a:rPr>
              <a:t>билан</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ёхуд</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умуман</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бошқа</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ҳар</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қандай</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элементнинг</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бир</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эквиваленти</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билан</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реакцияга</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киришадиган</a:t>
            </a:r>
            <a:r>
              <a:rPr lang="ru-RU" sz="1200" b="0" i="1" kern="1200" dirty="0" smtClean="0">
                <a:solidFill>
                  <a:schemeClr val="tx1"/>
                </a:solidFill>
                <a:effectLst/>
                <a:latin typeface="+mn-lt"/>
                <a:ea typeface="+mn-ea"/>
                <a:cs typeface="+mn-cs"/>
              </a:rPr>
              <a:t> масса </a:t>
            </a:r>
            <a:r>
              <a:rPr lang="ru-RU" sz="1200" b="0" i="1" kern="1200" dirty="0" err="1" smtClean="0">
                <a:solidFill>
                  <a:schemeClr val="tx1"/>
                </a:solidFill>
                <a:effectLst/>
                <a:latin typeface="+mn-lt"/>
                <a:ea typeface="+mn-ea"/>
                <a:cs typeface="+mn-cs"/>
              </a:rPr>
              <a:t>миқдори</a:t>
            </a:r>
            <a:r>
              <a:rPr lang="ru-RU" sz="1200" b="0" i="1" kern="1200" dirty="0" smtClean="0">
                <a:solidFill>
                  <a:schemeClr val="tx1"/>
                </a:solidFill>
                <a:effectLst/>
                <a:latin typeface="+mn-lt"/>
                <a:ea typeface="+mn-ea"/>
                <a:cs typeface="+mn-cs"/>
              </a:rPr>
              <a:t> шу </a:t>
            </a:r>
            <a:r>
              <a:rPr lang="ru-RU" sz="1200" b="0" i="1" kern="1200" dirty="0" err="1" smtClean="0">
                <a:solidFill>
                  <a:schemeClr val="tx1"/>
                </a:solidFill>
                <a:effectLst/>
                <a:latin typeface="+mn-lt"/>
                <a:ea typeface="+mn-ea"/>
                <a:cs typeface="+mn-cs"/>
              </a:rPr>
              <a:t>мураккаб</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модданинг</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эквиваленти</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деб</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аталади</a:t>
            </a:r>
            <a:r>
              <a:rPr lang="ru-RU" sz="1200" b="0" i="1"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қонуни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қуйидагича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таърифланади</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1" i="1" kern="1200" dirty="0" err="1" smtClean="0">
                <a:solidFill>
                  <a:schemeClr val="tx1"/>
                </a:solidFill>
                <a:effectLst/>
                <a:latin typeface="+mn-lt"/>
                <a:ea typeface="+mn-ea"/>
                <a:cs typeface="+mn-cs"/>
              </a:rPr>
              <a:t>Элементлар</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бир-бири</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билан</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ўзининг</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эквивалентига</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пропорционал</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миқдорда</a:t>
            </a:r>
            <a:r>
              <a:rPr lang="ru-RU" sz="1200" b="1" i="1"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бирикади</a:t>
            </a:r>
            <a:r>
              <a:rPr lang="ru-RU" sz="1200" b="1" i="1" kern="1200" dirty="0" smtClean="0">
                <a:solidFill>
                  <a:schemeClr val="tx1"/>
                </a:solidFill>
                <a:effectLst/>
                <a:latin typeface="+mn-lt"/>
                <a:ea typeface="+mn-ea"/>
                <a:cs typeface="+mn-cs"/>
              </a:rPr>
              <a:t>.</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Масалан</a:t>
            </a:r>
            <a:r>
              <a:rPr lang="ru-RU" sz="1200" b="0" i="0" kern="1200" dirty="0" smtClean="0">
                <a:solidFill>
                  <a:schemeClr val="tx1"/>
                </a:solidFill>
                <a:effectLst/>
                <a:latin typeface="+mn-lt"/>
                <a:ea typeface="+mn-ea"/>
                <a:cs typeface="+mn-cs"/>
              </a:rPr>
              <a:t>, 8 г кислород 12 г магний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реакцияга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киришади</a:t>
            </a:r>
            <a:r>
              <a:rPr lang="ru-RU" sz="1200" b="0" i="0" kern="1200" dirty="0" smtClean="0">
                <a:solidFill>
                  <a:schemeClr val="tx1"/>
                </a:solidFill>
                <a:effectLst/>
                <a:latin typeface="+mn-lt"/>
                <a:ea typeface="+mn-ea"/>
                <a:cs typeface="+mn-cs"/>
              </a:rPr>
              <a:t>, 16 г кислород </a:t>
            </a:r>
            <a:r>
              <a:rPr lang="ru-RU" sz="1200" b="0" i="0" kern="1200" dirty="0" err="1" smtClean="0">
                <a:solidFill>
                  <a:schemeClr val="tx1"/>
                </a:solidFill>
                <a:effectLst/>
                <a:latin typeface="+mn-lt"/>
                <a:ea typeface="+mn-ea"/>
                <a:cs typeface="+mn-cs"/>
              </a:rPr>
              <a:t>эса</a:t>
            </a:r>
            <a:r>
              <a:rPr lang="ru-RU" sz="1200" b="0" i="0" kern="1200" dirty="0" smtClean="0">
                <a:solidFill>
                  <a:schemeClr val="tx1"/>
                </a:solidFill>
                <a:effectLst/>
                <a:latin typeface="+mn-lt"/>
                <a:ea typeface="+mn-ea"/>
                <a:cs typeface="+mn-cs"/>
              </a:rPr>
              <a:t> 24 г магний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реакцияга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киришади</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0" i="0" kern="1200" dirty="0" err="1" smtClean="0">
                <a:solidFill>
                  <a:schemeClr val="tx1"/>
                </a:solidFill>
                <a:effectLst/>
                <a:latin typeface="+mn-lt"/>
                <a:ea typeface="+mn-ea"/>
                <a:cs typeface="+mn-cs"/>
              </a:rPr>
              <a:t>Кимёвий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элементлар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бир-бири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ўз</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эквивалентларига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пропорционал</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бўлган</a:t>
            </a:r>
            <a:r>
              <a:rPr lang="ru-RU" sz="1200" b="0" i="0" kern="1200" dirty="0" smtClean="0">
                <a:solidFill>
                  <a:schemeClr val="tx1"/>
                </a:solidFill>
                <a:effectLst/>
                <a:latin typeface="+mn-lt"/>
                <a:ea typeface="+mn-ea"/>
                <a:cs typeface="+mn-cs"/>
              </a:rPr>
              <a:t> масса </a:t>
            </a:r>
            <a:r>
              <a:rPr lang="ru-RU" sz="1200" b="0" i="0" kern="1200" dirty="0" err="1" smtClean="0">
                <a:solidFill>
                  <a:schemeClr val="tx1"/>
                </a:solidFill>
                <a:effectLst/>
                <a:latin typeface="+mn-lt"/>
                <a:ea typeface="+mn-ea"/>
                <a:cs typeface="+mn-cs"/>
              </a:rPr>
              <a:t>миқдорлари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ёки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алмашинади</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ёки</a:t>
            </a:r>
            <a:r>
              <a:rPr lang="ru-RU" sz="1200" b="0" i="0" kern="1200" dirty="0" smtClean="0">
                <a:solidFill>
                  <a:schemeClr val="tx1"/>
                </a:solidFill>
                <a:effectLst/>
                <a:latin typeface="+mn-lt"/>
                <a:ea typeface="+mn-ea"/>
                <a:cs typeface="+mn-cs"/>
              </a:rPr>
              <a:t> </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бунда </a:t>
            </a:r>
            <a:r>
              <a:rPr lang="en-US" sz="1200" b="0" i="0" kern="1200" dirty="0" smtClean="0">
                <a:solidFill>
                  <a:schemeClr val="tx1"/>
                </a:solidFill>
                <a:effectLst/>
                <a:latin typeface="+mn-lt"/>
                <a:ea typeface="+mn-ea"/>
                <a:cs typeface="+mn-cs"/>
              </a:rPr>
              <a:t>m</a:t>
            </a:r>
            <a:r>
              <a:rPr lang="en-US" sz="1200" b="0" i="0" kern="1200" baseline="-250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маълум</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элементнинг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массаси</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Э</a:t>
            </a:r>
            <a:r>
              <a:rPr lang="ru-RU" sz="1200" b="0" i="0" kern="1200" baseline="-25000" dirty="0" smtClean="0">
                <a:solidFill>
                  <a:schemeClr val="tx1"/>
                </a:solidFill>
                <a:effectLst/>
                <a:latin typeface="+mn-lt"/>
                <a:ea typeface="+mn-ea"/>
                <a:cs typeface="+mn-cs"/>
              </a:rPr>
              <a:t>А</a:t>
            </a:r>
            <a:r>
              <a:rPr lang="ru-RU" sz="1200" b="0" i="0" kern="1200" dirty="0" smtClean="0">
                <a:solidFill>
                  <a:schemeClr val="tx1"/>
                </a:solidFill>
                <a:effectLst/>
                <a:latin typeface="+mn-lt"/>
                <a:ea typeface="+mn-ea"/>
                <a:cs typeface="+mn-cs"/>
              </a:rPr>
              <a:t>-</a:t>
            </a:r>
            <a:r>
              <a:rPr lang="ru-RU" sz="1200" b="0" i="0" kern="1200" dirty="0" err="1" smtClean="0">
                <a:solidFill>
                  <a:schemeClr val="tx1"/>
                </a:solidFill>
                <a:effectLst/>
                <a:latin typeface="+mn-lt"/>
                <a:ea typeface="+mn-ea"/>
                <a:cs typeface="+mn-cs"/>
              </a:rPr>
              <a:t>унинг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эквиваленти</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en-US" sz="1200" b="0" i="0" kern="1200" dirty="0" err="1" smtClean="0">
                <a:solidFill>
                  <a:schemeClr val="tx1"/>
                </a:solidFill>
                <a:effectLst/>
                <a:latin typeface="+mn-lt"/>
                <a:ea typeface="+mn-ea"/>
                <a:cs typeface="+mn-cs"/>
              </a:rPr>
              <a:t>m</a:t>
            </a:r>
            <a:r>
              <a:rPr lang="en-US" sz="1200" b="0" i="0" kern="1200" baseline="-25000" dirty="0" err="1"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топилиши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керак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бўлган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массаси</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Э</a:t>
            </a:r>
            <a:r>
              <a:rPr lang="ru-RU" sz="1200" b="0" i="0" kern="1200" baseline="-25000" dirty="0" smtClean="0">
                <a:solidFill>
                  <a:schemeClr val="tx1"/>
                </a:solidFill>
                <a:effectLst/>
                <a:latin typeface="+mn-lt"/>
                <a:ea typeface="+mn-ea"/>
                <a:cs typeface="+mn-cs"/>
              </a:rPr>
              <a:t>В</a:t>
            </a:r>
            <a:r>
              <a:rPr lang="ru-RU" sz="1200" b="0" i="0" kern="1200" dirty="0" smtClean="0">
                <a:solidFill>
                  <a:schemeClr val="tx1"/>
                </a:solidFill>
                <a:effectLst/>
                <a:latin typeface="+mn-lt"/>
                <a:ea typeface="+mn-ea"/>
                <a:cs typeface="+mn-cs"/>
              </a:rPr>
              <a:t>-</a:t>
            </a:r>
            <a:r>
              <a:rPr lang="ru-RU" sz="1200" b="0" i="0" kern="1200" dirty="0" err="1" smtClean="0">
                <a:solidFill>
                  <a:schemeClr val="tx1"/>
                </a:solidFill>
                <a:effectLst/>
                <a:latin typeface="+mn-lt"/>
                <a:ea typeface="+mn-ea"/>
                <a:cs typeface="+mn-cs"/>
              </a:rPr>
              <a:t>унинг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эквиваленти</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0" i="0" kern="1200" dirty="0" err="1" smtClean="0">
                <a:solidFill>
                  <a:schemeClr val="tx1"/>
                </a:solidFill>
                <a:effectLst/>
                <a:latin typeface="+mn-lt"/>
                <a:ea typeface="+mn-ea"/>
                <a:cs typeface="+mn-cs"/>
              </a:rPr>
              <a:t>Агар</a:t>
            </a:r>
            <a:r>
              <a:rPr lang="ru-RU" sz="1200" b="0" i="0" kern="1200" dirty="0" smtClean="0">
                <a:solidFill>
                  <a:schemeClr val="tx1"/>
                </a:solidFill>
                <a:effectLst/>
                <a:latin typeface="+mn-lt"/>
                <a:ea typeface="+mn-ea"/>
                <a:cs typeface="+mn-cs"/>
              </a:rPr>
              <a:t> элемент </a:t>
            </a:r>
            <a:r>
              <a:rPr lang="ru-RU" sz="1200" b="0" i="0" kern="1200" dirty="0" err="1" smtClean="0">
                <a:solidFill>
                  <a:schemeClr val="tx1"/>
                </a:solidFill>
                <a:effectLst/>
                <a:latin typeface="+mn-lt"/>
                <a:ea typeface="+mn-ea"/>
                <a:cs typeface="+mn-cs"/>
              </a:rPr>
              <a:t>бир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нечта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бирикма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ҳосил</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қилиб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уларда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турли</a:t>
            </a:r>
            <a:r>
              <a:rPr lang="ru-RU" sz="1200" b="0" i="0" kern="1200" dirty="0" smtClean="0">
                <a:solidFill>
                  <a:schemeClr val="tx1"/>
                </a:solidFill>
                <a:effectLst/>
                <a:latin typeface="+mn-lt"/>
                <a:ea typeface="+mn-ea"/>
                <a:cs typeface="+mn-cs"/>
              </a:rPr>
              <a:t> хил </a:t>
            </a:r>
            <a:r>
              <a:rPr lang="ru-RU" sz="1200" b="0" i="0" kern="1200" dirty="0" err="1" smtClean="0">
                <a:solidFill>
                  <a:schemeClr val="tx1"/>
                </a:solidFill>
                <a:effectLst/>
                <a:latin typeface="+mn-lt"/>
                <a:ea typeface="+mn-ea"/>
                <a:cs typeface="+mn-cs"/>
              </a:rPr>
              <a:t>валентлик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намоён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қилса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эквиалентлар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қиймати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турлича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Масалан</a:t>
            </a:r>
            <a:r>
              <a:rPr lang="ru-RU" sz="1200" b="0" i="0" kern="1200" dirty="0" smtClean="0">
                <a:solidFill>
                  <a:schemeClr val="tx1"/>
                </a:solidFill>
                <a:effectLst/>
                <a:latin typeface="+mn-lt"/>
                <a:ea typeface="+mn-ea"/>
                <a:cs typeface="+mn-cs"/>
              </a:rPr>
              <a:t>, СО да углерод </a:t>
            </a:r>
            <a:r>
              <a:rPr lang="ru-RU" sz="1200" b="0" i="0" kern="1200" dirty="0" err="1" smtClean="0">
                <a:solidFill>
                  <a:schemeClr val="tx1"/>
                </a:solidFill>
                <a:effectLst/>
                <a:latin typeface="+mn-lt"/>
                <a:ea typeface="+mn-ea"/>
                <a:cs typeface="+mn-cs"/>
              </a:rPr>
              <a:t>икки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валентли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унинг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эквиваленти</a:t>
            </a:r>
            <a:r>
              <a:rPr lang="ru-RU" sz="1200" b="0" i="0" kern="1200" dirty="0" smtClean="0">
                <a:solidFill>
                  <a:schemeClr val="tx1"/>
                </a:solidFill>
                <a:effectLst/>
                <a:latin typeface="+mn-lt"/>
                <a:ea typeface="+mn-ea"/>
                <a:cs typeface="+mn-cs"/>
              </a:rPr>
              <a:t> 6 га </a:t>
            </a:r>
            <a:r>
              <a:rPr lang="ru-RU" sz="1200" b="0" i="0" kern="1200" dirty="0" err="1" smtClean="0">
                <a:solidFill>
                  <a:schemeClr val="tx1"/>
                </a:solidFill>
                <a:effectLst/>
                <a:latin typeface="+mn-lt"/>
                <a:ea typeface="+mn-ea"/>
                <a:cs typeface="+mn-cs"/>
              </a:rPr>
              <a:t>тенг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Бу</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ерда</a:t>
            </a:r>
            <a:r>
              <a:rPr lang="ru-RU" sz="1200" b="0" i="0" kern="1200" dirty="0" smtClean="0">
                <a:solidFill>
                  <a:schemeClr val="tx1"/>
                </a:solidFill>
                <a:effectLst/>
                <a:latin typeface="+mn-lt"/>
                <a:ea typeface="+mn-ea"/>
                <a:cs typeface="+mn-cs"/>
              </a:rPr>
              <a:t>: 12:16 </a:t>
            </a:r>
            <a:r>
              <a:rPr lang="ru-RU" sz="1200" b="0" i="0" kern="1200" dirty="0" err="1" smtClean="0">
                <a:solidFill>
                  <a:schemeClr val="tx1"/>
                </a:solidFill>
                <a:effectLst/>
                <a:latin typeface="+mn-lt"/>
                <a:ea typeface="+mn-ea"/>
                <a:cs typeface="+mn-cs"/>
              </a:rPr>
              <a:t>ёки</a:t>
            </a:r>
            <a:r>
              <a:rPr lang="ru-RU" sz="1200" b="0" i="0" kern="1200" dirty="0" smtClean="0">
                <a:solidFill>
                  <a:schemeClr val="tx1"/>
                </a:solidFill>
                <a:effectLst/>
                <a:latin typeface="+mn-lt"/>
                <a:ea typeface="+mn-ea"/>
                <a:cs typeface="+mn-cs"/>
              </a:rPr>
              <a:t> 6:8 </a:t>
            </a:r>
            <a:r>
              <a:rPr lang="ru-RU" sz="1200" b="0" i="0" kern="1200" dirty="0" err="1" smtClean="0">
                <a:solidFill>
                  <a:schemeClr val="tx1"/>
                </a:solidFill>
                <a:effectLst/>
                <a:latin typeface="+mn-lt"/>
                <a:ea typeface="+mn-ea"/>
                <a:cs typeface="+mn-cs"/>
              </a:rPr>
              <a:t>нисбатда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бириккан</a:t>
            </a:r>
            <a:r>
              <a:rPr lang="ru-RU" sz="1200" b="0" i="0" kern="1200" dirty="0" smtClean="0">
                <a:solidFill>
                  <a:schemeClr val="tx1"/>
                </a:solidFill>
                <a:effectLst/>
                <a:latin typeface="+mn-lt"/>
                <a:ea typeface="+mn-ea"/>
                <a:cs typeface="+mn-cs"/>
              </a:rPr>
              <a:t>. Углерод (</a:t>
            </a:r>
            <a:r>
              <a:rPr lang="en-US" sz="1200" b="0" i="0" kern="1200" dirty="0" smtClean="0">
                <a:solidFill>
                  <a:schemeClr val="tx1"/>
                </a:solidFill>
                <a:effectLst/>
                <a:latin typeface="+mn-lt"/>
                <a:ea typeface="+mn-ea"/>
                <a:cs typeface="+mn-cs"/>
              </a:rPr>
              <a:t>IV) </a:t>
            </a:r>
            <a:r>
              <a:rPr lang="ru-RU" sz="1200" b="0" i="0" kern="1200" dirty="0" smtClean="0">
                <a:solidFill>
                  <a:schemeClr val="tx1"/>
                </a:solidFill>
                <a:effectLst/>
                <a:latin typeface="+mn-lt"/>
                <a:ea typeface="+mn-ea"/>
                <a:cs typeface="+mn-cs"/>
              </a:rPr>
              <a:t>оксид СО</a:t>
            </a:r>
            <a:r>
              <a:rPr lang="ru-RU" sz="1200" b="0" i="0" kern="1200" baseline="-25000" dirty="0" smtClean="0">
                <a:solidFill>
                  <a:schemeClr val="tx1"/>
                </a:solidFill>
                <a:effectLst/>
                <a:latin typeface="+mn-lt"/>
                <a:ea typeface="+mn-ea"/>
                <a:cs typeface="+mn-cs"/>
              </a:rPr>
              <a:t>2</a:t>
            </a:r>
            <a:r>
              <a:rPr lang="ru-RU" sz="1200" b="0" i="0" kern="1200" dirty="0" smtClean="0">
                <a:solidFill>
                  <a:schemeClr val="tx1"/>
                </a:solidFill>
                <a:effectLst/>
                <a:latin typeface="+mn-lt"/>
                <a:ea typeface="+mn-ea"/>
                <a:cs typeface="+mn-cs"/>
              </a:rPr>
              <a:t> да </a:t>
            </a:r>
            <a:r>
              <a:rPr lang="ru-RU" sz="1200" b="0" i="0" kern="1200" dirty="0" err="1" smtClean="0">
                <a:solidFill>
                  <a:schemeClr val="tx1"/>
                </a:solidFill>
                <a:effectLst/>
                <a:latin typeface="+mn-lt"/>
                <a:ea typeface="+mn-ea"/>
                <a:cs typeface="+mn-cs"/>
              </a:rPr>
              <a:t>эса</a:t>
            </a:r>
            <a:r>
              <a:rPr lang="ru-RU" sz="1200" b="0" i="0" kern="1200" dirty="0" smtClean="0">
                <a:solidFill>
                  <a:schemeClr val="tx1"/>
                </a:solidFill>
                <a:effectLst/>
                <a:latin typeface="+mn-lt"/>
                <a:ea typeface="+mn-ea"/>
                <a:cs typeface="+mn-cs"/>
              </a:rPr>
              <a:t> углерод </a:t>
            </a:r>
            <a:r>
              <a:rPr lang="ru-RU" sz="1200" b="0" i="0" kern="1200" dirty="0" err="1" smtClean="0">
                <a:solidFill>
                  <a:schemeClr val="tx1"/>
                </a:solidFill>
                <a:effectLst/>
                <a:latin typeface="+mn-lt"/>
                <a:ea typeface="+mn-ea"/>
                <a:cs typeface="+mn-cs"/>
              </a:rPr>
              <a:t>тўрт</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валентли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унинг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эквиваленти</a:t>
            </a:r>
            <a:r>
              <a:rPr lang="ru-RU" sz="1200" b="0" i="0" kern="1200" dirty="0" smtClean="0">
                <a:solidFill>
                  <a:schemeClr val="tx1"/>
                </a:solidFill>
                <a:effectLst/>
                <a:latin typeface="+mn-lt"/>
                <a:ea typeface="+mn-ea"/>
                <a:cs typeface="+mn-cs"/>
              </a:rPr>
              <a:t> 3 га </a:t>
            </a:r>
            <a:r>
              <a:rPr lang="ru-RU" sz="1200" b="0" i="0" kern="1200" dirty="0" err="1" smtClean="0">
                <a:solidFill>
                  <a:schemeClr val="tx1"/>
                </a:solidFill>
                <a:effectLst/>
                <a:latin typeface="+mn-lt"/>
                <a:ea typeface="+mn-ea"/>
                <a:cs typeface="+mn-cs"/>
              </a:rPr>
              <a:t>тенг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бўлади</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0" i="0" kern="1200" dirty="0" err="1" smtClean="0">
                <a:solidFill>
                  <a:schemeClr val="tx1"/>
                </a:solidFill>
                <a:effectLst/>
                <a:latin typeface="+mn-lt"/>
                <a:ea typeface="+mn-ea"/>
                <a:cs typeface="+mn-cs"/>
              </a:rPr>
              <a:t>Элементларнинг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тажрибада</a:t>
            </a:r>
            <a:r>
              <a:rPr lang="ru-RU" sz="1200" b="0" i="0" kern="1200" dirty="0" smtClean="0">
                <a:solidFill>
                  <a:schemeClr val="tx1"/>
                </a:solidFill>
                <a:effectLst/>
                <a:latin typeface="+mn-lt"/>
                <a:ea typeface="+mn-ea"/>
                <a:cs typeface="+mn-cs"/>
              </a:rPr>
              <a:t> анализ, синтез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умуман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кимёвий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реакциялар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натижалари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асосида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ҳисоблаб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топилади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Қуйида</a:t>
            </a:r>
            <a:r>
              <a:rPr lang="ru-RU" sz="1200" b="0" i="0" kern="1200" dirty="0" smtClean="0">
                <a:solidFill>
                  <a:schemeClr val="tx1"/>
                </a:solidFill>
                <a:effectLst/>
                <a:latin typeface="+mn-lt"/>
                <a:ea typeface="+mn-ea"/>
                <a:cs typeface="+mn-cs"/>
              </a:rPr>
              <a:t> сиз элемент, оксид, </a:t>
            </a:r>
            <a:r>
              <a:rPr lang="ru-RU" sz="1200" b="0" i="0" kern="1200" dirty="0" err="1" smtClean="0">
                <a:solidFill>
                  <a:schemeClr val="tx1"/>
                </a:solidFill>
                <a:effectLst/>
                <a:latin typeface="+mn-lt"/>
                <a:ea typeface="+mn-ea"/>
                <a:cs typeface="+mn-cs"/>
              </a:rPr>
              <a:t>асос</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ҳамда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тузларнинг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бундан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ташқари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оксидланиш-қайтарилиш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реакцияларида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иштирок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этган</a:t>
            </a:r>
            <a:r>
              <a:rPr lang="ru-RU" sz="1200" b="0" i="0" kern="1200" dirty="0" smtClean="0">
                <a:solidFill>
                  <a:schemeClr val="tx1"/>
                </a:solidFill>
                <a:effectLst/>
                <a:latin typeface="+mn-lt"/>
                <a:ea typeface="+mn-ea"/>
                <a:cs typeface="+mn-cs"/>
              </a:rPr>
              <a:t> органик </a:t>
            </a:r>
            <a:r>
              <a:rPr lang="ru-RU" sz="1200" b="0" i="0" kern="1200" dirty="0" err="1" smtClean="0">
                <a:solidFill>
                  <a:schemeClr val="tx1"/>
                </a:solidFill>
                <a:effectLst/>
                <a:latin typeface="+mn-lt"/>
                <a:ea typeface="+mn-ea"/>
                <a:cs typeface="+mn-cs"/>
              </a:rPr>
              <a:t>моддалар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топиш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танишасиз</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1" i="0" kern="1200" dirty="0" smtClean="0">
                <a:solidFill>
                  <a:schemeClr val="tx1"/>
                </a:solidFill>
                <a:effectLst/>
                <a:latin typeface="+mn-lt"/>
                <a:ea typeface="+mn-ea"/>
                <a:cs typeface="+mn-cs"/>
              </a:rPr>
              <a:t>^ Элемент </a:t>
            </a:r>
            <a:r>
              <a:rPr lang="ru-RU" sz="1200" b="1" i="0" kern="1200" dirty="0" err="1" smtClean="0">
                <a:solidFill>
                  <a:schemeClr val="tx1"/>
                </a:solidFill>
                <a:effectLst/>
                <a:latin typeface="+mn-lt"/>
                <a:ea typeface="+mn-ea"/>
                <a:cs typeface="+mn-cs"/>
              </a:rPr>
              <a:t>эквиваленти-</a:t>
            </a:r>
            <a:r>
              <a:rPr lang="ru-RU" sz="1200" b="0" i="0" kern="1200" dirty="0" err="1" smtClean="0">
                <a:solidFill>
                  <a:schemeClr val="tx1"/>
                </a:solidFill>
                <a:effectLst/>
                <a:latin typeface="+mn-lt"/>
                <a:ea typeface="+mn-ea"/>
                <a:cs typeface="+mn-cs"/>
              </a:rPr>
              <a:t>унинг</a:t>
            </a:r>
            <a:r>
              <a:rPr lang="ru-RU" sz="1200" b="0" i="0" kern="1200" dirty="0" smtClean="0">
                <a:solidFill>
                  <a:schemeClr val="tx1"/>
                </a:solidFill>
                <a:effectLst/>
                <a:latin typeface="+mn-lt"/>
                <a:ea typeface="+mn-ea"/>
                <a:cs typeface="+mn-cs"/>
              </a:rPr>
              <a:t> атом </a:t>
            </a:r>
            <a:r>
              <a:rPr lang="ru-RU" sz="1200" b="0" i="0" kern="1200" dirty="0" err="1" smtClean="0">
                <a:solidFill>
                  <a:schemeClr val="tx1"/>
                </a:solidFill>
                <a:effectLst/>
                <a:latin typeface="+mn-lt"/>
                <a:ea typeface="+mn-ea"/>
                <a:cs typeface="+mn-cs"/>
              </a:rPr>
              <a:t>массасини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валентлигига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орқали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топилади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Модданинг</a:t>
            </a:r>
            <a:r>
              <a:rPr lang="ru-RU" sz="1200" b="0" i="0" kern="1200" dirty="0" smtClean="0">
                <a:solidFill>
                  <a:schemeClr val="tx1"/>
                </a:solidFill>
                <a:effectLst/>
                <a:latin typeface="+mn-lt"/>
                <a:ea typeface="+mn-ea"/>
                <a:cs typeface="+mn-cs"/>
              </a:rPr>
              <a:t> эквивалент </a:t>
            </a:r>
            <a:r>
              <a:rPr lang="ru-RU" sz="1200" b="0" i="0" kern="1200" dirty="0" err="1" smtClean="0">
                <a:solidFill>
                  <a:schemeClr val="tx1"/>
                </a:solidFill>
                <a:effectLst/>
                <a:latin typeface="+mn-lt"/>
                <a:ea typeface="+mn-ea"/>
                <a:cs typeface="+mn-cs"/>
              </a:rPr>
              <a:t>массасига</a:t>
            </a:r>
            <a:r>
              <a:rPr lang="ru-RU" sz="1200" b="0" i="0" kern="1200" dirty="0" smtClean="0">
                <a:solidFill>
                  <a:schemeClr val="tx1"/>
                </a:solidFill>
                <a:effectLst/>
                <a:latin typeface="+mn-lt"/>
                <a:ea typeface="+mn-ea"/>
                <a:cs typeface="+mn-cs"/>
              </a:rPr>
              <a:t> сон </a:t>
            </a:r>
            <a:r>
              <a:rPr lang="ru-RU" sz="1200" b="0" i="0" kern="1200" dirty="0" err="1" smtClean="0">
                <a:solidFill>
                  <a:schemeClr val="tx1"/>
                </a:solidFill>
                <a:effectLst/>
                <a:latin typeface="+mn-lt"/>
                <a:ea typeface="+mn-ea"/>
                <a:cs typeface="+mn-cs"/>
              </a:rPr>
              <a:t>жиҳатдан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тенг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қилиб</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граммлар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ҳисобида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олинган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миқдор</a:t>
            </a:r>
            <a:r>
              <a:rPr lang="ru-RU" sz="1200" b="0" i="0" kern="1200" dirty="0" smtClean="0">
                <a:solidFill>
                  <a:schemeClr val="tx1"/>
                </a:solidFill>
                <a:effectLst/>
                <a:latin typeface="+mn-lt"/>
                <a:ea typeface="+mn-ea"/>
                <a:cs typeface="+mn-cs"/>
              </a:rPr>
              <a:t> г р а м </a:t>
            </a:r>
            <a:r>
              <a:rPr lang="ru-RU" sz="1200" b="0" i="0" kern="1200" dirty="0" err="1" smtClean="0">
                <a:solidFill>
                  <a:schemeClr val="tx1"/>
                </a:solidFill>
                <a:effectLst/>
                <a:latin typeface="+mn-lt"/>
                <a:ea typeface="+mn-ea"/>
                <a:cs typeface="+mn-cs"/>
              </a:rPr>
              <a:t>м</a:t>
            </a:r>
            <a:r>
              <a:rPr lang="ru-RU" sz="1200" b="0" i="0" kern="1200" dirty="0" smtClean="0">
                <a:solidFill>
                  <a:schemeClr val="tx1"/>
                </a:solidFill>
                <a:effectLst/>
                <a:latin typeface="+mn-lt"/>
                <a:ea typeface="+mn-ea"/>
                <a:cs typeface="+mn-cs"/>
              </a:rPr>
              <a:t> – э к в и в а л е н т </a:t>
            </a:r>
            <a:r>
              <a:rPr lang="ru-RU" sz="1200" b="0" i="0" kern="1200" dirty="0" err="1" smtClean="0">
                <a:solidFill>
                  <a:schemeClr val="tx1"/>
                </a:solidFill>
                <a:effectLst/>
                <a:latin typeface="+mn-lt"/>
                <a:ea typeface="+mn-ea"/>
                <a:cs typeface="+mn-cs"/>
              </a:rPr>
              <a:t>дейилади</a:t>
            </a:r>
            <a:r>
              <a:rPr lang="ru-RU" sz="1200" b="0" i="0" kern="1200" dirty="0" smtClean="0">
                <a:solidFill>
                  <a:schemeClr val="tx1"/>
                </a:solidFill>
                <a:effectLst/>
                <a:latin typeface="+mn-lt"/>
                <a:ea typeface="+mn-ea"/>
                <a:cs typeface="+mn-cs"/>
              </a:rPr>
              <a:t>. Эквивалент (Э), атом масса (А)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элементнинг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валентлиги</a:t>
            </a:r>
            <a:r>
              <a:rPr lang="ru-RU" sz="1200" b="0" i="0" kern="1200" dirty="0" smtClean="0">
                <a:solidFill>
                  <a:schemeClr val="tx1"/>
                </a:solidFill>
                <a:effectLst/>
                <a:latin typeface="+mn-lt"/>
                <a:ea typeface="+mn-ea"/>
                <a:cs typeface="+mn-cs"/>
              </a:rPr>
              <a:t> (В) </a:t>
            </a:r>
            <a:r>
              <a:rPr lang="ru-RU" sz="1200" b="0" i="0" kern="1200" dirty="0" err="1" smtClean="0">
                <a:solidFill>
                  <a:schemeClr val="tx1"/>
                </a:solidFill>
                <a:effectLst/>
                <a:latin typeface="+mn-lt"/>
                <a:ea typeface="+mn-ea"/>
                <a:cs typeface="+mn-cs"/>
              </a:rPr>
              <a:t>орасидаги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боғланиш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қуйидагича</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1200" b="0" i="0" kern="1200" dirty="0" err="1" smtClean="0">
                <a:solidFill>
                  <a:schemeClr val="tx1"/>
                </a:solidFill>
                <a:effectLst/>
                <a:latin typeface="+mn-lt"/>
                <a:ea typeface="+mn-ea"/>
                <a:cs typeface="+mn-cs"/>
              </a:rPr>
              <a:t>Масалан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натрийнинг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эквиваленти</a:t>
            </a:r>
            <a:r>
              <a:rPr lang="ru-RU" sz="1200" b="0" i="0" kern="1200" dirty="0" smtClean="0">
                <a:solidFill>
                  <a:schemeClr val="tx1"/>
                </a:solidFill>
                <a:effectLst/>
                <a:latin typeface="+mn-lt"/>
                <a:ea typeface="+mn-ea"/>
                <a:cs typeface="+mn-cs"/>
              </a:rPr>
              <a:t> 23 га, </a:t>
            </a:r>
            <a:r>
              <a:rPr lang="ru-RU" sz="1200" b="0" i="0" kern="1200" dirty="0" err="1" smtClean="0">
                <a:solidFill>
                  <a:schemeClr val="tx1"/>
                </a:solidFill>
                <a:effectLst/>
                <a:latin typeface="+mn-lt"/>
                <a:ea typeface="+mn-ea"/>
                <a:cs typeface="+mn-cs"/>
              </a:rPr>
              <a:t>кальцийники</a:t>
            </a:r>
            <a:r>
              <a:rPr lang="ru-RU" sz="1200" b="0" i="0" kern="1200" dirty="0" smtClean="0">
                <a:solidFill>
                  <a:schemeClr val="tx1"/>
                </a:solidFill>
                <a:effectLst/>
                <a:latin typeface="+mn-lt"/>
                <a:ea typeface="+mn-ea"/>
                <a:cs typeface="+mn-cs"/>
              </a:rPr>
              <a:t> 20 га, </a:t>
            </a:r>
            <a:r>
              <a:rPr lang="ru-RU" sz="1200" b="0" i="0" kern="1200" dirty="0" err="1" smtClean="0">
                <a:solidFill>
                  <a:schemeClr val="tx1"/>
                </a:solidFill>
                <a:effectLst/>
                <a:latin typeface="+mn-lt"/>
                <a:ea typeface="+mn-ea"/>
                <a:cs typeface="+mn-cs"/>
              </a:rPr>
              <a:t>алюминийники</a:t>
            </a:r>
            <a:r>
              <a:rPr lang="ru-RU" sz="1200" b="0" i="0" kern="1200" dirty="0" smtClean="0">
                <a:solidFill>
                  <a:schemeClr val="tx1"/>
                </a:solidFill>
                <a:effectLst/>
                <a:latin typeface="+mn-lt"/>
                <a:ea typeface="+mn-ea"/>
                <a:cs typeface="+mn-cs"/>
              </a:rPr>
              <a:t> 9 га </a:t>
            </a:r>
            <a:r>
              <a:rPr lang="ru-RU" sz="1200" b="0" i="0" kern="1200" dirty="0" err="1" smtClean="0">
                <a:solidFill>
                  <a:schemeClr val="tx1"/>
                </a:solidFill>
                <a:effectLst/>
                <a:latin typeface="+mn-lt"/>
                <a:ea typeface="+mn-ea"/>
                <a:cs typeface="+mn-cs"/>
              </a:rPr>
              <a:t>тенг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Темирнинг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эквиваленти</a:t>
            </a:r>
            <a:r>
              <a:rPr lang="ru-RU" sz="1200" b="0" i="0" kern="1200" dirty="0" smtClean="0">
                <a:solidFill>
                  <a:schemeClr val="tx1"/>
                </a:solidFill>
                <a:effectLst/>
                <a:latin typeface="+mn-lt"/>
                <a:ea typeface="+mn-ea"/>
                <a:cs typeface="+mn-cs"/>
              </a:rPr>
              <a:t> у </a:t>
            </a:r>
            <a:r>
              <a:rPr lang="ru-RU" sz="1200" b="0" i="0" kern="1200" dirty="0" err="1" smtClean="0">
                <a:solidFill>
                  <a:schemeClr val="tx1"/>
                </a:solidFill>
                <a:effectLst/>
                <a:latin typeface="+mn-lt"/>
                <a:ea typeface="+mn-ea"/>
                <a:cs typeface="+mn-cs"/>
              </a:rPr>
              <a:t>икки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валентли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бўлганида</a:t>
            </a:r>
            <a:r>
              <a:rPr lang="ru-RU" sz="1200" b="0" i="0" kern="1200" dirty="0" smtClean="0">
                <a:solidFill>
                  <a:schemeClr val="tx1"/>
                </a:solidFill>
                <a:effectLst/>
                <a:latin typeface="+mn-lt"/>
                <a:ea typeface="+mn-ea"/>
                <a:cs typeface="+mn-cs"/>
              </a:rPr>
              <a:t> 28 га, </a:t>
            </a:r>
            <a:r>
              <a:rPr lang="ru-RU" sz="1200" b="0" i="0" kern="1200" dirty="0" err="1" smtClean="0">
                <a:solidFill>
                  <a:schemeClr val="tx1"/>
                </a:solidFill>
                <a:effectLst/>
                <a:latin typeface="+mn-lt"/>
                <a:ea typeface="+mn-ea"/>
                <a:cs typeface="+mn-cs"/>
              </a:rPr>
              <a:t>уч</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валентли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бўлганда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эса</a:t>
            </a:r>
            <a:r>
              <a:rPr lang="ru-RU" sz="1200" b="0" i="0" kern="1200" dirty="0" smtClean="0">
                <a:solidFill>
                  <a:schemeClr val="tx1"/>
                </a:solidFill>
                <a:effectLst/>
                <a:latin typeface="+mn-lt"/>
                <a:ea typeface="+mn-ea"/>
                <a:cs typeface="+mn-cs"/>
              </a:rPr>
              <a:t> 18,67 га </a:t>
            </a:r>
            <a:r>
              <a:rPr lang="ru-RU" sz="1200" b="0" i="0" kern="1200" dirty="0" err="1" smtClean="0">
                <a:solidFill>
                  <a:schemeClr val="tx1"/>
                </a:solidFill>
                <a:effectLst/>
                <a:latin typeface="+mn-lt"/>
                <a:ea typeface="+mn-ea"/>
                <a:cs typeface="+mn-cs"/>
              </a:rPr>
              <a:t>тенгдир</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sz="1200" b="0" i="0" kern="1200" dirty="0" err="1" smtClean="0">
                <a:solidFill>
                  <a:schemeClr val="tx1"/>
                </a:solidFill>
                <a:effectLst/>
                <a:latin typeface="+mn-lt"/>
                <a:ea typeface="+mn-ea"/>
                <a:cs typeface="+mn-cs"/>
              </a:rPr>
              <a:t>Айрим</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ионлар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эквиваленти</a:t>
            </a:r>
            <a:r>
              <a:rPr lang="ru-RU" sz="1200" b="0" i="0" kern="1200" dirty="0" smtClean="0">
                <a:solidFill>
                  <a:schemeClr val="tx1"/>
                </a:solidFill>
                <a:effectLst/>
                <a:latin typeface="+mn-lt"/>
                <a:ea typeface="+mn-ea"/>
                <a:cs typeface="+mn-cs"/>
              </a:rPr>
              <a:t> улар </a:t>
            </a:r>
            <a:r>
              <a:rPr lang="ru-RU" sz="1200" b="0" i="0" kern="1200" dirty="0" err="1" smtClean="0">
                <a:solidFill>
                  <a:schemeClr val="tx1"/>
                </a:solidFill>
                <a:effectLst/>
                <a:latin typeface="+mn-lt"/>
                <a:ea typeface="+mn-ea"/>
                <a:cs typeface="+mn-cs"/>
              </a:rPr>
              <a:t>массаларини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зарядларига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орқали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топилади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Масалан</a:t>
            </a:r>
            <a:r>
              <a:rPr lang="ru-RU" sz="1200" b="0" i="0" kern="1200" dirty="0" smtClean="0">
                <a:solidFill>
                  <a:schemeClr val="tx1"/>
                </a:solidFill>
                <a:effectLst/>
                <a:latin typeface="+mn-lt"/>
                <a:ea typeface="+mn-ea"/>
                <a:cs typeface="+mn-cs"/>
              </a:rPr>
              <a:t>, фосфат  </a:t>
            </a:r>
            <a:r>
              <a:rPr lang="ru-RU" sz="1200" b="0" i="0" kern="1200" dirty="0" err="1" smtClean="0">
                <a:solidFill>
                  <a:schemeClr val="tx1"/>
                </a:solidFill>
                <a:effectLst/>
                <a:latin typeface="+mn-lt"/>
                <a:ea typeface="+mn-ea"/>
                <a:cs typeface="+mn-cs"/>
              </a:rPr>
              <a:t>иони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эквиваленти</a:t>
            </a:r>
            <a:r>
              <a:rPr lang="ru-RU" sz="1200" b="0" i="0" kern="1200" dirty="0" smtClean="0">
                <a:solidFill>
                  <a:schemeClr val="tx1"/>
                </a:solidFill>
                <a:effectLst/>
                <a:latin typeface="+mn-lt"/>
                <a:ea typeface="+mn-ea"/>
                <a:cs typeface="+mn-cs"/>
              </a:rPr>
              <a:t> Э()=95/3=31,66, сульфат </a:t>
            </a:r>
            <a:r>
              <a:rPr lang="ru-RU" sz="1200" b="0" i="0" kern="1200" dirty="0" err="1" smtClean="0">
                <a:solidFill>
                  <a:schemeClr val="tx1"/>
                </a:solidFill>
                <a:effectLst/>
                <a:latin typeface="+mn-lt"/>
                <a:ea typeface="+mn-ea"/>
                <a:cs typeface="+mn-cs"/>
              </a:rPr>
              <a:t>иони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эквиваленти</a:t>
            </a:r>
            <a:r>
              <a:rPr lang="ru-RU" sz="1200" b="0" i="0" kern="1200" dirty="0" smtClean="0">
                <a:solidFill>
                  <a:schemeClr val="tx1"/>
                </a:solidFill>
                <a:effectLst/>
                <a:latin typeface="+mn-lt"/>
                <a:ea typeface="+mn-ea"/>
                <a:cs typeface="+mn-cs"/>
              </a:rPr>
              <a:t> Э()=96/2=48 </a:t>
            </a:r>
            <a:r>
              <a:rPr lang="ru-RU" sz="1200" b="0" i="0" kern="1200" dirty="0" err="1" smtClean="0">
                <a:solidFill>
                  <a:schemeClr val="tx1"/>
                </a:solidFill>
                <a:effectLst/>
                <a:latin typeface="+mn-lt"/>
                <a:ea typeface="+mn-ea"/>
                <a:cs typeface="+mn-cs"/>
              </a:rPr>
              <a:t>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ҳоказо</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dirty="0" smtClean="0"/>
              <a:t/>
            </a:r>
            <a:br>
              <a:rPr lang="ru-RU" dirty="0" smtClean="0"/>
            </a:br>
            <a:r>
              <a:rPr lang="ru-RU" sz="1200" b="1" i="0" kern="1200" dirty="0" err="1" smtClean="0">
                <a:solidFill>
                  <a:schemeClr val="tx1"/>
                </a:solidFill>
                <a:effectLst/>
                <a:latin typeface="+mn-lt"/>
                <a:ea typeface="+mn-ea"/>
                <a:cs typeface="+mn-cs"/>
              </a:rPr>
              <a:t>Оксидлар</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эквивалентини-</a:t>
            </a:r>
            <a:r>
              <a:rPr lang="ru-RU" sz="1200" b="0" i="0" kern="1200" dirty="0" err="1" smtClean="0">
                <a:solidFill>
                  <a:schemeClr val="tx1"/>
                </a:solidFill>
                <a:effectLst/>
                <a:latin typeface="+mn-lt"/>
                <a:ea typeface="+mn-ea"/>
                <a:cs typeface="+mn-cs"/>
              </a:rPr>
              <a:t>топиш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учун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оксиднинг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молекуляр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массасини</a:t>
            </a:r>
            <a:r>
              <a:rPr lang="ru-RU" sz="1200" b="0" i="0" kern="1200" dirty="0" smtClean="0">
                <a:solidFill>
                  <a:schemeClr val="tx1"/>
                </a:solidFill>
                <a:effectLst/>
                <a:latin typeface="+mn-lt"/>
                <a:ea typeface="+mn-ea"/>
                <a:cs typeface="+mn-cs"/>
              </a:rPr>
              <a:t> оксид </a:t>
            </a:r>
            <a:r>
              <a:rPr lang="ru-RU" sz="1200" b="0" i="0" kern="1200" dirty="0" err="1" smtClean="0">
                <a:solidFill>
                  <a:schemeClr val="tx1"/>
                </a:solidFill>
                <a:effectLst/>
                <a:latin typeface="+mn-lt"/>
                <a:ea typeface="+mn-ea"/>
                <a:cs typeface="+mn-cs"/>
              </a:rPr>
              <a:t>ҳосил</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қилган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элементнинг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валентлиги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атомлар</a:t>
            </a:r>
            <a:r>
              <a:rPr lang="ru-RU" sz="1200" b="0" i="0" kern="1200" dirty="0" smtClean="0">
                <a:solidFill>
                  <a:schemeClr val="tx1"/>
                </a:solidFill>
                <a:effectLst/>
                <a:latin typeface="+mn-lt"/>
                <a:ea typeface="+mn-ea"/>
                <a:cs typeface="+mn-cs"/>
              </a:rPr>
              <a:t> сони </a:t>
            </a:r>
            <a:r>
              <a:rPr lang="ru-RU" sz="1200" b="0" i="0" kern="1200" dirty="0" err="1" smtClean="0">
                <a:solidFill>
                  <a:schemeClr val="tx1"/>
                </a:solidFill>
                <a:effectLst/>
                <a:latin typeface="+mn-lt"/>
                <a:ea typeface="+mn-ea"/>
                <a:cs typeface="+mn-cs"/>
              </a:rPr>
              <a:t>кўпайтмасига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бўлинади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Масалан</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1200" b="0" i="0" kern="1200" dirty="0" err="1" smtClean="0">
                <a:solidFill>
                  <a:schemeClr val="tx1"/>
                </a:solidFill>
                <a:effectLst/>
                <a:latin typeface="+mn-lt"/>
                <a:ea typeface="+mn-ea"/>
                <a:cs typeface="+mn-cs"/>
              </a:rPr>
              <a:t>Ёки</a:t>
            </a:r>
            <a:r>
              <a:rPr lang="ru-RU" sz="1200" b="0" i="0" kern="1200" dirty="0" smtClean="0">
                <a:solidFill>
                  <a:schemeClr val="tx1"/>
                </a:solidFill>
                <a:effectLst/>
                <a:latin typeface="+mn-lt"/>
                <a:ea typeface="+mn-ea"/>
                <a:cs typeface="+mn-cs"/>
              </a:rPr>
              <a:t> шу </a:t>
            </a:r>
            <a:r>
              <a:rPr lang="ru-RU" sz="1200" b="0" i="0" kern="1200" dirty="0" err="1" smtClean="0">
                <a:solidFill>
                  <a:schemeClr val="tx1"/>
                </a:solidFill>
                <a:effectLst/>
                <a:latin typeface="+mn-lt"/>
                <a:ea typeface="+mn-ea"/>
                <a:cs typeface="+mn-cs"/>
              </a:rPr>
              <a:t>оксидни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ташкил</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этган</a:t>
            </a:r>
            <a:r>
              <a:rPr lang="ru-RU" sz="1200" b="0" i="0" kern="1200" dirty="0" smtClean="0">
                <a:solidFill>
                  <a:schemeClr val="tx1"/>
                </a:solidFill>
                <a:effectLst/>
                <a:latin typeface="+mn-lt"/>
                <a:ea typeface="+mn-ea"/>
                <a:cs typeface="+mn-cs"/>
              </a:rPr>
              <a:t> элемент </a:t>
            </a:r>
            <a:r>
              <a:rPr lang="ru-RU" sz="1200" b="0" i="0" kern="1200" dirty="0" err="1" smtClean="0">
                <a:solidFill>
                  <a:schemeClr val="tx1"/>
                </a:solidFill>
                <a:effectLst/>
                <a:latin typeface="+mn-lt"/>
                <a:ea typeface="+mn-ea"/>
                <a:cs typeface="+mn-cs"/>
              </a:rPr>
              <a:t>эквивалентига</a:t>
            </a:r>
            <a:r>
              <a:rPr lang="ru-RU" sz="1200" b="0" i="0" kern="1200" dirty="0" smtClean="0">
                <a:solidFill>
                  <a:schemeClr val="tx1"/>
                </a:solidFill>
                <a:effectLst/>
                <a:latin typeface="+mn-lt"/>
                <a:ea typeface="+mn-ea"/>
                <a:cs typeface="+mn-cs"/>
              </a:rPr>
              <a:t> кислород </a:t>
            </a:r>
            <a:r>
              <a:rPr lang="ru-RU" sz="1200" b="0" i="0" kern="1200" dirty="0" err="1" smtClean="0">
                <a:solidFill>
                  <a:schemeClr val="tx1"/>
                </a:solidFill>
                <a:effectLst/>
                <a:latin typeface="+mn-lt"/>
                <a:ea typeface="+mn-ea"/>
                <a:cs typeface="+mn-cs"/>
              </a:rPr>
              <a:t>эквивалентини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қўшиш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мумкин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Масалан</a:t>
            </a:r>
            <a:r>
              <a:rPr lang="ru-RU" sz="1200" b="0" i="0" kern="1200" dirty="0" smtClean="0">
                <a:solidFill>
                  <a:schemeClr val="tx1"/>
                </a:solidFill>
                <a:effectLst/>
                <a:latin typeface="+mn-lt"/>
                <a:ea typeface="+mn-ea"/>
                <a:cs typeface="+mn-cs"/>
              </a:rPr>
              <a:t>, Э(К</a:t>
            </a:r>
            <a:r>
              <a:rPr lang="ru-RU" sz="1200" b="0" i="0" kern="1200" baseline="-25000" dirty="0" smtClean="0">
                <a:solidFill>
                  <a:schemeClr val="tx1"/>
                </a:solidFill>
                <a:effectLst/>
                <a:latin typeface="+mn-lt"/>
                <a:ea typeface="+mn-ea"/>
                <a:cs typeface="+mn-cs"/>
              </a:rPr>
              <a:t>2</a:t>
            </a:r>
            <a:r>
              <a:rPr lang="ru-RU" sz="1200" b="0" i="0" kern="1200" dirty="0" smtClean="0">
                <a:solidFill>
                  <a:schemeClr val="tx1"/>
                </a:solidFill>
                <a:effectLst/>
                <a:latin typeface="+mn-lt"/>
                <a:ea typeface="+mn-ea"/>
                <a:cs typeface="+mn-cs"/>
              </a:rPr>
              <a:t>О)= Э(</a:t>
            </a:r>
            <a:r>
              <a:rPr lang="en-US" sz="1200" b="0" i="0" kern="1200" dirty="0" smtClean="0">
                <a:solidFill>
                  <a:schemeClr val="tx1"/>
                </a:solidFill>
                <a:effectLst/>
                <a:latin typeface="+mn-lt"/>
                <a:ea typeface="+mn-ea"/>
                <a:cs typeface="+mn-cs"/>
              </a:rPr>
              <a:t>K)+ </a:t>
            </a:r>
            <a:r>
              <a:rPr lang="ru-RU" sz="1200" b="0" i="0" kern="1200" dirty="0" smtClean="0">
                <a:solidFill>
                  <a:schemeClr val="tx1"/>
                </a:solidFill>
                <a:effectLst/>
                <a:latin typeface="+mn-lt"/>
                <a:ea typeface="+mn-ea"/>
                <a:cs typeface="+mn-cs"/>
              </a:rPr>
              <a:t>Э(</a:t>
            </a:r>
            <a:r>
              <a:rPr lang="en-US" sz="1200" b="0" i="0" kern="1200" dirty="0" smtClean="0">
                <a:solidFill>
                  <a:schemeClr val="tx1"/>
                </a:solidFill>
                <a:effectLst/>
                <a:latin typeface="+mn-lt"/>
                <a:ea typeface="+mn-ea"/>
                <a:cs typeface="+mn-cs"/>
              </a:rPr>
              <a:t>O)=39+8=47, </a:t>
            </a:r>
            <a:r>
              <a:rPr lang="ru-RU" sz="1200" b="0" i="0" kern="1200" dirty="0" smtClean="0">
                <a:solidFill>
                  <a:schemeClr val="tx1"/>
                </a:solidFill>
                <a:effectLst/>
                <a:latin typeface="+mn-lt"/>
                <a:ea typeface="+mn-ea"/>
                <a:cs typeface="+mn-cs"/>
              </a:rPr>
              <a:t>Э(</a:t>
            </a:r>
            <a:r>
              <a:rPr lang="en-US" sz="1200" b="0" i="0" kern="1200" dirty="0" smtClean="0">
                <a:solidFill>
                  <a:schemeClr val="tx1"/>
                </a:solidFill>
                <a:effectLst/>
                <a:latin typeface="+mn-lt"/>
                <a:ea typeface="+mn-ea"/>
                <a:cs typeface="+mn-cs"/>
              </a:rPr>
              <a:t>Fe</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O</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Э(</a:t>
            </a:r>
            <a:r>
              <a:rPr lang="en-US" sz="1200" b="0" i="0" kern="1200" dirty="0" smtClean="0">
                <a:solidFill>
                  <a:schemeClr val="tx1"/>
                </a:solidFill>
                <a:effectLst/>
                <a:latin typeface="+mn-lt"/>
                <a:ea typeface="+mn-ea"/>
                <a:cs typeface="+mn-cs"/>
              </a:rPr>
              <a:t>Fe)+ </a:t>
            </a:r>
            <a:r>
              <a:rPr lang="ru-RU" sz="1200" b="0" i="0" kern="1200" dirty="0" smtClean="0">
                <a:solidFill>
                  <a:schemeClr val="tx1"/>
                </a:solidFill>
                <a:effectLst/>
                <a:latin typeface="+mn-lt"/>
                <a:ea typeface="+mn-ea"/>
                <a:cs typeface="+mn-cs"/>
              </a:rPr>
              <a:t>Э(</a:t>
            </a:r>
            <a:r>
              <a:rPr lang="en-US" sz="1200" b="0" i="0" kern="1200" dirty="0" smtClean="0">
                <a:solidFill>
                  <a:schemeClr val="tx1"/>
                </a:solidFill>
                <a:effectLst/>
                <a:latin typeface="+mn-lt"/>
                <a:ea typeface="+mn-ea"/>
                <a:cs typeface="+mn-cs"/>
              </a:rPr>
              <a:t>O)</a:t>
            </a:r>
            <a:r>
              <a:rPr lang="en-US" dirty="0" smtClean="0"/>
              <a:t/>
            </a:r>
            <a:br>
              <a:rPr lang="en-US" dirty="0" smtClean="0"/>
            </a:br>
            <a:r>
              <a:rPr lang="en-US" dirty="0" smtClean="0"/>
              <a:t/>
            </a:r>
            <a:br>
              <a:rPr lang="en-US" dirty="0" smtClean="0"/>
            </a:br>
            <a:r>
              <a:rPr lang="en-US" dirty="0" smtClean="0"/>
              <a:t/>
            </a:r>
            <a:br>
              <a:rPr lang="en-US" dirty="0" smtClean="0"/>
            </a:br>
            <a:r>
              <a:rPr lang="en-US"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Асослар</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эквиваленти</a:t>
            </a:r>
            <a:r>
              <a:rPr lang="ru-RU" sz="1200" b="1" i="0" kern="1200" dirty="0" smtClean="0">
                <a:solidFill>
                  <a:schemeClr val="tx1"/>
                </a:solidFill>
                <a:effectLst/>
                <a:latin typeface="+mn-lt"/>
                <a:ea typeface="+mn-ea"/>
                <a:cs typeface="+mn-cs"/>
              </a:rPr>
              <a:t>-</a:t>
            </a:r>
            <a:r>
              <a:rPr lang="ru-RU" sz="1200" b="0" i="0" kern="1200" dirty="0" smtClean="0">
                <a:solidFill>
                  <a:schemeClr val="tx1"/>
                </a:solidFill>
                <a:effectLst/>
                <a:latin typeface="+mn-lt"/>
                <a:ea typeface="+mn-ea"/>
                <a:cs typeface="+mn-cs"/>
              </a:rPr>
              <a:t>улар </a:t>
            </a:r>
            <a:r>
              <a:rPr lang="ru-RU" sz="1200" b="0" i="0" kern="1200" dirty="0" err="1" smtClean="0">
                <a:solidFill>
                  <a:schemeClr val="tx1"/>
                </a:solidFill>
                <a:effectLst/>
                <a:latin typeface="+mn-lt"/>
                <a:ea typeface="+mn-ea"/>
                <a:cs typeface="+mn-cs"/>
              </a:rPr>
              <a:t>молекуляр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массаларини</a:t>
            </a:r>
            <a:r>
              <a:rPr lang="ru-RU" sz="1200" b="0" i="0" kern="1200" dirty="0" smtClean="0">
                <a:solidFill>
                  <a:schemeClr val="tx1"/>
                </a:solidFill>
                <a:effectLst/>
                <a:latin typeface="+mn-lt"/>
                <a:ea typeface="+mn-ea"/>
                <a:cs typeface="+mn-cs"/>
              </a:rPr>
              <a:t> шу </a:t>
            </a:r>
            <a:r>
              <a:rPr lang="ru-RU" sz="1200" b="0" i="0" kern="1200" dirty="0" err="1" smtClean="0">
                <a:solidFill>
                  <a:schemeClr val="tx1"/>
                </a:solidFill>
                <a:effectLst/>
                <a:latin typeface="+mn-lt"/>
                <a:ea typeface="+mn-ea"/>
                <a:cs typeface="+mn-cs"/>
              </a:rPr>
              <a:t>асос</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таркибидаги</a:t>
            </a:r>
            <a:r>
              <a:rPr lang="ru-RU" sz="1200" b="0" i="0" kern="1200" dirty="0" smtClean="0">
                <a:solidFill>
                  <a:schemeClr val="tx1"/>
                </a:solidFill>
                <a:effectLst/>
                <a:latin typeface="+mn-lt"/>
                <a:ea typeface="+mn-ea"/>
                <a:cs typeface="+mn-cs"/>
              </a:rPr>
              <a:t> гидроксил </a:t>
            </a:r>
            <a:r>
              <a:rPr lang="ru-RU" sz="1200" b="0" i="0" kern="1200" dirty="0" err="1" smtClean="0">
                <a:solidFill>
                  <a:schemeClr val="tx1"/>
                </a:solidFill>
                <a:effectLst/>
                <a:latin typeface="+mn-lt"/>
                <a:ea typeface="+mn-ea"/>
                <a:cs typeface="+mn-cs"/>
              </a:rPr>
              <a:t>группалар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сонига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орқали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топилади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Масалан</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Кислоталар</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эквиваленти-</a:t>
            </a:r>
            <a:r>
              <a:rPr lang="ru-RU" sz="1200" b="0" i="0" kern="1200" dirty="0" err="1" smtClean="0">
                <a:solidFill>
                  <a:schemeClr val="tx1"/>
                </a:solidFill>
                <a:effectLst/>
                <a:latin typeface="+mn-lt"/>
                <a:ea typeface="+mn-ea"/>
                <a:cs typeface="+mn-cs"/>
              </a:rPr>
              <a:t>молекуляр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массаларини</a:t>
            </a:r>
            <a:r>
              <a:rPr lang="ru-RU" sz="1200" b="0" i="0" kern="1200" dirty="0" smtClean="0">
                <a:solidFill>
                  <a:schemeClr val="tx1"/>
                </a:solidFill>
                <a:effectLst/>
                <a:latin typeface="+mn-lt"/>
                <a:ea typeface="+mn-ea"/>
                <a:cs typeface="+mn-cs"/>
              </a:rPr>
              <a:t> кислота </a:t>
            </a:r>
            <a:r>
              <a:rPr lang="ru-RU" sz="1200" b="0" i="0" kern="1200" dirty="0" err="1" smtClean="0">
                <a:solidFill>
                  <a:schemeClr val="tx1"/>
                </a:solidFill>
                <a:effectLst/>
                <a:latin typeface="+mn-lt"/>
                <a:ea typeface="+mn-ea"/>
                <a:cs typeface="+mn-cs"/>
              </a:rPr>
              <a:t>негизига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орқали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топилади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Масалан</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1200" b="0" i="0" kern="1200" dirty="0" err="1" smtClean="0">
                <a:solidFill>
                  <a:schemeClr val="tx1"/>
                </a:solidFill>
                <a:effectLst/>
                <a:latin typeface="+mn-lt"/>
                <a:ea typeface="+mn-ea"/>
                <a:cs typeface="+mn-cs"/>
              </a:rPr>
              <a:t>Охирги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мисолда</a:t>
            </a:r>
            <a:r>
              <a:rPr lang="ru-RU" sz="1200" b="0" i="0" kern="1200" dirty="0" smtClean="0">
                <a:solidFill>
                  <a:schemeClr val="tx1"/>
                </a:solidFill>
                <a:effectLst/>
                <a:latin typeface="+mn-lt"/>
                <a:ea typeface="+mn-ea"/>
                <a:cs typeface="+mn-cs"/>
              </a:rPr>
              <a:t> Н</a:t>
            </a:r>
            <a:r>
              <a:rPr lang="ru-RU" sz="1200" b="0" i="0" kern="1200" baseline="-25000" dirty="0" smtClean="0">
                <a:solidFill>
                  <a:schemeClr val="tx1"/>
                </a:solidFill>
                <a:effectLst/>
                <a:latin typeface="+mn-lt"/>
                <a:ea typeface="+mn-ea"/>
                <a:cs typeface="+mn-cs"/>
              </a:rPr>
              <a:t>3</a:t>
            </a:r>
            <a:r>
              <a:rPr lang="ru-RU" sz="1200" b="0" i="0" kern="1200" dirty="0" smtClean="0">
                <a:solidFill>
                  <a:schemeClr val="tx1"/>
                </a:solidFill>
                <a:effectLst/>
                <a:latin typeface="+mn-lt"/>
                <a:ea typeface="+mn-ea"/>
                <a:cs typeface="+mn-cs"/>
              </a:rPr>
              <a:t>РО</a:t>
            </a:r>
            <a:r>
              <a:rPr lang="ru-RU" sz="1200" b="0" i="0" kern="1200" baseline="-25000" dirty="0" smtClean="0">
                <a:solidFill>
                  <a:schemeClr val="tx1"/>
                </a:solidFill>
                <a:effectLst/>
                <a:latin typeface="+mn-lt"/>
                <a:ea typeface="+mn-ea"/>
                <a:cs typeface="+mn-cs"/>
              </a:rPr>
              <a:t>3</a:t>
            </a:r>
            <a:r>
              <a:rPr lang="ru-RU" sz="1200" b="0" i="0" kern="1200" dirty="0" smtClean="0">
                <a:solidFill>
                  <a:schemeClr val="tx1"/>
                </a:solidFill>
                <a:effectLst/>
                <a:latin typeface="+mn-lt"/>
                <a:ea typeface="+mn-ea"/>
                <a:cs typeface="+mn-cs"/>
              </a:rPr>
              <a:t> кислота </a:t>
            </a:r>
            <a:r>
              <a:rPr lang="ru-RU" sz="1200" b="0" i="0" kern="1200" dirty="0" err="1" smtClean="0">
                <a:solidFill>
                  <a:schemeClr val="tx1"/>
                </a:solidFill>
                <a:effectLst/>
                <a:latin typeface="+mn-lt"/>
                <a:ea typeface="+mn-ea"/>
                <a:cs typeface="+mn-cs"/>
              </a:rPr>
              <a:t>эквивалентини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топиш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учун</a:t>
            </a:r>
            <a:r>
              <a:rPr lang="ru-RU" sz="1200" b="0" i="0" kern="1200" dirty="0" smtClean="0">
                <a:solidFill>
                  <a:schemeClr val="tx1"/>
                </a:solidFill>
                <a:effectLst/>
                <a:latin typeface="+mn-lt"/>
                <a:ea typeface="+mn-ea"/>
                <a:cs typeface="+mn-cs"/>
              </a:rPr>
              <a:t> кислота моляр </a:t>
            </a:r>
            <a:r>
              <a:rPr lang="ru-RU" sz="1200" b="0" i="0" kern="1200" dirty="0" err="1" smtClean="0">
                <a:solidFill>
                  <a:schemeClr val="tx1"/>
                </a:solidFill>
                <a:effectLst/>
                <a:latin typeface="+mn-lt"/>
                <a:ea typeface="+mn-ea"/>
                <a:cs typeface="+mn-cs"/>
              </a:rPr>
              <a:t>массаси</a:t>
            </a:r>
            <a:r>
              <a:rPr lang="ru-RU" sz="1200" b="0" i="0" kern="1200" dirty="0" smtClean="0">
                <a:solidFill>
                  <a:schemeClr val="tx1"/>
                </a:solidFill>
                <a:effectLst/>
                <a:latin typeface="+mn-lt"/>
                <a:ea typeface="+mn-ea"/>
                <a:cs typeface="+mn-cs"/>
              </a:rPr>
              <a:t> 3 га </a:t>
            </a:r>
            <a:r>
              <a:rPr lang="ru-RU" sz="1200" b="0" i="0" kern="1200" dirty="0" err="1" smtClean="0">
                <a:solidFill>
                  <a:schemeClr val="tx1"/>
                </a:solidFill>
                <a:effectLst/>
                <a:latin typeface="+mn-lt"/>
                <a:ea typeface="+mn-ea"/>
                <a:cs typeface="+mn-cs"/>
              </a:rPr>
              <a:t>эмас</a:t>
            </a:r>
            <a:r>
              <a:rPr lang="ru-RU" sz="1200" b="0" i="0" kern="1200" dirty="0" smtClean="0">
                <a:solidFill>
                  <a:schemeClr val="tx1"/>
                </a:solidFill>
                <a:effectLst/>
                <a:latin typeface="+mn-lt"/>
                <a:ea typeface="+mn-ea"/>
                <a:cs typeface="+mn-cs"/>
              </a:rPr>
              <a:t> балки 2 га </a:t>
            </a:r>
            <a:r>
              <a:rPr lang="ru-RU" sz="1200" b="0" i="0" kern="1200" dirty="0" err="1" smtClean="0">
                <a:solidFill>
                  <a:schemeClr val="tx1"/>
                </a:solidFill>
                <a:effectLst/>
                <a:latin typeface="+mn-lt"/>
                <a:ea typeface="+mn-ea"/>
                <a:cs typeface="+mn-cs"/>
              </a:rPr>
              <a:t>бўлинади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чунки</a:t>
            </a:r>
            <a:r>
              <a:rPr lang="ru-RU" sz="1200" b="0" i="0" kern="1200" dirty="0" smtClean="0">
                <a:solidFill>
                  <a:schemeClr val="tx1"/>
                </a:solidFill>
                <a:effectLst/>
                <a:latin typeface="+mn-lt"/>
                <a:ea typeface="+mn-ea"/>
                <a:cs typeface="+mn-cs"/>
              </a:rPr>
              <a:t> фосфит </a:t>
            </a:r>
            <a:r>
              <a:rPr lang="ru-RU" sz="1200" b="0" i="0" kern="1200" dirty="0" err="1" smtClean="0">
                <a:solidFill>
                  <a:schemeClr val="tx1"/>
                </a:solidFill>
                <a:effectLst/>
                <a:latin typeface="+mn-lt"/>
                <a:ea typeface="+mn-ea"/>
                <a:cs typeface="+mn-cs"/>
              </a:rPr>
              <a:t>кислотаси</a:t>
            </a:r>
            <a:r>
              <a:rPr lang="ru-RU" sz="1200" b="0" i="0" kern="1200" dirty="0" smtClean="0">
                <a:solidFill>
                  <a:schemeClr val="tx1"/>
                </a:solidFill>
                <a:effectLst/>
                <a:latin typeface="+mn-lt"/>
                <a:ea typeface="+mn-ea"/>
                <a:cs typeface="+mn-cs"/>
              </a:rPr>
              <a:t> 2 </a:t>
            </a:r>
            <a:r>
              <a:rPr lang="ru-RU" sz="1200" b="0" i="0" kern="1200" dirty="0" err="1" smtClean="0">
                <a:solidFill>
                  <a:schemeClr val="tx1"/>
                </a:solidFill>
                <a:effectLst/>
                <a:latin typeface="+mn-lt"/>
                <a:ea typeface="+mn-ea"/>
                <a:cs typeface="+mn-cs"/>
              </a:rPr>
              <a:t>негизлидир</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r>
              <a:rPr lang="ru-RU" dirty="0" smtClean="0"/>
              <a:t/>
            </a:r>
            <a:br>
              <a:rPr lang="ru-RU" dirty="0" smtClean="0"/>
            </a:b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Тузлар</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эквиваленти-</a:t>
            </a:r>
            <a:r>
              <a:rPr lang="ru-RU" sz="1200" b="0" i="0" kern="1200" dirty="0" err="1" smtClean="0">
                <a:solidFill>
                  <a:schemeClr val="tx1"/>
                </a:solidFill>
                <a:effectLst/>
                <a:latin typeface="+mn-lt"/>
                <a:ea typeface="+mn-ea"/>
                <a:cs typeface="+mn-cs"/>
              </a:rPr>
              <a:t>тузнинг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молекуляр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массасини</a:t>
            </a:r>
            <a:r>
              <a:rPr lang="ru-RU" sz="1200" b="0" i="0" kern="1200" dirty="0" smtClean="0">
                <a:solidFill>
                  <a:schemeClr val="tx1"/>
                </a:solidFill>
                <a:effectLst/>
                <a:latin typeface="+mn-lt"/>
                <a:ea typeface="+mn-ea"/>
                <a:cs typeface="+mn-cs"/>
              </a:rPr>
              <a:t> шу туз </a:t>
            </a:r>
            <a:r>
              <a:rPr lang="ru-RU" sz="1200" b="0" i="0" kern="1200" dirty="0" err="1" smtClean="0">
                <a:solidFill>
                  <a:schemeClr val="tx1"/>
                </a:solidFill>
                <a:effectLst/>
                <a:latin typeface="+mn-lt"/>
                <a:ea typeface="+mn-ea"/>
                <a:cs typeface="+mn-cs"/>
              </a:rPr>
              <a:t>таркибидаги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металлнинг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валентлиги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атомлар</a:t>
            </a:r>
            <a:r>
              <a:rPr lang="ru-RU" sz="1200" b="0" i="0" kern="1200" dirty="0" smtClean="0">
                <a:solidFill>
                  <a:schemeClr val="tx1"/>
                </a:solidFill>
                <a:effectLst/>
                <a:latin typeface="+mn-lt"/>
                <a:ea typeface="+mn-ea"/>
                <a:cs typeface="+mn-cs"/>
              </a:rPr>
              <a:t> сони </a:t>
            </a:r>
            <a:r>
              <a:rPr lang="ru-RU" sz="1200" b="0" i="0" kern="1200" dirty="0" err="1" smtClean="0">
                <a:solidFill>
                  <a:schemeClr val="tx1"/>
                </a:solidFill>
                <a:effectLst/>
                <a:latin typeface="+mn-lt"/>
                <a:ea typeface="+mn-ea"/>
                <a:cs typeface="+mn-cs"/>
              </a:rPr>
              <a:t>кўпайтмасига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бўлиш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билан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топилади</a:t>
            </a:r>
            <a:r>
              <a:rPr lang="ru-RU" sz="1200" b="0" i="0" kern="1200" dirty="0" smtClean="0">
                <a:solidFill>
                  <a:schemeClr val="tx1"/>
                </a:solidFill>
                <a:effectLst/>
                <a:latin typeface="+mn-lt"/>
                <a:ea typeface="+mn-ea"/>
                <a:cs typeface="+mn-cs"/>
              </a:rPr>
              <a:t>.</a:t>
            </a:r>
            <a:r>
              <a:rPr lang="ru-RU" dirty="0" smtClean="0"/>
              <a:t/>
            </a:r>
            <a:br>
              <a:rPr lang="ru-RU" dirty="0" smtClean="0"/>
            </a:br>
            <a:r>
              <a:rPr lang="ru-RU" dirty="0" smtClean="0"/>
              <a:t/>
            </a:r>
            <a:br>
              <a:rPr lang="ru-RU" dirty="0" smtClean="0"/>
            </a:br>
            <a:endParaRPr lang="ru-RU" dirty="0" smtClean="0"/>
          </a:p>
          <a:p>
            <a:endParaRPr lang="ru-RU" dirty="0"/>
          </a:p>
        </p:txBody>
      </p:sp>
      <p:sp>
        <p:nvSpPr>
          <p:cNvPr id="4" name="Номер слайда 3"/>
          <p:cNvSpPr>
            <a:spLocks noGrp="1"/>
          </p:cNvSpPr>
          <p:nvPr>
            <p:ph type="sldNum" sz="quarter" idx="10"/>
          </p:nvPr>
        </p:nvSpPr>
        <p:spPr/>
        <p:txBody>
          <a:bodyPr/>
          <a:lstStyle/>
          <a:p>
            <a:fld id="{B253EC7D-8B91-4B28-AF15-7F4EA5703AA4}" type="slidenum">
              <a:rPr lang="ru-RU" smtClean="0"/>
              <a:pPr/>
              <a:t>8</a:t>
            </a:fld>
            <a:endParaRPr lang="ru-RU"/>
          </a:p>
        </p:txBody>
      </p:sp>
    </p:spTree>
    <p:extLst>
      <p:ext uri="{BB962C8B-B14F-4D97-AF65-F5344CB8AC3E}">
        <p14:creationId xmlns:p14="http://schemas.microsoft.com/office/powerpoint/2010/main" xmlns="" val="239790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ru-RU" sz="1200" dirty="0" err="1" smtClean="0">
                <a:solidFill>
                  <a:schemeClr val="bg1"/>
                </a:solidFill>
                <a:latin typeface="Times New Roman" panose="02020603050405020304" pitchFamily="18" charset="0"/>
                <a:cs typeface="Times New Roman" panose="02020603050405020304" pitchFamily="18" charset="0"/>
              </a:rPr>
              <a:t>Охирги</a:t>
            </a:r>
            <a:r>
              <a:rPr lang="ru-RU" altLang="ru-RU" sz="1200" dirty="0" smtClean="0">
                <a:solidFill>
                  <a:schemeClr val="bg1"/>
                </a:solidFill>
                <a:latin typeface="Times New Roman" panose="02020603050405020304" pitchFamily="18" charset="0"/>
                <a:cs typeface="Times New Roman" panose="02020603050405020304" pitchFamily="18" charset="0"/>
              </a:rPr>
              <a:t> </a:t>
            </a:r>
            <a:r>
              <a:rPr lang="ru-RU" altLang="ru-RU" sz="1200" dirty="0" err="1" smtClean="0">
                <a:solidFill>
                  <a:schemeClr val="bg1"/>
                </a:solidFill>
                <a:latin typeface="Times New Roman" panose="02020603050405020304" pitchFamily="18" charset="0"/>
                <a:cs typeface="Times New Roman" panose="02020603050405020304" pitchFamily="18" charset="0"/>
              </a:rPr>
              <a:t>мисолда</a:t>
            </a:r>
            <a:r>
              <a:rPr lang="ru-RU" altLang="ru-RU" sz="1200" dirty="0" smtClean="0">
                <a:solidFill>
                  <a:schemeClr val="bg1"/>
                </a:solidFill>
                <a:latin typeface="Times New Roman" panose="02020603050405020304" pitchFamily="18" charset="0"/>
                <a:cs typeface="Times New Roman" panose="02020603050405020304" pitchFamily="18" charset="0"/>
              </a:rPr>
              <a:t> Н</a:t>
            </a:r>
            <a:r>
              <a:rPr lang="ru-RU" altLang="ru-RU" sz="1200" baseline="-30000" dirty="0" smtClean="0">
                <a:solidFill>
                  <a:schemeClr val="bg1"/>
                </a:solidFill>
                <a:latin typeface="Times New Roman" panose="02020603050405020304" pitchFamily="18" charset="0"/>
                <a:cs typeface="Times New Roman" panose="02020603050405020304" pitchFamily="18" charset="0"/>
              </a:rPr>
              <a:t>3</a:t>
            </a:r>
            <a:r>
              <a:rPr lang="ru-RU" altLang="ru-RU" sz="1200" dirty="0" smtClean="0">
                <a:solidFill>
                  <a:schemeClr val="bg1"/>
                </a:solidFill>
                <a:latin typeface="Times New Roman" panose="02020603050405020304" pitchFamily="18" charset="0"/>
                <a:cs typeface="Times New Roman" panose="02020603050405020304" pitchFamily="18" charset="0"/>
              </a:rPr>
              <a:t>РО</a:t>
            </a:r>
            <a:r>
              <a:rPr lang="ru-RU" altLang="ru-RU" sz="1200" baseline="-30000" dirty="0" smtClean="0">
                <a:solidFill>
                  <a:schemeClr val="bg1"/>
                </a:solidFill>
                <a:latin typeface="Times New Roman" panose="02020603050405020304" pitchFamily="18" charset="0"/>
                <a:cs typeface="Times New Roman" panose="02020603050405020304" pitchFamily="18" charset="0"/>
              </a:rPr>
              <a:t>3</a:t>
            </a:r>
            <a:r>
              <a:rPr lang="ru-RU" altLang="ru-RU" sz="1200" dirty="0" smtClean="0">
                <a:solidFill>
                  <a:schemeClr val="bg1"/>
                </a:solidFill>
                <a:latin typeface="Times New Roman" panose="02020603050405020304" pitchFamily="18" charset="0"/>
                <a:cs typeface="Times New Roman" panose="02020603050405020304" pitchFamily="18" charset="0"/>
              </a:rPr>
              <a:t> кислота </a:t>
            </a:r>
            <a:r>
              <a:rPr lang="ru-RU" altLang="ru-RU" sz="1200" dirty="0" err="1" smtClean="0">
                <a:solidFill>
                  <a:schemeClr val="bg1"/>
                </a:solidFill>
                <a:latin typeface="Times New Roman" panose="02020603050405020304" pitchFamily="18" charset="0"/>
                <a:cs typeface="Times New Roman" panose="02020603050405020304" pitchFamily="18" charset="0"/>
              </a:rPr>
              <a:t>эквивалентини</a:t>
            </a:r>
            <a:r>
              <a:rPr lang="ru-RU" altLang="ru-RU" sz="1200" dirty="0" smtClean="0">
                <a:solidFill>
                  <a:schemeClr val="bg1"/>
                </a:solidFill>
                <a:latin typeface="Times New Roman" panose="02020603050405020304" pitchFamily="18" charset="0"/>
                <a:cs typeface="Times New Roman" panose="02020603050405020304" pitchFamily="18" charset="0"/>
              </a:rPr>
              <a:t> </a:t>
            </a:r>
            <a:r>
              <a:rPr lang="ru-RU" altLang="ru-RU" sz="1200" dirty="0" err="1" smtClean="0">
                <a:solidFill>
                  <a:schemeClr val="bg1"/>
                </a:solidFill>
                <a:latin typeface="Times New Roman" panose="02020603050405020304" pitchFamily="18" charset="0"/>
                <a:cs typeface="Times New Roman" panose="02020603050405020304" pitchFamily="18" charset="0"/>
              </a:rPr>
              <a:t>топиш</a:t>
            </a:r>
            <a:r>
              <a:rPr lang="ru-RU" altLang="ru-RU" sz="1200" dirty="0" smtClean="0">
                <a:solidFill>
                  <a:schemeClr val="bg1"/>
                </a:solidFill>
                <a:latin typeface="Times New Roman" panose="02020603050405020304" pitchFamily="18" charset="0"/>
                <a:cs typeface="Times New Roman" panose="02020603050405020304" pitchFamily="18" charset="0"/>
              </a:rPr>
              <a:t> </a:t>
            </a:r>
            <a:r>
              <a:rPr lang="ru-RU" altLang="ru-RU" sz="1200" dirty="0" err="1" smtClean="0">
                <a:solidFill>
                  <a:schemeClr val="bg1"/>
                </a:solidFill>
                <a:latin typeface="Times New Roman" panose="02020603050405020304" pitchFamily="18" charset="0"/>
                <a:cs typeface="Times New Roman" panose="02020603050405020304" pitchFamily="18" charset="0"/>
              </a:rPr>
              <a:t>учун</a:t>
            </a:r>
            <a:r>
              <a:rPr lang="ru-RU" altLang="ru-RU" sz="1200" dirty="0" smtClean="0">
                <a:solidFill>
                  <a:schemeClr val="bg1"/>
                </a:solidFill>
                <a:latin typeface="Times New Roman" panose="02020603050405020304" pitchFamily="18" charset="0"/>
                <a:cs typeface="Times New Roman" panose="02020603050405020304" pitchFamily="18" charset="0"/>
              </a:rPr>
              <a:t> кислота моляр </a:t>
            </a:r>
            <a:r>
              <a:rPr lang="ru-RU" altLang="ru-RU" sz="1200" dirty="0" err="1" smtClean="0">
                <a:solidFill>
                  <a:schemeClr val="bg1"/>
                </a:solidFill>
                <a:latin typeface="Times New Roman" panose="02020603050405020304" pitchFamily="18" charset="0"/>
                <a:cs typeface="Times New Roman" panose="02020603050405020304" pitchFamily="18" charset="0"/>
              </a:rPr>
              <a:t>массаси</a:t>
            </a:r>
            <a:r>
              <a:rPr lang="ru-RU" altLang="ru-RU" sz="1200" dirty="0" smtClean="0">
                <a:solidFill>
                  <a:schemeClr val="bg1"/>
                </a:solidFill>
                <a:latin typeface="Times New Roman" panose="02020603050405020304" pitchFamily="18" charset="0"/>
                <a:cs typeface="Times New Roman" panose="02020603050405020304" pitchFamily="18" charset="0"/>
              </a:rPr>
              <a:t> 3 га </a:t>
            </a:r>
            <a:r>
              <a:rPr lang="ru-RU" altLang="ru-RU" sz="1200" dirty="0" err="1" smtClean="0">
                <a:solidFill>
                  <a:schemeClr val="bg1"/>
                </a:solidFill>
                <a:latin typeface="Times New Roman" panose="02020603050405020304" pitchFamily="18" charset="0"/>
                <a:cs typeface="Times New Roman" panose="02020603050405020304" pitchFamily="18" charset="0"/>
              </a:rPr>
              <a:t>эмас</a:t>
            </a:r>
            <a:r>
              <a:rPr lang="ru-RU" altLang="ru-RU" sz="1200" dirty="0" smtClean="0">
                <a:solidFill>
                  <a:schemeClr val="bg1"/>
                </a:solidFill>
                <a:latin typeface="Times New Roman" panose="02020603050405020304" pitchFamily="18" charset="0"/>
                <a:cs typeface="Times New Roman" panose="02020603050405020304" pitchFamily="18" charset="0"/>
              </a:rPr>
              <a:t> балки 2 га </a:t>
            </a:r>
            <a:r>
              <a:rPr lang="ru-RU" altLang="ru-RU" sz="1200" dirty="0" err="1" smtClean="0">
                <a:solidFill>
                  <a:schemeClr val="bg1"/>
                </a:solidFill>
                <a:latin typeface="Times New Roman" panose="02020603050405020304" pitchFamily="18" charset="0"/>
                <a:cs typeface="Times New Roman" panose="02020603050405020304" pitchFamily="18" charset="0"/>
              </a:rPr>
              <a:t>бўлинади</a:t>
            </a:r>
            <a:r>
              <a:rPr lang="ru-RU" altLang="ru-RU" sz="1200" dirty="0" smtClean="0">
                <a:solidFill>
                  <a:schemeClr val="bg1"/>
                </a:solidFill>
                <a:latin typeface="Times New Roman" panose="02020603050405020304" pitchFamily="18" charset="0"/>
                <a:cs typeface="Times New Roman" panose="02020603050405020304" pitchFamily="18" charset="0"/>
              </a:rPr>
              <a:t>, </a:t>
            </a:r>
            <a:r>
              <a:rPr lang="ru-RU" altLang="ru-RU" sz="1200" dirty="0" err="1" smtClean="0">
                <a:solidFill>
                  <a:schemeClr val="bg1"/>
                </a:solidFill>
                <a:latin typeface="Times New Roman" panose="02020603050405020304" pitchFamily="18" charset="0"/>
                <a:cs typeface="Times New Roman" panose="02020603050405020304" pitchFamily="18" charset="0"/>
              </a:rPr>
              <a:t>чунки</a:t>
            </a:r>
            <a:r>
              <a:rPr lang="ru-RU" altLang="ru-RU" sz="1200" dirty="0" smtClean="0">
                <a:solidFill>
                  <a:schemeClr val="bg1"/>
                </a:solidFill>
                <a:latin typeface="Times New Roman" panose="02020603050405020304" pitchFamily="18" charset="0"/>
                <a:cs typeface="Times New Roman" panose="02020603050405020304" pitchFamily="18" charset="0"/>
              </a:rPr>
              <a:t> фосфит </a:t>
            </a:r>
            <a:r>
              <a:rPr lang="ru-RU" altLang="ru-RU" sz="1200" dirty="0" err="1" smtClean="0">
                <a:solidFill>
                  <a:schemeClr val="bg1"/>
                </a:solidFill>
                <a:latin typeface="Times New Roman" panose="02020603050405020304" pitchFamily="18" charset="0"/>
                <a:cs typeface="Times New Roman" panose="02020603050405020304" pitchFamily="18" charset="0"/>
              </a:rPr>
              <a:t>кислотаси</a:t>
            </a:r>
            <a:r>
              <a:rPr lang="ru-RU" altLang="ru-RU" sz="1200" dirty="0" smtClean="0">
                <a:solidFill>
                  <a:schemeClr val="bg1"/>
                </a:solidFill>
                <a:latin typeface="Times New Roman" panose="02020603050405020304" pitchFamily="18" charset="0"/>
                <a:cs typeface="Times New Roman" panose="02020603050405020304" pitchFamily="18" charset="0"/>
              </a:rPr>
              <a:t> 2 </a:t>
            </a:r>
            <a:r>
              <a:rPr lang="ru-RU" altLang="ru-RU" sz="1200" dirty="0" err="1" smtClean="0">
                <a:solidFill>
                  <a:schemeClr val="bg1"/>
                </a:solidFill>
                <a:latin typeface="Times New Roman" panose="02020603050405020304" pitchFamily="18" charset="0"/>
                <a:cs typeface="Times New Roman" panose="02020603050405020304" pitchFamily="18" charset="0"/>
              </a:rPr>
              <a:t>негизлидир</a:t>
            </a:r>
            <a:r>
              <a:rPr lang="ru-RU" altLang="ru-RU" sz="1200" dirty="0" smtClean="0">
                <a:solidFill>
                  <a:schemeClr val="bg1"/>
                </a:solidFill>
                <a:latin typeface="Times New Roman" panose="02020603050405020304" pitchFamily="18" charset="0"/>
                <a:cs typeface="Times New Roman" panose="02020603050405020304" pitchFamily="18" charset="0"/>
              </a:rPr>
              <a:t>.</a:t>
            </a:r>
            <a:r>
              <a:rPr lang="ru-RU" altLang="ru-RU" sz="1200" dirty="0" smtClean="0">
                <a:solidFill>
                  <a:schemeClr val="bg1"/>
                </a:solidFill>
              </a:rPr>
              <a:t> </a:t>
            </a:r>
            <a:endParaRPr lang="ru-RU" dirty="0"/>
          </a:p>
        </p:txBody>
      </p:sp>
      <p:sp>
        <p:nvSpPr>
          <p:cNvPr id="4" name="Номер слайда 3"/>
          <p:cNvSpPr>
            <a:spLocks noGrp="1"/>
          </p:cNvSpPr>
          <p:nvPr>
            <p:ph type="sldNum" sz="quarter" idx="10"/>
          </p:nvPr>
        </p:nvSpPr>
        <p:spPr/>
        <p:txBody>
          <a:bodyPr/>
          <a:lstStyle/>
          <a:p>
            <a:fld id="{B253EC7D-8B91-4B28-AF15-7F4EA5703AA4}" type="slidenum">
              <a:rPr lang="ru-RU" smtClean="0"/>
              <a:pPr/>
              <a:t>9</a:t>
            </a:fld>
            <a:endParaRPr lang="ru-RU"/>
          </a:p>
        </p:txBody>
      </p:sp>
    </p:spTree>
    <p:extLst>
      <p:ext uri="{BB962C8B-B14F-4D97-AF65-F5344CB8AC3E}">
        <p14:creationId xmlns:p14="http://schemas.microsoft.com/office/powerpoint/2010/main" xmlns="" val="859359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33A25C7B-08EC-4A3C-9E11-7DF2F778F5C4}" type="datetimeFigureOut">
              <a:rPr lang="en-US" smtClean="0"/>
              <a:pPr/>
              <a:t>10/29/2020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987E2EB-3487-45B5-8E83-CF8A8EFA6BFD}" type="slidenum">
              <a:rPr lang="en-US" smtClean="0"/>
              <a:pPr/>
              <a:t>‹#›</a:t>
            </a:fld>
            <a:endParaRPr lang="en-US"/>
          </a:p>
        </p:txBody>
      </p:sp>
    </p:spTree>
    <p:extLst>
      <p:ext uri="{BB962C8B-B14F-4D97-AF65-F5344CB8AC3E}">
        <p14:creationId xmlns:p14="http://schemas.microsoft.com/office/powerpoint/2010/main" xmlns="" val="23573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3A25C7B-08EC-4A3C-9E11-7DF2F778F5C4}" type="datetimeFigureOut">
              <a:rPr lang="en-US" smtClean="0"/>
              <a:pPr/>
              <a:t>10/29/2020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987E2EB-3487-45B5-8E83-CF8A8EFA6BFD}" type="slidenum">
              <a:rPr lang="en-US" smtClean="0"/>
              <a:pPr/>
              <a:t>‹#›</a:t>
            </a:fld>
            <a:endParaRPr lang="en-US"/>
          </a:p>
        </p:txBody>
      </p:sp>
    </p:spTree>
    <p:extLst>
      <p:ext uri="{BB962C8B-B14F-4D97-AF65-F5344CB8AC3E}">
        <p14:creationId xmlns:p14="http://schemas.microsoft.com/office/powerpoint/2010/main" xmlns="" val="345762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3A25C7B-08EC-4A3C-9E11-7DF2F778F5C4}" type="datetimeFigureOut">
              <a:rPr lang="en-US" smtClean="0"/>
              <a:pPr/>
              <a:t>10/29/2020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987E2EB-3487-45B5-8E83-CF8A8EFA6BFD}" type="slidenum">
              <a:rPr lang="en-US" smtClean="0"/>
              <a:pPr/>
              <a:t>‹#›</a:t>
            </a:fld>
            <a:endParaRPr lang="en-US"/>
          </a:p>
        </p:txBody>
      </p:sp>
    </p:spTree>
    <p:extLst>
      <p:ext uri="{BB962C8B-B14F-4D97-AF65-F5344CB8AC3E}">
        <p14:creationId xmlns:p14="http://schemas.microsoft.com/office/powerpoint/2010/main" xmlns="" val="113238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3A25C7B-08EC-4A3C-9E11-7DF2F778F5C4}" type="datetimeFigureOut">
              <a:rPr lang="en-US" smtClean="0"/>
              <a:pPr/>
              <a:t>10/29/2020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987E2EB-3487-45B5-8E83-CF8A8EFA6BFD}" type="slidenum">
              <a:rPr lang="en-US" smtClean="0"/>
              <a:pPr/>
              <a:t>‹#›</a:t>
            </a:fld>
            <a:endParaRPr lang="en-US"/>
          </a:p>
        </p:txBody>
      </p:sp>
    </p:spTree>
    <p:extLst>
      <p:ext uri="{BB962C8B-B14F-4D97-AF65-F5344CB8AC3E}">
        <p14:creationId xmlns:p14="http://schemas.microsoft.com/office/powerpoint/2010/main" xmlns="" val="186628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3A25C7B-08EC-4A3C-9E11-7DF2F778F5C4}" type="datetimeFigureOut">
              <a:rPr lang="en-US" smtClean="0"/>
              <a:pPr/>
              <a:t>10/29/2020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987E2EB-3487-45B5-8E83-CF8A8EFA6BFD}" type="slidenum">
              <a:rPr lang="en-US" smtClean="0"/>
              <a:pPr/>
              <a:t>‹#›</a:t>
            </a:fld>
            <a:endParaRPr lang="en-US"/>
          </a:p>
        </p:txBody>
      </p:sp>
    </p:spTree>
    <p:extLst>
      <p:ext uri="{BB962C8B-B14F-4D97-AF65-F5344CB8AC3E}">
        <p14:creationId xmlns:p14="http://schemas.microsoft.com/office/powerpoint/2010/main" xmlns="" val="289787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33A25C7B-08EC-4A3C-9E11-7DF2F778F5C4}" type="datetimeFigureOut">
              <a:rPr lang="en-US" smtClean="0"/>
              <a:pPr/>
              <a:t>10/29/2020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987E2EB-3487-45B5-8E83-CF8A8EFA6BFD}" type="slidenum">
              <a:rPr lang="en-US" smtClean="0"/>
              <a:pPr/>
              <a:t>‹#›</a:t>
            </a:fld>
            <a:endParaRPr lang="en-US"/>
          </a:p>
        </p:txBody>
      </p:sp>
    </p:spTree>
    <p:extLst>
      <p:ext uri="{BB962C8B-B14F-4D97-AF65-F5344CB8AC3E}">
        <p14:creationId xmlns:p14="http://schemas.microsoft.com/office/powerpoint/2010/main" xmlns="" val="171845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33A25C7B-08EC-4A3C-9E11-7DF2F778F5C4}" type="datetimeFigureOut">
              <a:rPr lang="en-US" smtClean="0"/>
              <a:pPr/>
              <a:t>10/29/2020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987E2EB-3487-45B5-8E83-CF8A8EFA6BFD}" type="slidenum">
              <a:rPr lang="en-US" smtClean="0"/>
              <a:pPr/>
              <a:t>‹#›</a:t>
            </a:fld>
            <a:endParaRPr lang="en-US"/>
          </a:p>
        </p:txBody>
      </p:sp>
    </p:spTree>
    <p:extLst>
      <p:ext uri="{BB962C8B-B14F-4D97-AF65-F5344CB8AC3E}">
        <p14:creationId xmlns:p14="http://schemas.microsoft.com/office/powerpoint/2010/main" xmlns="" val="39262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33A25C7B-08EC-4A3C-9E11-7DF2F778F5C4}" type="datetimeFigureOut">
              <a:rPr lang="en-US" smtClean="0"/>
              <a:pPr/>
              <a:t>10/29/2020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987E2EB-3487-45B5-8E83-CF8A8EFA6BFD}" type="slidenum">
              <a:rPr lang="en-US" smtClean="0"/>
              <a:pPr/>
              <a:t>‹#›</a:t>
            </a:fld>
            <a:endParaRPr lang="en-US"/>
          </a:p>
        </p:txBody>
      </p:sp>
    </p:spTree>
    <p:extLst>
      <p:ext uri="{BB962C8B-B14F-4D97-AF65-F5344CB8AC3E}">
        <p14:creationId xmlns:p14="http://schemas.microsoft.com/office/powerpoint/2010/main" xmlns="" val="421167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A25C7B-08EC-4A3C-9E11-7DF2F778F5C4}" type="datetimeFigureOut">
              <a:rPr lang="en-US" smtClean="0"/>
              <a:pPr/>
              <a:t>10/29/2020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987E2EB-3487-45B5-8E83-CF8A8EFA6BFD}" type="slidenum">
              <a:rPr lang="en-US" smtClean="0"/>
              <a:pPr/>
              <a:t>‹#›</a:t>
            </a:fld>
            <a:endParaRPr lang="en-US"/>
          </a:p>
        </p:txBody>
      </p:sp>
    </p:spTree>
    <p:extLst>
      <p:ext uri="{BB962C8B-B14F-4D97-AF65-F5344CB8AC3E}">
        <p14:creationId xmlns:p14="http://schemas.microsoft.com/office/powerpoint/2010/main" xmlns="" val="80611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3A25C7B-08EC-4A3C-9E11-7DF2F778F5C4}" type="datetimeFigureOut">
              <a:rPr lang="en-US" smtClean="0"/>
              <a:pPr/>
              <a:t>10/29/2020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987E2EB-3487-45B5-8E83-CF8A8EFA6BFD}" type="slidenum">
              <a:rPr lang="en-US" smtClean="0"/>
              <a:pPr/>
              <a:t>‹#›</a:t>
            </a:fld>
            <a:endParaRPr lang="en-US"/>
          </a:p>
        </p:txBody>
      </p:sp>
    </p:spTree>
    <p:extLst>
      <p:ext uri="{BB962C8B-B14F-4D97-AF65-F5344CB8AC3E}">
        <p14:creationId xmlns:p14="http://schemas.microsoft.com/office/powerpoint/2010/main" xmlns="" val="197288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3A25C7B-08EC-4A3C-9E11-7DF2F778F5C4}" type="datetimeFigureOut">
              <a:rPr lang="en-US" smtClean="0"/>
              <a:pPr/>
              <a:t>10/29/2020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987E2EB-3487-45B5-8E83-CF8A8EFA6BFD}" type="slidenum">
              <a:rPr lang="en-US" smtClean="0"/>
              <a:pPr/>
              <a:t>‹#›</a:t>
            </a:fld>
            <a:endParaRPr lang="en-US"/>
          </a:p>
        </p:txBody>
      </p:sp>
    </p:spTree>
    <p:extLst>
      <p:ext uri="{BB962C8B-B14F-4D97-AF65-F5344CB8AC3E}">
        <p14:creationId xmlns:p14="http://schemas.microsoft.com/office/powerpoint/2010/main" xmlns="" val="32925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25C7B-08EC-4A3C-9E11-7DF2F778F5C4}" type="datetimeFigureOut">
              <a:rPr lang="en-US" smtClean="0"/>
              <a:pPr/>
              <a:t>10/29/2020</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7E2EB-3487-45B5-8E83-CF8A8EFA6BFD}" type="slidenum">
              <a:rPr lang="en-US" smtClean="0"/>
              <a:pPr/>
              <a:t>‹#›</a:t>
            </a:fld>
            <a:endParaRPr lang="en-US"/>
          </a:p>
        </p:txBody>
      </p:sp>
    </p:spTree>
    <p:extLst>
      <p:ext uri="{BB962C8B-B14F-4D97-AF65-F5344CB8AC3E}">
        <p14:creationId xmlns:p14="http://schemas.microsoft.com/office/powerpoint/2010/main" xmlns="" val="315077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08210" y="2137254"/>
            <a:ext cx="9723295" cy="1569660"/>
          </a:xfrm>
          <a:prstGeom prst="rect">
            <a:avLst/>
          </a:prstGeom>
        </p:spPr>
        <p:txBody>
          <a:bodyPr wrap="square">
            <a:spAutoFit/>
          </a:bodyPr>
          <a:lstStyle/>
          <a:p>
            <a:pPr algn="ctr">
              <a:lnSpc>
                <a:spcPct val="150000"/>
              </a:lnSpc>
            </a:pPr>
            <a:r>
              <a:rPr lang="en-US" sz="2700" b="1" spc="11" dirty="0" smtClean="0">
                <a:solidFill>
                  <a:srgbClr val="0070C0"/>
                </a:solidFill>
                <a:latin typeface="Arial Rounded MT Bold" panose="020F0704030504030204" pitchFamily="34" charset="0"/>
                <a:ea typeface="Times New Roman" panose="02020603050405020304" pitchFamily="18" charset="0"/>
              </a:rPr>
              <a:t>«</a:t>
            </a:r>
            <a:r>
              <a:rPr lang="en-US" sz="2800" b="1" dirty="0">
                <a:solidFill>
                  <a:srgbClr val="7030A0"/>
                </a:solidFill>
                <a:latin typeface="Aharoni" panose="02010803020104030203" pitchFamily="2" charset="-79"/>
                <a:cs typeface="Aharoni" panose="02010803020104030203" pitchFamily="2" charset="-79"/>
              </a:rPr>
              <a:t>UMUMIY VA ANORGANIK KIMYO</a:t>
            </a:r>
            <a:r>
              <a:rPr lang="en-US" sz="2700" b="1" spc="11" dirty="0" smtClean="0">
                <a:solidFill>
                  <a:srgbClr val="0070C0"/>
                </a:solidFill>
                <a:latin typeface="Arial Rounded MT Bold" panose="020F0704030504030204" pitchFamily="34" charset="0"/>
                <a:ea typeface="Times New Roman" panose="02020603050405020304" pitchFamily="18" charset="0"/>
              </a:rPr>
              <a:t>» </a:t>
            </a:r>
            <a:endParaRPr lang="ru-RU" sz="2700" dirty="0">
              <a:solidFill>
                <a:srgbClr val="0070C0"/>
              </a:solidFill>
              <a:latin typeface="Times New Roman" panose="02020603050405020304" pitchFamily="18" charset="0"/>
              <a:ea typeface="Times New Roman" panose="02020603050405020304" pitchFamily="18" charset="0"/>
            </a:endParaRPr>
          </a:p>
          <a:p>
            <a:pPr algn="ctr"/>
            <a:endParaRPr lang="en-US" sz="2700" b="1" spc="11" dirty="0">
              <a:solidFill>
                <a:srgbClr val="0070C0"/>
              </a:solidFill>
              <a:latin typeface="Arial Rounded MT Bold" panose="020F0704030504030204" pitchFamily="34" charset="0"/>
              <a:ea typeface="Times New Roman" panose="02020603050405020304" pitchFamily="18" charset="0"/>
            </a:endParaRPr>
          </a:p>
          <a:p>
            <a:pPr algn="ctr"/>
            <a:r>
              <a:rPr lang="en-US" sz="2700" b="1" spc="11" dirty="0">
                <a:solidFill>
                  <a:srgbClr val="0070C0"/>
                </a:solidFill>
                <a:latin typeface="Times New Roman" panose="02020603050405020304" pitchFamily="18" charset="0"/>
                <a:ea typeface="Times New Roman" panose="02020603050405020304" pitchFamily="18" charset="0"/>
              </a:rPr>
              <a:t>2</a:t>
            </a:r>
            <a:r>
              <a:rPr lang="en-US" sz="2700" b="1" spc="11" dirty="0" smtClean="0">
                <a:solidFill>
                  <a:srgbClr val="0070C0"/>
                </a:solidFill>
                <a:latin typeface="Times New Roman" panose="02020603050405020304" pitchFamily="18" charset="0"/>
                <a:ea typeface="Times New Roman" panose="02020603050405020304" pitchFamily="18" charset="0"/>
              </a:rPr>
              <a:t>-MA’RUZA</a:t>
            </a:r>
            <a:endParaRPr lang="ru-RU" sz="2700" dirty="0">
              <a:solidFill>
                <a:srgbClr val="0070C0"/>
              </a:solidFill>
            </a:endParaRPr>
          </a:p>
        </p:txBody>
      </p:sp>
      <p:sp>
        <p:nvSpPr>
          <p:cNvPr id="7" name="Прямоугольник 6"/>
          <p:cNvSpPr/>
          <p:nvPr/>
        </p:nvSpPr>
        <p:spPr>
          <a:xfrm>
            <a:off x="5134920" y="6064751"/>
            <a:ext cx="1794401" cy="423449"/>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lnSpc>
                <a:spcPct val="150000"/>
              </a:lnSpc>
            </a:pPr>
            <a:r>
              <a:rPr lang="en-US" sz="1600" b="1" dirty="0">
                <a:solidFill>
                  <a:schemeClr val="tx1"/>
                </a:solidFill>
                <a:ea typeface="Yu Gothic Medium" panose="020B0500000000000000" pitchFamily="34" charset="-128"/>
              </a:rPr>
              <a:t>SHAHRISABZ -20</a:t>
            </a:r>
            <a:r>
              <a:rPr lang="uz-Cyrl-UZ" sz="1600" b="1" dirty="0">
                <a:solidFill>
                  <a:schemeClr val="tx1"/>
                </a:solidFill>
                <a:ea typeface="Yu Gothic Medium" panose="020B0500000000000000" pitchFamily="34" charset="-128"/>
              </a:rPr>
              <a:t>20</a:t>
            </a:r>
            <a:endParaRPr lang="ru-RU" sz="1600" dirty="0">
              <a:solidFill>
                <a:schemeClr val="tx1"/>
              </a:solidFill>
              <a:ea typeface="Yu Gothic Medium" panose="020B0500000000000000" pitchFamily="34" charset="-128"/>
            </a:endParaRPr>
          </a:p>
        </p:txBody>
      </p:sp>
      <p:pic>
        <p:nvPicPr>
          <p:cNvPr id="2" name="Рисунок 1"/>
          <p:cNvPicPr>
            <a:picLocks noChangeAspect="1"/>
          </p:cNvPicPr>
          <p:nvPr/>
        </p:nvPicPr>
        <p:blipFill>
          <a:blip r:embed="rId3" cstate="print"/>
          <a:stretch>
            <a:fillRect/>
          </a:stretch>
        </p:blipFill>
        <p:spPr>
          <a:xfrm>
            <a:off x="1453353" y="599350"/>
            <a:ext cx="8529059" cy="1191273"/>
          </a:xfrm>
          <a:prstGeom prst="rect">
            <a:avLst/>
          </a:prstGeom>
        </p:spPr>
      </p:pic>
      <p:sp>
        <p:nvSpPr>
          <p:cNvPr id="3" name="Прямоугольник 2"/>
          <p:cNvSpPr/>
          <p:nvPr/>
        </p:nvSpPr>
        <p:spPr>
          <a:xfrm>
            <a:off x="10632504" y="6276476"/>
            <a:ext cx="1283365" cy="369332"/>
          </a:xfrm>
          <a:prstGeom prst="rect">
            <a:avLst/>
          </a:prstGeom>
        </p:spPr>
        <p:txBody>
          <a:bodyPr wrap="none">
            <a:spAutoFit/>
          </a:bodyPr>
          <a:lstStyle/>
          <a:p>
            <a:r>
              <a:rPr lang="en-US" b="1" dirty="0" err="1">
                <a:solidFill>
                  <a:schemeClr val="bg1"/>
                </a:solidFill>
                <a:latin typeface="Times New Roman" panose="02020603050405020304" pitchFamily="18" charset="0"/>
                <a:ea typeface="Times New Roman" panose="02020603050405020304" pitchFamily="18" charset="0"/>
                <a:cs typeface="Arial" panose="020B0604020202020204" pitchFamily="34" charset="0"/>
              </a:rPr>
              <a:t>Davronbek</a:t>
            </a:r>
            <a:endParaRPr lang="ru-RU" dirty="0"/>
          </a:p>
        </p:txBody>
      </p:sp>
      <p:sp>
        <p:nvSpPr>
          <p:cNvPr id="4" name="Прямоугольник 3"/>
          <p:cNvSpPr/>
          <p:nvPr/>
        </p:nvSpPr>
        <p:spPr>
          <a:xfrm>
            <a:off x="1654491" y="4116702"/>
            <a:ext cx="8327921" cy="646331"/>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en-US" sz="3600" b="1" dirty="0" err="1">
                <a:latin typeface="Times New Roman" panose="02020603050405020304" pitchFamily="18" charset="0"/>
                <a:cs typeface="Times New Roman" panose="02020603050405020304" pitchFamily="18" charset="0"/>
              </a:rPr>
              <a:t>Kimyoning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asosiy</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stexiometrik</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qonunlari</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197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1424" y="1734343"/>
            <a:ext cx="10441160" cy="1384995"/>
          </a:xfrm>
          <a:prstGeom prst="rect">
            <a:avLst/>
          </a:prstGeo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en-US" altLang="ru-RU" sz="2800" b="1" dirty="0" err="1">
                <a:solidFill>
                  <a:schemeClr val="bg1"/>
                </a:solidFill>
                <a:latin typeface="Times New Roman" panose="02020603050405020304" pitchFamily="18" charset="0"/>
                <a:cs typeface="Times New Roman" panose="02020603050405020304" pitchFamily="18" charset="0"/>
              </a:rPr>
              <a:t>Tuzlar</a:t>
            </a:r>
            <a:r>
              <a:rPr lang="en-US" altLang="ru-RU" sz="2800" b="1" dirty="0">
                <a:solidFill>
                  <a:schemeClr val="bg1"/>
                </a:solidFill>
                <a:latin typeface="Times New Roman" panose="02020603050405020304" pitchFamily="18" charset="0"/>
                <a:cs typeface="Times New Roman" panose="02020603050405020304" pitchFamily="18" charset="0"/>
              </a:rPr>
              <a:t> </a:t>
            </a:r>
            <a:r>
              <a:rPr lang="en-US" altLang="ru-RU" sz="2800" b="1" dirty="0" err="1">
                <a:solidFill>
                  <a:schemeClr val="bg1"/>
                </a:solidFill>
                <a:latin typeface="Times New Roman" panose="02020603050405020304" pitchFamily="18" charset="0"/>
                <a:cs typeface="Times New Roman" panose="02020603050405020304" pitchFamily="18" charset="0"/>
              </a:rPr>
              <a:t>ekvivalenti-tuzning</a:t>
            </a:r>
            <a:r>
              <a:rPr lang="en-US" altLang="ru-RU" sz="2800" b="1" dirty="0">
                <a:solidFill>
                  <a:schemeClr val="bg1"/>
                </a:solidFill>
                <a:latin typeface="Times New Roman" panose="02020603050405020304" pitchFamily="18" charset="0"/>
                <a:cs typeface="Times New Roman" panose="02020603050405020304" pitchFamily="18" charset="0"/>
              </a:rPr>
              <a:t> </a:t>
            </a:r>
            <a:r>
              <a:rPr lang="en-US" altLang="ru-RU" sz="2800" b="1" dirty="0" err="1">
                <a:solidFill>
                  <a:schemeClr val="bg1"/>
                </a:solidFill>
                <a:latin typeface="Times New Roman" panose="02020603050405020304" pitchFamily="18" charset="0"/>
                <a:cs typeface="Times New Roman" panose="02020603050405020304" pitchFamily="18" charset="0"/>
              </a:rPr>
              <a:t>molekulyar</a:t>
            </a:r>
            <a:r>
              <a:rPr lang="en-US" altLang="ru-RU" sz="2800" b="1" dirty="0">
                <a:solidFill>
                  <a:schemeClr val="bg1"/>
                </a:solidFill>
                <a:latin typeface="Times New Roman" panose="02020603050405020304" pitchFamily="18" charset="0"/>
                <a:cs typeface="Times New Roman" panose="02020603050405020304" pitchFamily="18" charset="0"/>
              </a:rPr>
              <a:t> </a:t>
            </a:r>
            <a:r>
              <a:rPr lang="en-US" altLang="ru-RU" sz="2800" b="1" dirty="0" err="1">
                <a:solidFill>
                  <a:schemeClr val="bg1"/>
                </a:solidFill>
                <a:latin typeface="Times New Roman" panose="02020603050405020304" pitchFamily="18" charset="0"/>
                <a:cs typeface="Times New Roman" panose="02020603050405020304" pitchFamily="18" charset="0"/>
              </a:rPr>
              <a:t>massasini</a:t>
            </a:r>
            <a:r>
              <a:rPr lang="en-US" altLang="ru-RU" sz="2800" b="1" dirty="0">
                <a:solidFill>
                  <a:schemeClr val="bg1"/>
                </a:solidFill>
                <a:latin typeface="Times New Roman" panose="02020603050405020304" pitchFamily="18" charset="0"/>
                <a:cs typeface="Times New Roman" panose="02020603050405020304" pitchFamily="18" charset="0"/>
              </a:rPr>
              <a:t> </a:t>
            </a:r>
            <a:r>
              <a:rPr lang="en-US" altLang="ru-RU" sz="2800" b="1" dirty="0" err="1">
                <a:solidFill>
                  <a:schemeClr val="bg1"/>
                </a:solidFill>
                <a:latin typeface="Times New Roman" panose="02020603050405020304" pitchFamily="18" charset="0"/>
                <a:cs typeface="Times New Roman" panose="02020603050405020304" pitchFamily="18" charset="0"/>
              </a:rPr>
              <a:t>shu</a:t>
            </a:r>
            <a:r>
              <a:rPr lang="en-US" altLang="ru-RU" sz="2800" b="1" dirty="0">
                <a:solidFill>
                  <a:schemeClr val="bg1"/>
                </a:solidFill>
                <a:latin typeface="Times New Roman" panose="02020603050405020304" pitchFamily="18" charset="0"/>
                <a:cs typeface="Times New Roman" panose="02020603050405020304" pitchFamily="18" charset="0"/>
              </a:rPr>
              <a:t> </a:t>
            </a:r>
            <a:r>
              <a:rPr lang="en-US" altLang="ru-RU" sz="2800" b="1" dirty="0" err="1">
                <a:solidFill>
                  <a:schemeClr val="bg1"/>
                </a:solidFill>
                <a:latin typeface="Times New Roman" panose="02020603050405020304" pitchFamily="18" charset="0"/>
                <a:cs typeface="Times New Roman" panose="02020603050405020304" pitchFamily="18" charset="0"/>
              </a:rPr>
              <a:t>tuz</a:t>
            </a:r>
            <a:r>
              <a:rPr lang="en-US" altLang="ru-RU" sz="2800" b="1" dirty="0">
                <a:solidFill>
                  <a:schemeClr val="bg1"/>
                </a:solidFill>
                <a:latin typeface="Times New Roman" panose="02020603050405020304" pitchFamily="18" charset="0"/>
                <a:cs typeface="Times New Roman" panose="02020603050405020304" pitchFamily="18" charset="0"/>
              </a:rPr>
              <a:t> </a:t>
            </a:r>
            <a:r>
              <a:rPr lang="en-US" altLang="ru-RU" sz="2800" b="1" dirty="0" err="1">
                <a:solidFill>
                  <a:schemeClr val="bg1"/>
                </a:solidFill>
                <a:latin typeface="Times New Roman" panose="02020603050405020304" pitchFamily="18" charset="0"/>
                <a:cs typeface="Times New Roman" panose="02020603050405020304" pitchFamily="18" charset="0"/>
              </a:rPr>
              <a:t>tarkibidagi</a:t>
            </a:r>
            <a:r>
              <a:rPr lang="en-US" altLang="ru-RU" sz="2800" b="1" dirty="0">
                <a:solidFill>
                  <a:schemeClr val="bg1"/>
                </a:solidFill>
                <a:latin typeface="Times New Roman" panose="02020603050405020304" pitchFamily="18" charset="0"/>
                <a:cs typeface="Times New Roman" panose="02020603050405020304" pitchFamily="18" charset="0"/>
              </a:rPr>
              <a:t> </a:t>
            </a:r>
            <a:r>
              <a:rPr lang="en-US" altLang="ru-RU" sz="2800" b="1" dirty="0" err="1">
                <a:solidFill>
                  <a:schemeClr val="bg1"/>
                </a:solidFill>
                <a:latin typeface="Times New Roman" panose="02020603050405020304" pitchFamily="18" charset="0"/>
                <a:cs typeface="Times New Roman" panose="02020603050405020304" pitchFamily="18" charset="0"/>
              </a:rPr>
              <a:t>metallning</a:t>
            </a:r>
            <a:r>
              <a:rPr lang="en-US" altLang="ru-RU" sz="2800" b="1" dirty="0">
                <a:solidFill>
                  <a:schemeClr val="bg1"/>
                </a:solidFill>
                <a:latin typeface="Times New Roman" panose="02020603050405020304" pitchFamily="18" charset="0"/>
                <a:cs typeface="Times New Roman" panose="02020603050405020304" pitchFamily="18" charset="0"/>
              </a:rPr>
              <a:t> </a:t>
            </a:r>
            <a:r>
              <a:rPr lang="en-US" altLang="ru-RU" sz="2800" b="1" dirty="0" err="1">
                <a:solidFill>
                  <a:schemeClr val="bg1"/>
                </a:solidFill>
                <a:latin typeface="Times New Roman" panose="02020603050405020304" pitchFamily="18" charset="0"/>
                <a:cs typeface="Times New Roman" panose="02020603050405020304" pitchFamily="18" charset="0"/>
              </a:rPr>
              <a:t>valentligi</a:t>
            </a:r>
            <a:r>
              <a:rPr lang="en-US" altLang="ru-RU" sz="2800" b="1" dirty="0">
                <a:solidFill>
                  <a:schemeClr val="bg1"/>
                </a:solidFill>
                <a:latin typeface="Times New Roman" panose="02020603050405020304" pitchFamily="18" charset="0"/>
                <a:cs typeface="Times New Roman" panose="02020603050405020304" pitchFamily="18" charset="0"/>
              </a:rPr>
              <a:t> </a:t>
            </a:r>
            <a:r>
              <a:rPr lang="en-US" altLang="ru-RU" sz="2800" b="1" dirty="0" err="1">
                <a:solidFill>
                  <a:schemeClr val="bg1"/>
                </a:solidFill>
                <a:latin typeface="Times New Roman" panose="02020603050405020304" pitchFamily="18" charset="0"/>
                <a:cs typeface="Times New Roman" panose="02020603050405020304" pitchFamily="18" charset="0"/>
              </a:rPr>
              <a:t>bilan</a:t>
            </a:r>
            <a:r>
              <a:rPr lang="en-US" altLang="ru-RU" sz="2800" b="1" dirty="0">
                <a:solidFill>
                  <a:schemeClr val="bg1"/>
                </a:solidFill>
                <a:latin typeface="Times New Roman" panose="02020603050405020304" pitchFamily="18" charset="0"/>
                <a:cs typeface="Times New Roman" panose="02020603050405020304" pitchFamily="18" charset="0"/>
              </a:rPr>
              <a:t> </a:t>
            </a:r>
            <a:r>
              <a:rPr lang="en-US" altLang="ru-RU" sz="2800" b="1" dirty="0" err="1">
                <a:solidFill>
                  <a:schemeClr val="bg1"/>
                </a:solidFill>
                <a:latin typeface="Times New Roman" panose="02020603050405020304" pitchFamily="18" charset="0"/>
                <a:cs typeface="Times New Roman" panose="02020603050405020304" pitchFamily="18" charset="0"/>
              </a:rPr>
              <a:t>atomlar</a:t>
            </a:r>
            <a:r>
              <a:rPr lang="en-US" altLang="ru-RU" sz="2800" b="1" dirty="0">
                <a:solidFill>
                  <a:schemeClr val="bg1"/>
                </a:solidFill>
                <a:latin typeface="Times New Roman" panose="02020603050405020304" pitchFamily="18" charset="0"/>
                <a:cs typeface="Times New Roman" panose="02020603050405020304" pitchFamily="18" charset="0"/>
              </a:rPr>
              <a:t> </a:t>
            </a:r>
            <a:r>
              <a:rPr lang="en-US" altLang="ru-RU" sz="2800" b="1" dirty="0" err="1">
                <a:solidFill>
                  <a:schemeClr val="bg1"/>
                </a:solidFill>
                <a:latin typeface="Times New Roman" panose="02020603050405020304" pitchFamily="18" charset="0"/>
                <a:cs typeface="Times New Roman" panose="02020603050405020304" pitchFamily="18" charset="0"/>
              </a:rPr>
              <a:t>soni</a:t>
            </a:r>
            <a:r>
              <a:rPr lang="en-US" altLang="ru-RU" sz="2800" b="1" dirty="0">
                <a:solidFill>
                  <a:schemeClr val="bg1"/>
                </a:solidFill>
                <a:latin typeface="Times New Roman" panose="02020603050405020304" pitchFamily="18" charset="0"/>
                <a:cs typeface="Times New Roman" panose="02020603050405020304" pitchFamily="18" charset="0"/>
              </a:rPr>
              <a:t> </a:t>
            </a:r>
            <a:r>
              <a:rPr lang="en-US" altLang="ru-RU" sz="2800" b="1" dirty="0" err="1">
                <a:solidFill>
                  <a:schemeClr val="bg1"/>
                </a:solidFill>
                <a:latin typeface="Times New Roman" panose="02020603050405020304" pitchFamily="18" charset="0"/>
                <a:cs typeface="Times New Roman" panose="02020603050405020304" pitchFamily="18" charset="0"/>
              </a:rPr>
              <a:t>ko‘paytmasiga</a:t>
            </a:r>
            <a:r>
              <a:rPr lang="en-US" altLang="ru-RU" sz="2800" b="1" dirty="0">
                <a:solidFill>
                  <a:schemeClr val="bg1"/>
                </a:solidFill>
                <a:latin typeface="Times New Roman" panose="02020603050405020304" pitchFamily="18" charset="0"/>
                <a:cs typeface="Times New Roman" panose="02020603050405020304" pitchFamily="18" charset="0"/>
              </a:rPr>
              <a:t> </a:t>
            </a:r>
            <a:r>
              <a:rPr lang="en-US" altLang="ru-RU" sz="2800" b="1" dirty="0" err="1">
                <a:solidFill>
                  <a:schemeClr val="bg1"/>
                </a:solidFill>
                <a:latin typeface="Times New Roman" panose="02020603050405020304" pitchFamily="18" charset="0"/>
                <a:cs typeface="Times New Roman" panose="02020603050405020304" pitchFamily="18" charset="0"/>
              </a:rPr>
              <a:t>bo‘lish</a:t>
            </a:r>
            <a:r>
              <a:rPr lang="en-US" altLang="ru-RU" sz="2800" b="1" dirty="0">
                <a:solidFill>
                  <a:schemeClr val="bg1"/>
                </a:solidFill>
                <a:latin typeface="Times New Roman" panose="02020603050405020304" pitchFamily="18" charset="0"/>
                <a:cs typeface="Times New Roman" panose="02020603050405020304" pitchFamily="18" charset="0"/>
              </a:rPr>
              <a:t> </a:t>
            </a:r>
            <a:r>
              <a:rPr lang="en-US" altLang="ru-RU" sz="2800" b="1" dirty="0" err="1">
                <a:solidFill>
                  <a:schemeClr val="bg1"/>
                </a:solidFill>
                <a:latin typeface="Times New Roman" panose="02020603050405020304" pitchFamily="18" charset="0"/>
                <a:cs typeface="Times New Roman" panose="02020603050405020304" pitchFamily="18" charset="0"/>
              </a:rPr>
              <a:t>bilan</a:t>
            </a:r>
            <a:r>
              <a:rPr lang="en-US" altLang="ru-RU" sz="2800" b="1" dirty="0">
                <a:solidFill>
                  <a:schemeClr val="bg1"/>
                </a:solidFill>
                <a:latin typeface="Times New Roman" panose="02020603050405020304" pitchFamily="18" charset="0"/>
                <a:cs typeface="Times New Roman" panose="02020603050405020304" pitchFamily="18" charset="0"/>
              </a:rPr>
              <a:t> </a:t>
            </a:r>
            <a:r>
              <a:rPr lang="en-US" altLang="ru-RU" sz="2800" b="1" dirty="0" err="1">
                <a:solidFill>
                  <a:schemeClr val="bg1"/>
                </a:solidFill>
                <a:latin typeface="Times New Roman" panose="02020603050405020304" pitchFamily="18" charset="0"/>
                <a:cs typeface="Times New Roman" panose="02020603050405020304" pitchFamily="18" charset="0"/>
              </a:rPr>
              <a:t>topiladi</a:t>
            </a:r>
            <a:r>
              <a:rPr lang="en-US" altLang="ru-RU" sz="2800" b="1" dirty="0">
                <a:solidFill>
                  <a:schemeClr val="bg1"/>
                </a:solidFill>
                <a:latin typeface="Times New Roman" panose="02020603050405020304" pitchFamily="18" charset="0"/>
                <a:cs typeface="Times New Roman" panose="02020603050405020304" pitchFamily="18" charset="0"/>
              </a:rPr>
              <a:t>.</a:t>
            </a:r>
            <a:endParaRPr kumimoji="0" lang="ru-RU" altLang="ru-RU" sz="2800" b="0" i="0" u="none" strike="noStrike" cap="none" normalizeH="0" baseline="0" dirty="0" smtClean="0">
              <a:ln>
                <a:noFill/>
              </a:ln>
              <a:solidFill>
                <a:schemeClr val="bg1"/>
              </a:solidFill>
              <a:effectLst/>
            </a:endParaRPr>
          </a:p>
        </p:txBody>
      </p:sp>
      <p:pic>
        <p:nvPicPr>
          <p:cNvPr id="5122" name="Picture 2" descr="http://uz.denemetr.com/tw_files2/urls_2/235/d-234539/234539_html_m2614bd9e.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7568" y="3573016"/>
            <a:ext cx="6984776" cy="15722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3864695" y="749459"/>
            <a:ext cx="4070345" cy="646331"/>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a:r>
              <a:rPr lang="en-US" sz="3600" dirty="0" err="1">
                <a:latin typeface="Times New Roman" panose="02020603050405020304" pitchFamily="18" charset="0"/>
                <a:ea typeface="Times New Roman" panose="02020603050405020304" pitchFamily="18" charset="0"/>
              </a:rPr>
              <a:t>Ekvivalentlar</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qonuni</a:t>
            </a:r>
            <a:endParaRPr lang="ru-RU" sz="3600" dirty="0"/>
          </a:p>
        </p:txBody>
      </p:sp>
    </p:spTree>
    <p:extLst>
      <p:ext uri="{BB962C8B-B14F-4D97-AF65-F5344CB8AC3E}">
        <p14:creationId xmlns:p14="http://schemas.microsoft.com/office/powerpoint/2010/main" xmlns="" val="106434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randombar(horizontal)">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9696" y="476672"/>
            <a:ext cx="4596130" cy="646331"/>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sz="3600" dirty="0" err="1" smtClean="0">
                <a:latin typeface="Times New Roman" panose="02020603050405020304" pitchFamily="18" charset="0"/>
              </a:rPr>
              <a:t>Karrali</a:t>
            </a:r>
            <a:r>
              <a:rPr lang="en-US" sz="3600" dirty="0" smtClean="0">
                <a:latin typeface="Times New Roman" panose="02020603050405020304" pitchFamily="18" charset="0"/>
              </a:rPr>
              <a:t> </a:t>
            </a:r>
            <a:r>
              <a:rPr lang="en-US" sz="3600" dirty="0" err="1" smtClean="0">
                <a:latin typeface="Times New Roman" panose="02020603050405020304" pitchFamily="18" charset="0"/>
              </a:rPr>
              <a:t>nisbatlar</a:t>
            </a:r>
            <a:r>
              <a:rPr lang="en-US" sz="3600" dirty="0" smtClean="0">
                <a:latin typeface="Times New Roman" panose="02020603050405020304" pitchFamily="18" charset="0"/>
              </a:rPr>
              <a:t> </a:t>
            </a:r>
            <a:r>
              <a:rPr lang="en-US" sz="3600" dirty="0" err="1" smtClean="0">
                <a:latin typeface="Times New Roman" panose="02020603050405020304" pitchFamily="18" charset="0"/>
              </a:rPr>
              <a:t>qonuni</a:t>
            </a:r>
            <a:endParaRPr lang="ru-RU" sz="3600" dirty="0"/>
          </a:p>
        </p:txBody>
      </p:sp>
      <p:sp>
        <p:nvSpPr>
          <p:cNvPr id="3" name="Прямоугольник 2"/>
          <p:cNvSpPr/>
          <p:nvPr/>
        </p:nvSpPr>
        <p:spPr>
          <a:xfrm>
            <a:off x="911424" y="2132856"/>
            <a:ext cx="10297144"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800" dirty="0" err="1"/>
              <a:t>Ikki</a:t>
            </a:r>
            <a:r>
              <a:rPr lang="en-US" sz="2800" dirty="0"/>
              <a:t> element </a:t>
            </a:r>
            <a:r>
              <a:rPr lang="en-US" sz="2800" dirty="0" err="1"/>
              <a:t>o‘zaro</a:t>
            </a:r>
            <a:r>
              <a:rPr lang="en-US" sz="2800" dirty="0"/>
              <a:t> </a:t>
            </a:r>
            <a:r>
              <a:rPr lang="en-US" sz="2800" dirty="0" err="1"/>
              <a:t>birikib</a:t>
            </a:r>
            <a:r>
              <a:rPr lang="en-US" sz="2800" dirty="0"/>
              <a:t>, </a:t>
            </a:r>
            <a:r>
              <a:rPr lang="en-US" sz="2800" dirty="0" err="1"/>
              <a:t>bir</a:t>
            </a:r>
            <a:r>
              <a:rPr lang="en-US" sz="2800" dirty="0"/>
              <a:t> </a:t>
            </a:r>
            <a:r>
              <a:rPr lang="en-US" sz="2800" dirty="0" err="1"/>
              <a:t>birikma</a:t>
            </a:r>
            <a:r>
              <a:rPr lang="en-US" sz="2800" dirty="0"/>
              <a:t>  </a:t>
            </a:r>
            <a:r>
              <a:rPr lang="en-US" sz="2800" dirty="0" err="1"/>
              <a:t>hosil</a:t>
            </a:r>
            <a:r>
              <a:rPr lang="en-US" sz="2800" dirty="0"/>
              <a:t> </a:t>
            </a:r>
            <a:r>
              <a:rPr lang="en-US" sz="2800" dirty="0" err="1"/>
              <a:t>qilsa</a:t>
            </a:r>
            <a:r>
              <a:rPr lang="en-US" sz="2800" dirty="0"/>
              <a:t>, </a:t>
            </a:r>
            <a:r>
              <a:rPr lang="en-US" sz="2800" dirty="0" err="1"/>
              <a:t>bu</a:t>
            </a:r>
            <a:r>
              <a:rPr lang="en-US" sz="2800" dirty="0"/>
              <a:t> </a:t>
            </a:r>
            <a:r>
              <a:rPr lang="en-US" sz="2800" dirty="0" err="1"/>
              <a:t>birikmalardagi</a:t>
            </a:r>
            <a:r>
              <a:rPr lang="en-US" sz="2800" dirty="0"/>
              <a:t> </a:t>
            </a:r>
            <a:r>
              <a:rPr lang="en-US" sz="2800" dirty="0" err="1"/>
              <a:t>bir</a:t>
            </a:r>
            <a:r>
              <a:rPr lang="en-US" sz="2800" dirty="0"/>
              <a:t> </a:t>
            </a:r>
            <a:r>
              <a:rPr lang="en-US" sz="2800" dirty="0" err="1"/>
              <a:t>necha</a:t>
            </a:r>
            <a:r>
              <a:rPr lang="en-US" sz="2800" dirty="0"/>
              <a:t> </a:t>
            </a:r>
            <a:r>
              <a:rPr lang="en-US" sz="2800" dirty="0" err="1"/>
              <a:t>elementning</a:t>
            </a:r>
            <a:r>
              <a:rPr lang="en-US" sz="2800" dirty="0"/>
              <a:t> </a:t>
            </a:r>
            <a:r>
              <a:rPr lang="en-US" sz="2800" dirty="0" err="1"/>
              <a:t>massa</a:t>
            </a:r>
            <a:r>
              <a:rPr lang="en-US" sz="2800" dirty="0"/>
              <a:t> </a:t>
            </a:r>
            <a:r>
              <a:rPr lang="en-US" sz="2800" dirty="0" err="1"/>
              <a:t>miqdoriga</a:t>
            </a:r>
            <a:r>
              <a:rPr lang="en-US" sz="2800" dirty="0"/>
              <a:t> </a:t>
            </a:r>
            <a:r>
              <a:rPr lang="en-US" sz="2800" dirty="0" err="1"/>
              <a:t>to‘g‘ri</a:t>
            </a:r>
            <a:r>
              <a:rPr lang="en-US" sz="2800" dirty="0"/>
              <a:t> </a:t>
            </a:r>
            <a:r>
              <a:rPr lang="en-US" sz="2800" dirty="0" err="1"/>
              <a:t>keladigan</a:t>
            </a:r>
            <a:r>
              <a:rPr lang="en-US" sz="2800" dirty="0"/>
              <a:t> </a:t>
            </a:r>
            <a:r>
              <a:rPr lang="en-US" sz="2800" dirty="0" err="1"/>
              <a:t>ikkinchi</a:t>
            </a:r>
            <a:r>
              <a:rPr lang="en-US" sz="2800" dirty="0"/>
              <a:t> element </a:t>
            </a:r>
            <a:r>
              <a:rPr lang="en-US" sz="2800" dirty="0" err="1"/>
              <a:t>miqdori</a:t>
            </a:r>
            <a:r>
              <a:rPr lang="en-US" sz="2800" dirty="0"/>
              <a:t> </a:t>
            </a:r>
            <a:r>
              <a:rPr lang="en-US" sz="2800" dirty="0" err="1"/>
              <a:t>o‘zaro</a:t>
            </a:r>
            <a:r>
              <a:rPr lang="en-US" sz="2800" dirty="0"/>
              <a:t> </a:t>
            </a:r>
            <a:r>
              <a:rPr lang="en-US" sz="2800" dirty="0" err="1"/>
              <a:t>oddiy</a:t>
            </a:r>
            <a:r>
              <a:rPr lang="en-US" sz="2800" dirty="0"/>
              <a:t> </a:t>
            </a:r>
            <a:r>
              <a:rPr lang="en-US" sz="2800" dirty="0" err="1"/>
              <a:t>karrali</a:t>
            </a:r>
            <a:r>
              <a:rPr lang="en-US" sz="2800" dirty="0"/>
              <a:t> </a:t>
            </a:r>
            <a:r>
              <a:rPr lang="en-US" sz="2800" dirty="0" err="1"/>
              <a:t>sonlar</a:t>
            </a:r>
            <a:r>
              <a:rPr lang="en-US" sz="2800" dirty="0"/>
              <a:t> </a:t>
            </a:r>
            <a:r>
              <a:rPr lang="en-US" sz="2800" dirty="0" err="1"/>
              <a:t>nisbatida</a:t>
            </a:r>
            <a:r>
              <a:rPr lang="en-US" sz="2800" dirty="0"/>
              <a:t> </a:t>
            </a:r>
            <a:r>
              <a:rPr lang="en-US" sz="2800" dirty="0" err="1"/>
              <a:t>bo‘ladi</a:t>
            </a:r>
            <a:endParaRPr lang="ru-RU" sz="2800" dirty="0"/>
          </a:p>
        </p:txBody>
      </p:sp>
    </p:spTree>
    <p:extLst>
      <p:ext uri="{BB962C8B-B14F-4D97-AF65-F5344CB8AC3E}">
        <p14:creationId xmlns:p14="http://schemas.microsoft.com/office/powerpoint/2010/main" xmlns="" val="143864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07768" y="476672"/>
            <a:ext cx="3240360"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3200" dirty="0" err="1" smtClean="0">
                <a:latin typeface="Times New Roman" panose="02020603050405020304" pitchFamily="18" charset="0"/>
                <a:ea typeface="Times New Roman" panose="02020603050405020304" pitchFamily="18" charset="0"/>
              </a:rPr>
              <a:t>Gaz</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qonunlari</a:t>
            </a:r>
            <a:endParaRPr lang="ru-RU" sz="3200" dirty="0"/>
          </a:p>
        </p:txBody>
      </p:sp>
      <p:sp>
        <p:nvSpPr>
          <p:cNvPr id="4" name="Прямоугольник 3"/>
          <p:cNvSpPr/>
          <p:nvPr/>
        </p:nvSpPr>
        <p:spPr>
          <a:xfrm>
            <a:off x="1559496" y="2204864"/>
            <a:ext cx="8496944" cy="3600986"/>
          </a:xfrm>
          <a:prstGeom prst="rect">
            <a:avLst/>
          </a:prstGeom>
        </p:spPr>
        <p:txBody>
          <a:bodyPr wrap="square">
            <a:spAutoFit/>
          </a:bodyPr>
          <a:lstStyle/>
          <a:p>
            <a:r>
              <a:rPr lang="en-US" sz="2800" b="1" dirty="0" err="1"/>
              <a:t>Avagadro</a:t>
            </a:r>
            <a:r>
              <a:rPr lang="en-US" sz="2800" b="1" dirty="0"/>
              <a:t> </a:t>
            </a:r>
            <a:r>
              <a:rPr lang="en-US" sz="2800" b="1" dirty="0" err="1" smtClean="0"/>
              <a:t>qonuni</a:t>
            </a:r>
            <a:endParaRPr lang="uz-Cyrl-UZ" sz="2800" b="1" dirty="0" smtClean="0">
              <a:solidFill>
                <a:srgbClr val="000000"/>
              </a:solidFill>
            </a:endParaRPr>
          </a:p>
          <a:p>
            <a:r>
              <a:rPr lang="en-US" sz="2800" b="1" dirty="0" err="1" smtClean="0">
                <a:solidFill>
                  <a:srgbClr val="000000"/>
                </a:solidFill>
              </a:rPr>
              <a:t>hajmiy</a:t>
            </a:r>
            <a:r>
              <a:rPr lang="en-US" sz="2800" b="1" dirty="0" smtClean="0">
                <a:solidFill>
                  <a:srgbClr val="000000"/>
                </a:solidFill>
              </a:rPr>
              <a:t> </a:t>
            </a:r>
            <a:r>
              <a:rPr lang="en-US" sz="2800" b="1" dirty="0" err="1">
                <a:solidFill>
                  <a:srgbClr val="000000"/>
                </a:solidFill>
              </a:rPr>
              <a:t>nisbatlar</a:t>
            </a:r>
            <a:r>
              <a:rPr lang="en-US" sz="2800" b="1" dirty="0">
                <a:solidFill>
                  <a:srgbClr val="000000"/>
                </a:solidFill>
              </a:rPr>
              <a:t> </a:t>
            </a:r>
            <a:r>
              <a:rPr lang="en-US" sz="2800" b="1" dirty="0" err="1" smtClean="0">
                <a:solidFill>
                  <a:srgbClr val="000000"/>
                </a:solidFill>
              </a:rPr>
              <a:t>qonuni</a:t>
            </a:r>
            <a:endParaRPr lang="uz-Cyrl-UZ" sz="2800" b="1" dirty="0" smtClean="0">
              <a:solidFill>
                <a:srgbClr val="000000"/>
              </a:solidFill>
            </a:endParaRPr>
          </a:p>
          <a:p>
            <a:r>
              <a:rPr lang="en-US" sz="2800" b="1" dirty="0" err="1"/>
              <a:t>Boyl</a:t>
            </a:r>
            <a:r>
              <a:rPr lang="en-US" sz="2800" b="1" dirty="0"/>
              <a:t>–</a:t>
            </a:r>
            <a:r>
              <a:rPr lang="en-US" sz="2800" b="1" dirty="0" err="1"/>
              <a:t>Mariott</a:t>
            </a:r>
            <a:r>
              <a:rPr lang="en-US" sz="2800" b="1" dirty="0"/>
              <a:t> </a:t>
            </a:r>
            <a:r>
              <a:rPr lang="en-US" sz="2800" b="1" dirty="0" err="1"/>
              <a:t>qonuni</a:t>
            </a:r>
            <a:r>
              <a:rPr lang="en-US" sz="2800" dirty="0"/>
              <a:t/>
            </a:r>
            <a:br>
              <a:rPr lang="en-US" sz="2800" dirty="0"/>
            </a:br>
            <a:r>
              <a:rPr lang="en-US" sz="2800" b="1" dirty="0" err="1"/>
              <a:t>Gey</a:t>
            </a:r>
            <a:r>
              <a:rPr lang="en-US" sz="2800" b="1" dirty="0"/>
              <a:t>–</a:t>
            </a:r>
            <a:r>
              <a:rPr lang="en-US" sz="2800" b="1" dirty="0" err="1"/>
              <a:t>Lyussak</a:t>
            </a:r>
            <a:r>
              <a:rPr lang="en-US" sz="2800" b="1" dirty="0"/>
              <a:t> </a:t>
            </a:r>
            <a:r>
              <a:rPr lang="en-US" sz="2800" b="1" dirty="0" err="1"/>
              <a:t>qonuni</a:t>
            </a:r>
            <a:r>
              <a:rPr lang="en-US" sz="2800" b="1" dirty="0"/>
              <a:t>: </a:t>
            </a:r>
            <a:endParaRPr lang="en-US" sz="2800" b="1" dirty="0" smtClean="0"/>
          </a:p>
          <a:p>
            <a:r>
              <a:rPr lang="en-US" sz="2800" b="1" dirty="0" err="1"/>
              <a:t>Sharl</a:t>
            </a:r>
            <a:r>
              <a:rPr lang="en-US" sz="2800" b="1" dirty="0"/>
              <a:t> </a:t>
            </a:r>
            <a:r>
              <a:rPr lang="en-US" sz="2800" b="1" dirty="0" err="1"/>
              <a:t>qonuni</a:t>
            </a:r>
            <a:r>
              <a:rPr lang="en-US" sz="2800" dirty="0"/>
              <a:t/>
            </a:r>
            <a:br>
              <a:rPr lang="en-US" sz="2800" dirty="0"/>
            </a:br>
            <a:r>
              <a:rPr lang="en-US" sz="2800" b="1" dirty="0" err="1"/>
              <a:t>B</a:t>
            </a:r>
            <a:r>
              <a:rPr lang="en-US" sz="2800" b="1" dirty="0" err="1" smtClean="0"/>
              <a:t>oyl</a:t>
            </a:r>
            <a:r>
              <a:rPr lang="en-US" sz="2800" b="1" dirty="0" smtClean="0"/>
              <a:t>–</a:t>
            </a:r>
            <a:r>
              <a:rPr lang="en-US" sz="2800" b="1" dirty="0" err="1" smtClean="0"/>
              <a:t>Mariott</a:t>
            </a:r>
            <a:r>
              <a:rPr lang="en-US" sz="2800" b="1" dirty="0" smtClean="0"/>
              <a:t> </a:t>
            </a:r>
            <a:r>
              <a:rPr lang="en-US" sz="2800" b="1" dirty="0" err="1"/>
              <a:t>bilan</a:t>
            </a:r>
            <a:r>
              <a:rPr lang="en-US" sz="2800" b="1" dirty="0"/>
              <a:t> </a:t>
            </a:r>
            <a:r>
              <a:rPr lang="en-US" sz="2800" b="1" dirty="0" err="1"/>
              <a:t>Gey</a:t>
            </a:r>
            <a:r>
              <a:rPr lang="en-US" sz="2800" b="1" dirty="0"/>
              <a:t>–</a:t>
            </a:r>
            <a:r>
              <a:rPr lang="en-US" sz="2800" b="1" dirty="0" err="1"/>
              <a:t>Lyussakning</a:t>
            </a:r>
            <a:r>
              <a:rPr lang="en-US" sz="2800" b="1" dirty="0"/>
              <a:t> </a:t>
            </a:r>
            <a:r>
              <a:rPr lang="en-US" sz="2800" b="1" dirty="0" err="1"/>
              <a:t>birlashgan</a:t>
            </a:r>
            <a:r>
              <a:rPr lang="en-US" sz="2800" b="1" dirty="0"/>
              <a:t> </a:t>
            </a:r>
            <a:r>
              <a:rPr lang="en-US" sz="2800" b="1" dirty="0" err="1"/>
              <a:t>gaz</a:t>
            </a:r>
            <a:r>
              <a:rPr lang="en-US" sz="2800" b="1" dirty="0"/>
              <a:t> </a:t>
            </a:r>
            <a:r>
              <a:rPr lang="en-US" sz="2800" b="1" dirty="0" err="1"/>
              <a:t>qonuni</a:t>
            </a:r>
            <a:r>
              <a:rPr lang="en-US" sz="2800" b="1" dirty="0" smtClean="0"/>
              <a:t>:</a:t>
            </a:r>
          </a:p>
          <a:p>
            <a:r>
              <a:rPr lang="en-US" sz="3200" b="1" dirty="0" err="1"/>
              <a:t>Parstial</a:t>
            </a:r>
            <a:r>
              <a:rPr lang="en-US" sz="3200" b="1" dirty="0"/>
              <a:t> </a:t>
            </a:r>
            <a:r>
              <a:rPr lang="en-US" sz="3200" b="1" dirty="0" err="1"/>
              <a:t>bosimlar</a:t>
            </a:r>
            <a:r>
              <a:rPr lang="en-US" sz="3200" b="1" dirty="0"/>
              <a:t> </a:t>
            </a:r>
            <a:r>
              <a:rPr lang="en-US" sz="3200" b="1" dirty="0" err="1"/>
              <a:t>qonuni</a:t>
            </a:r>
            <a:endParaRPr lang="ru-RU" sz="3200" b="1" dirty="0"/>
          </a:p>
        </p:txBody>
      </p:sp>
    </p:spTree>
    <p:extLst>
      <p:ext uri="{BB962C8B-B14F-4D97-AF65-F5344CB8AC3E}">
        <p14:creationId xmlns:p14="http://schemas.microsoft.com/office/powerpoint/2010/main" xmlns="" val="2510358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95800" y="404664"/>
            <a:ext cx="3129383" cy="58477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en-US" sz="3200" dirty="0" smtClean="0">
                <a:latin typeface="Times New Roman" panose="02020603050405020304" pitchFamily="18" charset="0"/>
                <a:ea typeface="Times New Roman" panose="02020603050405020304" pitchFamily="18" charset="0"/>
              </a:rPr>
              <a:t>Avogadro </a:t>
            </a:r>
            <a:r>
              <a:rPr lang="en-US" sz="3200" dirty="0" err="1" smtClean="0">
                <a:latin typeface="Times New Roman" panose="02020603050405020304" pitchFamily="18" charset="0"/>
                <a:ea typeface="Times New Roman" panose="02020603050405020304" pitchFamily="18" charset="0"/>
              </a:rPr>
              <a:t>Qonuni</a:t>
            </a:r>
            <a:endParaRPr lang="ru-RU" sz="3200" dirty="0"/>
          </a:p>
        </p:txBody>
      </p:sp>
      <p:sp>
        <p:nvSpPr>
          <p:cNvPr id="3" name="Прямоугольник 2"/>
          <p:cNvSpPr/>
          <p:nvPr/>
        </p:nvSpPr>
        <p:spPr>
          <a:xfrm>
            <a:off x="546876" y="1439488"/>
            <a:ext cx="10225136"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err="1">
                <a:latin typeface="Times New Roman" panose="02020603050405020304" pitchFamily="18" charset="0"/>
                <a:cs typeface="Times New Roman" panose="02020603050405020304" pitchFamily="18" charset="0"/>
              </a:rPr>
              <a:t>Teng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hajmli</a:t>
            </a:r>
            <a:r>
              <a:rPr lang="en-US" sz="2000" b="1" dirty="0">
                <a:latin typeface="Times New Roman" panose="02020603050405020304" pitchFamily="18" charset="0"/>
                <a:cs typeface="Times New Roman" panose="02020603050405020304" pitchFamily="18" charset="0"/>
              </a:rPr>
              <a:t> ideal </a:t>
            </a:r>
            <a:r>
              <a:rPr lang="en-US" sz="2000" b="1" dirty="0" err="1">
                <a:latin typeface="Times New Roman" panose="02020603050405020304" pitchFamily="18" charset="0"/>
                <a:cs typeface="Times New Roman" panose="02020603050405020304" pitchFamily="18" charset="0"/>
              </a:rPr>
              <a:t>gazlarda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xil</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bosim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xil</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temperaturada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zarralar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soni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xil</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bo‘ladi</a:t>
            </a:r>
            <a:r>
              <a:rPr lang="en-US" sz="2000" b="1" dirty="0">
                <a:latin typeface="Times New Roman" panose="02020603050405020304" pitchFamily="18" charset="0"/>
                <a:cs typeface="Times New Roman" panose="02020603050405020304" pitchFamily="18" charset="0"/>
              </a:rPr>
              <a:t>. Avogadro </a:t>
            </a:r>
            <a:r>
              <a:rPr lang="en-US" sz="2000" b="1" dirty="0" err="1">
                <a:latin typeface="Times New Roman" panose="02020603050405020304" pitchFamily="18" charset="0"/>
                <a:cs typeface="Times New Roman" panose="02020603050405020304" pitchFamily="18" charset="0"/>
              </a:rPr>
              <a:t>qonuni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ko‘ra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nore</a:t>
            </a:r>
            <a:r>
              <a:rPr lang="en-US" sz="2000" b="1" dirty="0">
                <a:latin typeface="Times New Roman" panose="02020603050405020304" pitchFamily="18" charset="0"/>
                <a:cs typeface="Times New Roman" panose="02020603050405020304" pitchFamily="18" charset="0"/>
              </a:rPr>
              <a:t>-al </a:t>
            </a:r>
            <a:r>
              <a:rPr lang="en-US" sz="2000" b="1" dirty="0" err="1">
                <a:latin typeface="Times New Roman" panose="02020603050405020304" pitchFamily="18" charset="0"/>
                <a:cs typeface="Times New Roman" panose="02020603050405020304" pitchFamily="18" charset="0"/>
              </a:rPr>
              <a:t>sharoitda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istagan</a:t>
            </a:r>
            <a:r>
              <a:rPr lang="en-US" sz="2000" b="1" dirty="0">
                <a:latin typeface="Times New Roman" panose="02020603050405020304" pitchFamily="18" charset="0"/>
                <a:cs typeface="Times New Roman" panose="02020603050405020304" pitchFamily="18" charset="0"/>
              </a:rPr>
              <a:t> ideal </a:t>
            </a:r>
            <a:r>
              <a:rPr lang="en-US" sz="2000" b="1" dirty="0" err="1">
                <a:latin typeface="Times New Roman" panose="02020603050405020304" pitchFamily="18" charset="0"/>
                <a:cs typeface="Times New Roman" panose="02020603050405020304" pitchFamily="18" charset="0"/>
              </a:rPr>
              <a:t>gazning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gramm-moleku-lasi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xil</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hajmni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egallaydi</a:t>
            </a:r>
            <a:r>
              <a:rPr lang="en-US" sz="2000" b="1" dirty="0">
                <a:latin typeface="Times New Roman" panose="02020603050405020304" pitchFamily="18" charset="0"/>
                <a:cs typeface="Times New Roman" panose="02020603050405020304" pitchFamily="18" charset="0"/>
              </a:rPr>
              <a:t>. A. Avogadro 1811 </a:t>
            </a:r>
            <a:r>
              <a:rPr lang="en-US" sz="2000" b="1" dirty="0" err="1">
                <a:latin typeface="Times New Roman" panose="02020603050405020304" pitchFamily="18" charset="0"/>
                <a:cs typeface="Times New Roman" panose="02020603050405020304" pitchFamily="18" charset="0"/>
              </a:rPr>
              <a:t>yilda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kashf</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qilgan</a:t>
            </a:r>
            <a:r>
              <a:rPr lang="en-US" sz="2000" b="1"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Normal </a:t>
            </a:r>
            <a:r>
              <a:rPr lang="en-US" sz="2000" b="1" dirty="0" err="1">
                <a:latin typeface="Times New Roman" panose="02020603050405020304" pitchFamily="18" charset="0"/>
                <a:cs typeface="Times New Roman" panose="02020603050405020304" pitchFamily="18" charset="0"/>
              </a:rPr>
              <a:t>sharoitda</a:t>
            </a:r>
            <a:r>
              <a:rPr lang="en-US" sz="2000" b="1" dirty="0">
                <a:latin typeface="Times New Roman" panose="02020603050405020304" pitchFamily="18" charset="0"/>
                <a:cs typeface="Times New Roman" panose="02020603050405020304" pitchFamily="18" charset="0"/>
              </a:rPr>
              <a:t> (0°C </a:t>
            </a:r>
            <a:r>
              <a:rPr lang="en-US" sz="2000" b="1" dirty="0" err="1">
                <a:latin typeface="Times New Roman" panose="02020603050405020304" pitchFamily="18" charset="0"/>
                <a:cs typeface="Times New Roman" panose="02020603050405020304" pitchFamily="18" charset="0"/>
              </a:rPr>
              <a:t>harorat</a:t>
            </a:r>
            <a:r>
              <a:rPr lang="en-US" sz="2000" b="1" dirty="0">
                <a:latin typeface="Times New Roman" panose="02020603050405020304" pitchFamily="18" charset="0"/>
                <a:cs typeface="Times New Roman" panose="02020603050405020304" pitchFamily="18" charset="0"/>
              </a:rPr>
              <a:t>, 101,325 </a:t>
            </a:r>
            <a:r>
              <a:rPr lang="en-US" sz="2000" b="1" dirty="0" err="1">
                <a:latin typeface="Times New Roman" panose="02020603050405020304" pitchFamily="18" charset="0"/>
                <a:cs typeface="Times New Roman" panose="02020603050405020304" pitchFamily="18" charset="0"/>
              </a:rPr>
              <a:t>kPa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bosim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ba’zi</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gazlarning</a:t>
            </a:r>
            <a:r>
              <a:rPr lang="en-US" sz="2000" b="1"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6,02·10</a:t>
            </a:r>
            <a:r>
              <a:rPr lang="ru-RU" sz="2000" b="1" baseline="30000" dirty="0" smtClean="0">
                <a:latin typeface="Times New Roman" panose="02020603050405020304" pitchFamily="18" charset="0"/>
                <a:cs typeface="Times New Roman" panose="02020603050405020304" pitchFamily="18" charset="0"/>
              </a:rPr>
              <a:t>23</a:t>
            </a:r>
            <a:r>
              <a:rPr lang="ru-RU"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ta </a:t>
            </a:r>
            <a:r>
              <a:rPr lang="en-US" sz="2000" b="1" dirty="0" err="1" smtClean="0">
                <a:latin typeface="Times New Roman" panose="02020603050405020304" pitchFamily="18" charset="0"/>
                <a:cs typeface="Times New Roman" panose="02020603050405020304" pitchFamily="18" charset="0"/>
              </a:rPr>
              <a:t>zarrasi</a:t>
            </a:r>
            <a:endParaRPr lang="ru-RU" sz="2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79676" y="3212976"/>
            <a:ext cx="6120680" cy="3384376"/>
          </a:xfrm>
          <a:prstGeom prst="rect">
            <a:avLst/>
          </a:prstGeom>
        </p:spPr>
      </p:pic>
    </p:spTree>
    <p:extLst>
      <p:ext uri="{BB962C8B-B14F-4D97-AF65-F5344CB8AC3E}">
        <p14:creationId xmlns:p14="http://schemas.microsoft.com/office/powerpoint/2010/main" xmlns="" val="383447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5440" y="1196752"/>
            <a:ext cx="10009112"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400" dirty="0" err="1">
                <a:solidFill>
                  <a:schemeClr val="tx1"/>
                </a:solidFill>
                <a:latin typeface="Times New Roman" panose="02020603050405020304" pitchFamily="18" charset="0"/>
                <a:cs typeface="Times New Roman" panose="02020603050405020304" pitchFamily="18" charset="0"/>
              </a:rPr>
              <a:t>O‘zgarmas</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haroratda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bosimda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reaksiyaga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kirishgan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gazlar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hajmlarining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o‘zaro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nisbati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hamda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reaksiya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natijasida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hosil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bo‘lgan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gazlar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hajmlariga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nisbati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butun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kichik</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sonlar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kabi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bo‘ladi</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0" y="2708920"/>
            <a:ext cx="6096000" cy="3654152"/>
          </a:xfrm>
          <a:prstGeom prst="rect">
            <a:avLst/>
          </a:prstGeom>
        </p:spPr>
      </p:pic>
      <p:sp>
        <p:nvSpPr>
          <p:cNvPr id="4" name="Прямоугольник 3"/>
          <p:cNvSpPr/>
          <p:nvPr/>
        </p:nvSpPr>
        <p:spPr>
          <a:xfrm>
            <a:off x="3791744" y="315924"/>
            <a:ext cx="4863917"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3200" dirty="0" err="1" smtClean="0">
                <a:latin typeface="Times New Roman" panose="02020603050405020304" pitchFamily="18" charset="0"/>
                <a:cs typeface="Times New Roman" panose="02020603050405020304" pitchFamily="18" charset="0"/>
              </a:rPr>
              <a:t>Hajmiy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Nisbatlar</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Qonuni</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7265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31704" y="620688"/>
            <a:ext cx="4320480" cy="646331"/>
          </a:xfrm>
          <a:prstGeom prst="rect">
            <a:avLst/>
          </a:prstGeom>
        </p:spPr>
        <p:txBody>
          <a:bodyPr wrap="square">
            <a:spAutoFit/>
          </a:bodyPr>
          <a:lstStyle/>
          <a:p>
            <a:r>
              <a:rPr lang="en-US" sz="3600" b="1" dirty="0" err="1"/>
              <a:t>Boyl</a:t>
            </a:r>
            <a:r>
              <a:rPr lang="en-US" sz="3600" b="1" dirty="0"/>
              <a:t>–</a:t>
            </a:r>
            <a:r>
              <a:rPr lang="en-US" sz="3600" b="1" dirty="0" err="1"/>
              <a:t>Mariott</a:t>
            </a:r>
            <a:r>
              <a:rPr lang="en-US" sz="3600" b="1" dirty="0"/>
              <a:t> </a:t>
            </a:r>
            <a:r>
              <a:rPr lang="en-US" sz="3600" b="1" dirty="0" err="1" smtClean="0"/>
              <a:t>qonuni</a:t>
            </a:r>
            <a:endParaRPr lang="ru-RU" sz="3600" dirty="0"/>
          </a:p>
        </p:txBody>
      </p:sp>
      <p:sp>
        <p:nvSpPr>
          <p:cNvPr id="3" name="Прямоугольник 2"/>
          <p:cNvSpPr/>
          <p:nvPr/>
        </p:nvSpPr>
        <p:spPr>
          <a:xfrm>
            <a:off x="1055440" y="1772816"/>
            <a:ext cx="10297144" cy="36933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smtClean="0"/>
              <a:t> </a:t>
            </a: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95600" y="3789040"/>
            <a:ext cx="7218528" cy="2509247"/>
          </a:xfrm>
          <a:prstGeom prst="rect">
            <a:avLst/>
          </a:prstGeom>
        </p:spPr>
      </p:pic>
      <p:sp>
        <p:nvSpPr>
          <p:cNvPr id="5" name="Прямоугольник 4"/>
          <p:cNvSpPr/>
          <p:nvPr/>
        </p:nvSpPr>
        <p:spPr>
          <a:xfrm>
            <a:off x="2279576" y="2117560"/>
            <a:ext cx="8640960" cy="1477328"/>
          </a:xfrm>
          <a:prstGeom prst="rect">
            <a:avLst/>
          </a:prstGeom>
        </p:spPr>
        <p:txBody>
          <a:bodyPr wrap="square">
            <a:spAutoFit/>
          </a:bodyPr>
          <a:lstStyle/>
          <a:p>
            <a:r>
              <a:rPr lang="en-US" b="1" dirty="0" err="1" smtClean="0">
                <a:solidFill>
                  <a:srgbClr val="000000"/>
                </a:solidFill>
              </a:rPr>
              <a:t>Gazning</a:t>
            </a:r>
            <a:r>
              <a:rPr lang="en-US" b="1" dirty="0" smtClean="0">
                <a:solidFill>
                  <a:srgbClr val="000000"/>
                </a:solidFill>
              </a:rPr>
              <a:t> </a:t>
            </a:r>
            <a:r>
              <a:rPr lang="en-US" b="1" dirty="0" err="1">
                <a:solidFill>
                  <a:srgbClr val="000000"/>
                </a:solidFill>
              </a:rPr>
              <a:t>o`zgarmas</a:t>
            </a:r>
            <a:r>
              <a:rPr lang="en-US" b="1" dirty="0">
                <a:solidFill>
                  <a:srgbClr val="000000"/>
                </a:solidFill>
              </a:rPr>
              <a:t/>
            </a:r>
            <a:br>
              <a:rPr lang="en-US" b="1" dirty="0">
                <a:solidFill>
                  <a:srgbClr val="000000"/>
                </a:solidFill>
              </a:rPr>
            </a:br>
            <a:r>
              <a:rPr lang="en-US" b="1" dirty="0" err="1">
                <a:solidFill>
                  <a:srgbClr val="000000"/>
                </a:solidFill>
              </a:rPr>
              <a:t>temperaturadagi</a:t>
            </a:r>
            <a:r>
              <a:rPr lang="en-US" b="1" dirty="0">
                <a:solidFill>
                  <a:srgbClr val="000000"/>
                </a:solidFill>
              </a:rPr>
              <a:t> </a:t>
            </a:r>
            <a:r>
              <a:rPr lang="en-US" b="1" dirty="0" err="1">
                <a:solidFill>
                  <a:srgbClr val="000000"/>
                </a:solidFill>
              </a:rPr>
              <a:t>hajmi</a:t>
            </a:r>
            <a:r>
              <a:rPr lang="en-US" b="1" dirty="0">
                <a:solidFill>
                  <a:srgbClr val="000000"/>
                </a:solidFill>
              </a:rPr>
              <a:t> </a:t>
            </a:r>
            <a:r>
              <a:rPr lang="en-US" b="1" dirty="0" err="1">
                <a:solidFill>
                  <a:srgbClr val="000000"/>
                </a:solidFill>
              </a:rPr>
              <a:t>shu</a:t>
            </a:r>
            <a:r>
              <a:rPr lang="en-US" b="1" dirty="0">
                <a:solidFill>
                  <a:srgbClr val="000000"/>
                </a:solidFill>
              </a:rPr>
              <a:t> </a:t>
            </a:r>
            <a:r>
              <a:rPr lang="en-US" b="1" dirty="0" err="1">
                <a:solidFill>
                  <a:srgbClr val="000000"/>
                </a:solidFill>
              </a:rPr>
              <a:t>gazning</a:t>
            </a:r>
            <a:r>
              <a:rPr lang="en-US" b="1" dirty="0">
                <a:solidFill>
                  <a:srgbClr val="000000"/>
                </a:solidFill>
              </a:rPr>
              <a:t> </a:t>
            </a:r>
            <a:r>
              <a:rPr lang="en-US" b="1" dirty="0" err="1">
                <a:solidFill>
                  <a:srgbClr val="000000"/>
                </a:solidFill>
              </a:rPr>
              <a:t>bosimiga</a:t>
            </a:r>
            <a:r>
              <a:rPr lang="en-US" b="1" dirty="0">
                <a:solidFill>
                  <a:srgbClr val="000000"/>
                </a:solidFill>
              </a:rPr>
              <a:t> </a:t>
            </a:r>
            <a:r>
              <a:rPr lang="en-US" b="1" dirty="0" err="1">
                <a:solidFill>
                  <a:srgbClr val="000000"/>
                </a:solidFill>
              </a:rPr>
              <a:t>teskari</a:t>
            </a:r>
            <a:r>
              <a:rPr lang="en-US" b="1" dirty="0">
                <a:solidFill>
                  <a:srgbClr val="000000"/>
                </a:solidFill>
              </a:rPr>
              <a:t> </a:t>
            </a:r>
            <a:r>
              <a:rPr lang="en-US" b="1" dirty="0" err="1" smtClean="0">
                <a:solidFill>
                  <a:srgbClr val="000000"/>
                </a:solidFill>
              </a:rPr>
              <a:t>proporsionaldi</a:t>
            </a:r>
            <a:endParaRPr lang="en-US" b="1" dirty="0" smtClean="0">
              <a:solidFill>
                <a:srgbClr val="000000"/>
              </a:solidFill>
            </a:endParaRPr>
          </a:p>
          <a:p>
            <a:r>
              <a:rPr lang="en-US" b="1" i="1" dirty="0" err="1"/>
              <a:t>pV</a:t>
            </a:r>
            <a:r>
              <a:rPr lang="en-US" b="1" dirty="0"/>
              <a:t> = const</a:t>
            </a:r>
            <a:r>
              <a:rPr lang="en-US" b="1" dirty="0" smtClean="0"/>
              <a:t>.</a:t>
            </a:r>
            <a:r>
              <a:rPr lang="en-US" b="1" dirty="0">
                <a:solidFill>
                  <a:srgbClr val="000000"/>
                </a:solidFill>
              </a:rPr>
              <a:t/>
            </a:r>
            <a:br>
              <a:rPr lang="en-US" b="1" dirty="0">
                <a:solidFill>
                  <a:srgbClr val="000000"/>
                </a:solidFill>
              </a:rPr>
            </a:br>
            <a:r>
              <a:rPr lang="en-US" b="1" dirty="0">
                <a:solidFill>
                  <a:srgbClr val="000000"/>
                </a:solidFill>
              </a:rPr>
              <a:t>Bu </a:t>
            </a:r>
            <a:r>
              <a:rPr lang="en-US" b="1" dirty="0" err="1">
                <a:solidFill>
                  <a:srgbClr val="000000"/>
                </a:solidFill>
              </a:rPr>
              <a:t>yerda</a:t>
            </a:r>
            <a:r>
              <a:rPr lang="en-US" b="1" dirty="0">
                <a:solidFill>
                  <a:srgbClr val="000000"/>
                </a:solidFill>
              </a:rPr>
              <a:t>, P – </a:t>
            </a:r>
            <a:r>
              <a:rPr lang="en-US" b="1" dirty="0" err="1">
                <a:solidFill>
                  <a:srgbClr val="000000"/>
                </a:solidFill>
              </a:rPr>
              <a:t>bosim</a:t>
            </a:r>
            <a:r>
              <a:rPr lang="en-US" b="1" dirty="0">
                <a:solidFill>
                  <a:srgbClr val="000000"/>
                </a:solidFill>
              </a:rPr>
              <a:t>, V – </a:t>
            </a:r>
            <a:r>
              <a:rPr lang="en-US" b="1" dirty="0" err="1">
                <a:solidFill>
                  <a:srgbClr val="000000"/>
                </a:solidFill>
              </a:rPr>
              <a:t>gazning</a:t>
            </a:r>
            <a:r>
              <a:rPr lang="en-US" b="1" dirty="0">
                <a:solidFill>
                  <a:srgbClr val="000000"/>
                </a:solidFill>
              </a:rPr>
              <a:t> </a:t>
            </a:r>
            <a:r>
              <a:rPr lang="en-US" b="1" dirty="0" err="1">
                <a:solidFill>
                  <a:srgbClr val="000000"/>
                </a:solidFill>
              </a:rPr>
              <a:t>hajmi</a:t>
            </a:r>
            <a:r>
              <a:rPr lang="en-US" b="1" dirty="0" smtClean="0">
                <a:solidFill>
                  <a:srgbClr val="000000"/>
                </a:solidFill>
              </a:rPr>
              <a:t>.  </a:t>
            </a:r>
            <a:r>
              <a:rPr lang="en-US" b="1" dirty="0">
                <a:solidFill>
                  <a:srgbClr val="000000"/>
                </a:solidFill>
              </a:rPr>
              <a:t/>
            </a:r>
            <a:br>
              <a:rPr lang="en-US" b="1" dirty="0">
                <a:solidFill>
                  <a:srgbClr val="000000"/>
                </a:solidFill>
              </a:rPr>
            </a:br>
            <a:endParaRPr lang="ru-RU" b="1" dirty="0"/>
          </a:p>
        </p:txBody>
      </p:sp>
      <p:graphicFrame>
        <p:nvGraphicFramePr>
          <p:cNvPr id="6" name="Таблица 5"/>
          <p:cNvGraphicFramePr>
            <a:graphicFrameLocks noGrp="1"/>
          </p:cNvGraphicFramePr>
          <p:nvPr/>
        </p:nvGraphicFramePr>
        <p:xfrm>
          <a:off x="609600" y="4061301"/>
          <a:ext cx="10972800" cy="365760"/>
        </p:xfrm>
        <a:graphic>
          <a:graphicData uri="http://schemas.openxmlformats.org/drawingml/2006/table">
            <a:tbl>
              <a:tblPr/>
              <a:tblGrid>
                <a:gridCol w="10972800">
                  <a:extLst>
                    <a:ext uri="{9D8B030D-6E8A-4147-A177-3AD203B41FA5}">
                      <a16:colId xmlns:a16="http://schemas.microsoft.com/office/drawing/2014/main" xmlns="" val="3378856453"/>
                    </a:ext>
                  </a:extLst>
                </a:gridCol>
              </a:tblGrid>
              <a:tr h="0">
                <a:tc>
                  <a:txBody>
                    <a:bodyPr/>
                    <a:lstStyle/>
                    <a:p>
                      <a:endParaRPr lang="en-US" dirty="0"/>
                    </a:p>
                  </a:txBody>
                  <a:tcPr anchor="ctr">
                    <a:lnL>
                      <a:noFill/>
                    </a:lnL>
                    <a:lnR>
                      <a:noFill/>
                    </a:lnR>
                    <a:lnT>
                      <a:noFill/>
                    </a:lnT>
                    <a:lnB>
                      <a:noFill/>
                    </a:lnB>
                    <a:solidFill>
                      <a:srgbClr val="FFFFFF"/>
                    </a:solidFill>
                  </a:tcPr>
                </a:tc>
                <a:extLst>
                  <a:ext uri="{0D108BD9-81ED-4DB2-BD59-A6C34878D82A}">
                    <a16:rowId xmlns:a16="http://schemas.microsoft.com/office/drawing/2014/main" xmlns="" val="1121660177"/>
                  </a:ext>
                </a:extLst>
              </a:tr>
            </a:tbl>
          </a:graphicData>
        </a:graphic>
      </p:graphicFrame>
    </p:spTree>
    <p:extLst>
      <p:ext uri="{BB962C8B-B14F-4D97-AF65-F5344CB8AC3E}">
        <p14:creationId xmlns:p14="http://schemas.microsoft.com/office/powerpoint/2010/main" xmlns="" val="36756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15480" y="1412776"/>
            <a:ext cx="820891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b="1" dirty="0" err="1" smtClean="0">
                <a:latin typeface="Tahoma" panose="020B0604030504040204" pitchFamily="34" charset="0"/>
                <a:ea typeface="Tahoma" panose="020B0604030504040204" pitchFamily="34" charset="0"/>
                <a:cs typeface="Tahoma" panose="020B0604030504040204" pitchFamily="34" charset="0"/>
              </a:rPr>
              <a:t>O’zgarmas</a:t>
            </a:r>
            <a:r>
              <a:rPr lang="en-US" b="1" dirty="0" smtClean="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bosimda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gazlarning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hajmi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haroratga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tug’ri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smtClean="0">
                <a:latin typeface="Tahoma" panose="020B0604030504040204" pitchFamily="34" charset="0"/>
                <a:ea typeface="Tahoma" panose="020B0604030504040204" pitchFamily="34" charset="0"/>
                <a:cs typeface="Tahoma" panose="020B0604030504040204" pitchFamily="34" charset="0"/>
              </a:rPr>
              <a:t>proportional </a:t>
            </a:r>
            <a:r>
              <a:rPr lang="en-US" b="1" dirty="0" err="1">
                <a:latin typeface="Tahoma" panose="020B0604030504040204" pitchFamily="34" charset="0"/>
                <a:ea typeface="Tahoma" panose="020B0604030504040204" pitchFamily="34" charset="0"/>
                <a:cs typeface="Tahoma" panose="020B0604030504040204" pitchFamily="34" charset="0"/>
              </a:rPr>
              <a:t>bo’ladi</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3" name="Прямоугольник 2"/>
          <p:cNvSpPr/>
          <p:nvPr/>
        </p:nvSpPr>
        <p:spPr>
          <a:xfrm>
            <a:off x="4223792" y="591850"/>
            <a:ext cx="3836756" cy="58477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sz="3200" b="1" dirty="0" err="1"/>
              <a:t>Gey</a:t>
            </a:r>
            <a:r>
              <a:rPr lang="en-US" sz="3200" b="1" dirty="0"/>
              <a:t> - </a:t>
            </a:r>
            <a:r>
              <a:rPr lang="en-US" sz="3200" b="1" dirty="0" err="1"/>
              <a:t>Lyussak</a:t>
            </a:r>
            <a:r>
              <a:rPr lang="en-US" sz="3200" b="1" dirty="0"/>
              <a:t> </a:t>
            </a:r>
            <a:r>
              <a:rPr lang="en-US" sz="3200" b="1" dirty="0" err="1"/>
              <a:t>qonuni</a:t>
            </a:r>
            <a:r>
              <a:rPr lang="en-US" sz="3200" b="1" dirty="0"/>
              <a:t> </a:t>
            </a:r>
            <a:endParaRPr lang="ru-RU" sz="3200" b="1"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87988" y="2435413"/>
            <a:ext cx="3636404" cy="2171273"/>
          </a:xfrm>
          <a:prstGeom prst="rect">
            <a:avLst/>
          </a:prstGeom>
        </p:spPr>
      </p:pic>
      <p:sp>
        <p:nvSpPr>
          <p:cNvPr id="6" name="Rectangle 3"/>
          <p:cNvSpPr>
            <a:spLocks noChangeArrowheads="1"/>
          </p:cNvSpPr>
          <p:nvPr/>
        </p:nvSpPr>
        <p:spPr bwMode="auto">
          <a:xfrm>
            <a:off x="0" y="-100982"/>
            <a:ext cx="256464" cy="20196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3920" tIns="31740" rIns="0" bIns="1587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000" b="0" i="0" u="none" strike="noStrike" cap="none" normalizeH="0" baseline="0" dirty="0" smtClean="0">
              <a:ln>
                <a:noFill/>
              </a:ln>
              <a:solidFill>
                <a:srgbClr val="202122"/>
              </a:solidFill>
              <a:effectLst/>
              <a:latin typeface="Arial" panose="020B0604020202020204" pitchFamily="34" charset="0"/>
              <a:cs typeface="Arial" panose="020B0604020202020204" pitchFamily="34" charset="0"/>
            </a:endParaRPr>
          </a:p>
        </p:txBody>
      </p:sp>
      <p:sp>
        <p:nvSpPr>
          <p:cNvPr id="7" name="AutoShape 4" descr="{\displaystyle V\sim T}"/>
          <p:cNvSpPr>
            <a:spLocks noChangeAspect="1" noChangeArrowheads="1"/>
          </p:cNvSpPr>
          <p:nvPr/>
        </p:nvSpPr>
        <p:spPr bwMode="auto">
          <a:xfrm>
            <a:off x="288925" y="-74453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5" descr="{\frac {V}{T}}=\mathrm {const} ,"/>
          <p:cNvSpPr>
            <a:spLocks noChangeAspect="1" noChangeArrowheads="1"/>
          </p:cNvSpPr>
          <p:nvPr/>
        </p:nvSpPr>
        <p:spPr bwMode="auto">
          <a:xfrm>
            <a:off x="288925" y="-43973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V"/>
          <p:cNvSpPr>
            <a:spLocks noChangeAspect="1" noChangeArrowheads="1"/>
          </p:cNvSpPr>
          <p:nvPr/>
        </p:nvSpPr>
        <p:spPr bwMode="auto">
          <a:xfrm>
            <a:off x="514350" y="-15081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7" descr="T"/>
          <p:cNvSpPr>
            <a:spLocks noChangeAspect="1" noChangeArrowheads="1"/>
          </p:cNvSpPr>
          <p:nvPr/>
        </p:nvSpPr>
        <p:spPr bwMode="auto">
          <a:xfrm>
            <a:off x="1541463" y="-15081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8" descr="{\frac {V_{1}}{T_{1}}}={\frac {V_{2}}{T_{2}}}\quad "/>
          <p:cNvSpPr>
            <a:spLocks noChangeAspect="1" noChangeArrowheads="1"/>
          </p:cNvSpPr>
          <p:nvPr/>
        </p:nvSpPr>
        <p:spPr bwMode="auto">
          <a:xfrm>
            <a:off x="288925" y="290513"/>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9" descr="{\displaystyle {V_{1}}{T_{2}}={V_{2}}{T_{1}}}"/>
          <p:cNvSpPr>
            <a:spLocks noChangeAspect="1" noChangeArrowheads="1"/>
          </p:cNvSpPr>
          <p:nvPr/>
        </p:nvSpPr>
        <p:spPr bwMode="auto">
          <a:xfrm>
            <a:off x="288925" y="73183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9482" y="2441393"/>
            <a:ext cx="4608512" cy="3107608"/>
          </a:xfrm>
          <a:prstGeom prst="rect">
            <a:avLst/>
          </a:prstGeom>
        </p:spPr>
      </p:pic>
      <p:sp>
        <p:nvSpPr>
          <p:cNvPr id="5" name="Прямоугольник 4"/>
          <p:cNvSpPr/>
          <p:nvPr/>
        </p:nvSpPr>
        <p:spPr>
          <a:xfrm>
            <a:off x="5519936" y="5157192"/>
            <a:ext cx="6096000" cy="923330"/>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b="1" dirty="0">
                <a:solidFill>
                  <a:schemeClr val="bg1"/>
                </a:solidFill>
                <a:latin typeface="TimesUZ"/>
              </a:rPr>
              <a:t>Bu </a:t>
            </a:r>
            <a:r>
              <a:rPr lang="en-US" b="1" dirty="0" err="1">
                <a:solidFill>
                  <a:schemeClr val="bg1"/>
                </a:solidFill>
                <a:latin typeface="TimesUZ"/>
              </a:rPr>
              <a:t>qonunni</a:t>
            </a:r>
            <a:r>
              <a:rPr lang="en-US" b="1" dirty="0">
                <a:solidFill>
                  <a:schemeClr val="bg1"/>
                </a:solidFill>
                <a:latin typeface="TimesUZ"/>
              </a:rPr>
              <a:t> 1802-yilda </a:t>
            </a:r>
            <a:r>
              <a:rPr lang="en-US" b="1" dirty="0" err="1">
                <a:solidFill>
                  <a:schemeClr val="bg1"/>
                </a:solidFill>
                <a:latin typeface="TimesUZ"/>
              </a:rPr>
              <a:t>fransuz</a:t>
            </a:r>
            <a:r>
              <a:rPr lang="en-US" b="1" dirty="0">
                <a:solidFill>
                  <a:schemeClr val="bg1"/>
                </a:solidFill>
                <a:latin typeface="TimesUZ"/>
              </a:rPr>
              <a:t> </a:t>
            </a:r>
            <a:r>
              <a:rPr lang="en-US" b="1" dirty="0" err="1">
                <a:solidFill>
                  <a:schemeClr val="bg1"/>
                </a:solidFill>
                <a:latin typeface="TimesUZ"/>
              </a:rPr>
              <a:t>olimi</a:t>
            </a:r>
            <a:r>
              <a:rPr lang="en-US" b="1" dirty="0">
                <a:solidFill>
                  <a:schemeClr val="bg1"/>
                </a:solidFill>
                <a:latin typeface="TimesUZ"/>
              </a:rPr>
              <a:t> </a:t>
            </a:r>
            <a:r>
              <a:rPr lang="en-US" b="1" dirty="0" err="1">
                <a:solidFill>
                  <a:schemeClr val="bg1"/>
                </a:solidFill>
                <a:latin typeface="TimesUZ"/>
              </a:rPr>
              <a:t>Gey-Lyussak</a:t>
            </a:r>
            <a:r>
              <a:rPr lang="en-US" b="1" dirty="0">
                <a:solidFill>
                  <a:schemeClr val="bg1"/>
                </a:solidFill>
                <a:latin typeface="TimesUZ"/>
              </a:rPr>
              <a:t> </a:t>
            </a:r>
            <a:r>
              <a:rPr lang="en-US" b="1" dirty="0" err="1">
                <a:solidFill>
                  <a:schemeClr val="bg1"/>
                </a:solidFill>
                <a:latin typeface="TimesUZ"/>
              </a:rPr>
              <a:t>kashf</a:t>
            </a:r>
            <a:r>
              <a:rPr lang="en-US" b="1" dirty="0">
                <a:solidFill>
                  <a:schemeClr val="bg1"/>
                </a:solidFill>
                <a:latin typeface="TimesUZ"/>
              </a:rPr>
              <a:t> </a:t>
            </a:r>
            <a:r>
              <a:rPr lang="en-US" b="1" dirty="0" err="1" smtClean="0">
                <a:solidFill>
                  <a:schemeClr val="bg1"/>
                </a:solidFill>
                <a:latin typeface="TimesUZ"/>
              </a:rPr>
              <a:t>etgani</a:t>
            </a:r>
            <a:r>
              <a:rPr lang="en-US" b="1" dirty="0" smtClean="0">
                <a:solidFill>
                  <a:schemeClr val="bg1"/>
                </a:solidFill>
                <a:latin typeface="TimesUZ"/>
              </a:rPr>
              <a:t> </a:t>
            </a:r>
            <a:r>
              <a:rPr lang="en-US" b="1" dirty="0" err="1" smtClean="0">
                <a:solidFill>
                  <a:schemeClr val="bg1"/>
                </a:solidFill>
                <a:latin typeface="TimesUZ"/>
              </a:rPr>
              <a:t>uchun</a:t>
            </a:r>
            <a:r>
              <a:rPr lang="en-US" b="1" dirty="0" smtClean="0">
                <a:solidFill>
                  <a:schemeClr val="bg1"/>
                </a:solidFill>
                <a:latin typeface="TimesUZ"/>
              </a:rPr>
              <a:t> </a:t>
            </a:r>
            <a:r>
              <a:rPr lang="en-US" b="1" dirty="0" err="1">
                <a:solidFill>
                  <a:schemeClr val="bg1"/>
                </a:solidFill>
                <a:latin typeface="TimesUZ"/>
              </a:rPr>
              <a:t>Gey-Lyussak</a:t>
            </a:r>
            <a:r>
              <a:rPr lang="en-US" b="1" dirty="0">
                <a:solidFill>
                  <a:schemeClr val="bg1"/>
                </a:solidFill>
                <a:latin typeface="TimesUZ"/>
              </a:rPr>
              <a:t> </a:t>
            </a:r>
            <a:r>
              <a:rPr lang="en-US" b="1" dirty="0" err="1">
                <a:solidFill>
                  <a:schemeClr val="bg1"/>
                </a:solidFill>
                <a:latin typeface="TimesUZ"/>
              </a:rPr>
              <a:t>qonuni</a:t>
            </a:r>
            <a:r>
              <a:rPr lang="en-US" b="1" dirty="0">
                <a:solidFill>
                  <a:schemeClr val="bg1"/>
                </a:solidFill>
                <a:latin typeface="TimesUZ"/>
              </a:rPr>
              <a:t> </a:t>
            </a:r>
            <a:r>
              <a:rPr lang="en-US" b="1" dirty="0" err="1">
                <a:solidFill>
                  <a:schemeClr val="bg1"/>
                </a:solidFill>
                <a:latin typeface="TimesUZ"/>
              </a:rPr>
              <a:t>deyiladi</a:t>
            </a:r>
            <a:r>
              <a:rPr lang="en-US" b="1" dirty="0">
                <a:solidFill>
                  <a:schemeClr val="bg1"/>
                </a:solidFill>
                <a:latin typeface="TimesUZ"/>
              </a:rPr>
              <a:t>.</a:t>
            </a:r>
            <a:br>
              <a:rPr lang="en-US" b="1" dirty="0">
                <a:solidFill>
                  <a:schemeClr val="bg1"/>
                </a:solidFill>
                <a:latin typeface="TimesUZ"/>
              </a:rPr>
            </a:br>
            <a:endParaRPr lang="ru-RU" b="1" dirty="0">
              <a:solidFill>
                <a:schemeClr val="bg1"/>
              </a:solidFill>
            </a:endParaRPr>
          </a:p>
        </p:txBody>
      </p:sp>
    </p:spTree>
    <p:extLst>
      <p:ext uri="{BB962C8B-B14F-4D97-AF65-F5344CB8AC3E}">
        <p14:creationId xmlns:p14="http://schemas.microsoft.com/office/powerpoint/2010/main" xmlns="" val="515365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43872" y="404664"/>
            <a:ext cx="2688557" cy="58477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en-US" sz="3200" b="1" dirty="0" err="1">
                <a:solidFill>
                  <a:schemeClr val="bg1"/>
                </a:solidFill>
                <a:latin typeface="Source Sans Pro"/>
              </a:rPr>
              <a:t>Sharl</a:t>
            </a:r>
            <a:r>
              <a:rPr lang="en-US" sz="3200" b="1" dirty="0">
                <a:solidFill>
                  <a:schemeClr val="bg1"/>
                </a:solidFill>
                <a:latin typeface="Source Sans Pro"/>
              </a:rPr>
              <a:t> </a:t>
            </a:r>
            <a:r>
              <a:rPr lang="en-US" sz="3200" b="1" dirty="0" err="1">
                <a:solidFill>
                  <a:schemeClr val="bg1"/>
                </a:solidFill>
                <a:latin typeface="Source Sans Pro"/>
              </a:rPr>
              <a:t>qonuni</a:t>
            </a:r>
            <a:endParaRPr lang="ru-RU" sz="3200" dirty="0">
              <a:solidFill>
                <a:schemeClr val="bg1"/>
              </a:solidFill>
            </a:endParaRPr>
          </a:p>
        </p:txBody>
      </p:sp>
      <p:sp>
        <p:nvSpPr>
          <p:cNvPr id="3" name="Прямоугольник 2"/>
          <p:cNvSpPr/>
          <p:nvPr/>
        </p:nvSpPr>
        <p:spPr>
          <a:xfrm>
            <a:off x="407368" y="1340768"/>
            <a:ext cx="10729192" cy="144655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3200" dirty="0" err="1"/>
              <a:t>O‘zgarmas</a:t>
            </a:r>
            <a:r>
              <a:rPr lang="en-US" sz="3200" dirty="0"/>
              <a:t> </a:t>
            </a:r>
            <a:r>
              <a:rPr lang="en-US" sz="3200" dirty="0" err="1"/>
              <a:t>hajmda</a:t>
            </a:r>
            <a:r>
              <a:rPr lang="en-US" sz="3200" dirty="0"/>
              <a:t> </a:t>
            </a:r>
            <a:r>
              <a:rPr lang="en-US" sz="3200" dirty="0" err="1" smtClean="0"/>
              <a:t>berilgan</a:t>
            </a:r>
            <a:r>
              <a:rPr lang="en-US" sz="3200" dirty="0"/>
              <a:t> </a:t>
            </a:r>
            <a:r>
              <a:rPr lang="en-US" sz="3200" dirty="0" err="1" smtClean="0"/>
              <a:t>massali</a:t>
            </a:r>
            <a:r>
              <a:rPr lang="en-US" sz="3200" dirty="0" smtClean="0"/>
              <a:t> </a:t>
            </a:r>
            <a:r>
              <a:rPr lang="en-US" sz="3200" dirty="0" err="1"/>
              <a:t>gazning</a:t>
            </a:r>
            <a:r>
              <a:rPr lang="en-US" sz="3200" dirty="0"/>
              <a:t> </a:t>
            </a:r>
            <a:r>
              <a:rPr lang="en-US" sz="3200" dirty="0" err="1" smtClean="0"/>
              <a:t>bosimi</a:t>
            </a:r>
            <a:r>
              <a:rPr lang="en-US" sz="3200" dirty="0"/>
              <a:t> </a:t>
            </a:r>
            <a:r>
              <a:rPr lang="en-US" sz="3200" dirty="0" err="1" smtClean="0"/>
              <a:t>temperaturaga</a:t>
            </a:r>
            <a:r>
              <a:rPr lang="en-US" sz="3200" dirty="0" smtClean="0"/>
              <a:t> </a:t>
            </a:r>
            <a:r>
              <a:rPr lang="en-US" sz="3200" dirty="0" err="1"/>
              <a:t>proporsional</a:t>
            </a:r>
            <a:r>
              <a:rPr lang="en-US" sz="3200" dirty="0"/>
              <a:t> </a:t>
            </a:r>
            <a:r>
              <a:rPr lang="en-US" sz="3200" dirty="0" err="1" smtClean="0"/>
              <a:t>ravishda</a:t>
            </a:r>
            <a:r>
              <a:rPr lang="en-US" sz="3200" dirty="0"/>
              <a:t> </a:t>
            </a:r>
            <a:r>
              <a:rPr lang="en-US" sz="3200" dirty="0" err="1" smtClean="0"/>
              <a:t>o‘zgaradi</a:t>
            </a:r>
            <a:r>
              <a:rPr lang="en-US" sz="3200" dirty="0"/>
              <a:t>.</a:t>
            </a:r>
            <a:br>
              <a:rPr lang="en-US" sz="3200" dirty="0"/>
            </a:br>
            <a:r>
              <a:rPr lang="en-US" sz="2400" b="1" dirty="0" smtClean="0">
                <a:solidFill>
                  <a:schemeClr val="bg1"/>
                </a:solidFill>
                <a:latin typeface="Source Sans Pro"/>
              </a:rPr>
              <a:t>            V = </a:t>
            </a:r>
            <a:r>
              <a:rPr lang="en-US" sz="2400" b="1" dirty="0" err="1" smtClean="0">
                <a:solidFill>
                  <a:schemeClr val="bg1"/>
                </a:solidFill>
                <a:latin typeface="Source Sans Pro"/>
              </a:rPr>
              <a:t>const</a:t>
            </a:r>
            <a:r>
              <a:rPr lang="en-US" sz="2400" b="1" dirty="0" smtClean="0">
                <a:solidFill>
                  <a:schemeClr val="bg1"/>
                </a:solidFill>
                <a:latin typeface="Source Sans Pro"/>
              </a:rPr>
              <a:t>                     P/T = const.</a:t>
            </a:r>
            <a:endParaRPr lang="en-US" sz="2400" b="1" i="0" dirty="0">
              <a:solidFill>
                <a:schemeClr val="bg1"/>
              </a:solidFill>
              <a:effectLst/>
              <a:latin typeface="Source Sans Pro"/>
            </a:endParaRPr>
          </a:p>
        </p:txBody>
      </p:sp>
      <p:pic>
        <p:nvPicPr>
          <p:cNvPr id="6" name="Рисунок 5"/>
          <p:cNvPicPr>
            <a:picLocks noChangeAspect="1"/>
          </p:cNvPicPr>
          <p:nvPr/>
        </p:nvPicPr>
        <p:blipFill>
          <a:blip r:embed="rId3" cstate="print"/>
          <a:stretch>
            <a:fillRect/>
          </a:stretch>
        </p:blipFill>
        <p:spPr>
          <a:xfrm>
            <a:off x="263352" y="3472558"/>
            <a:ext cx="3672408" cy="1730513"/>
          </a:xfrm>
          <a:prstGeom prst="rect">
            <a:avLst/>
          </a:prstGeom>
        </p:spPr>
      </p:pic>
      <p:pic>
        <p:nvPicPr>
          <p:cNvPr id="7" name="Рисунок 6"/>
          <p:cNvPicPr>
            <a:picLocks noChangeAspect="1"/>
          </p:cNvPicPr>
          <p:nvPr/>
        </p:nvPicPr>
        <p:blipFill>
          <a:blip r:embed="rId4" cstate="print"/>
          <a:stretch>
            <a:fillRect/>
          </a:stretch>
        </p:blipFill>
        <p:spPr>
          <a:xfrm>
            <a:off x="4223792" y="3531637"/>
            <a:ext cx="3648075" cy="2786236"/>
          </a:xfrm>
          <a:prstGeom prst="rect">
            <a:avLst/>
          </a:prstGeom>
        </p:spPr>
      </p:pic>
      <p:sp>
        <p:nvSpPr>
          <p:cNvPr id="8" name="Прямоугольник 7"/>
          <p:cNvSpPr/>
          <p:nvPr/>
        </p:nvSpPr>
        <p:spPr>
          <a:xfrm>
            <a:off x="8400256" y="3933056"/>
            <a:ext cx="3384376" cy="1477328"/>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dirty="0">
                <a:solidFill>
                  <a:srgbClr val="231F20"/>
                </a:solidFill>
                <a:latin typeface="TimesUZ"/>
              </a:rPr>
              <a:t>Bu </a:t>
            </a:r>
            <a:r>
              <a:rPr lang="en-US" dirty="0" err="1">
                <a:solidFill>
                  <a:srgbClr val="231F20"/>
                </a:solidFill>
                <a:latin typeface="TimesUZ"/>
              </a:rPr>
              <a:t>qonunni</a:t>
            </a:r>
            <a:r>
              <a:rPr lang="en-US" dirty="0">
                <a:solidFill>
                  <a:srgbClr val="231F20"/>
                </a:solidFill>
                <a:latin typeface="TimesUZ"/>
              </a:rPr>
              <a:t> 1787-yilda </a:t>
            </a:r>
            <a:r>
              <a:rPr lang="en-US" dirty="0" err="1">
                <a:solidFill>
                  <a:srgbClr val="231F20"/>
                </a:solidFill>
                <a:latin typeface="TimesUZ"/>
              </a:rPr>
              <a:t>fransuz</a:t>
            </a:r>
            <a:r>
              <a:rPr lang="en-US" dirty="0">
                <a:solidFill>
                  <a:srgbClr val="231F20"/>
                </a:solidFill>
                <a:latin typeface="TimesUZ"/>
              </a:rPr>
              <a:t> </a:t>
            </a:r>
            <a:r>
              <a:rPr lang="en-US" dirty="0" err="1" smtClean="0">
                <a:solidFill>
                  <a:srgbClr val="231F20"/>
                </a:solidFill>
                <a:latin typeface="TimesUZ"/>
              </a:rPr>
              <a:t>fizigi</a:t>
            </a:r>
            <a:r>
              <a:rPr lang="en-US" dirty="0" smtClean="0">
                <a:solidFill>
                  <a:srgbClr val="231F20"/>
                </a:solidFill>
                <a:latin typeface="TimesUZ"/>
              </a:rPr>
              <a:t> J</a:t>
            </a:r>
            <a:r>
              <a:rPr lang="en-US" dirty="0">
                <a:solidFill>
                  <a:srgbClr val="231F20"/>
                </a:solidFill>
                <a:latin typeface="TimesUZ"/>
              </a:rPr>
              <a:t>. </a:t>
            </a:r>
            <a:r>
              <a:rPr lang="en-US" dirty="0" err="1">
                <a:solidFill>
                  <a:srgbClr val="231F20"/>
                </a:solidFill>
                <a:latin typeface="TimesUZ"/>
              </a:rPr>
              <a:t>Sharl</a:t>
            </a:r>
            <a:r>
              <a:rPr lang="en-US" dirty="0">
                <a:solidFill>
                  <a:srgbClr val="231F20"/>
                </a:solidFill>
                <a:latin typeface="TimesUZ"/>
              </a:rPr>
              <a:t> </a:t>
            </a:r>
            <a:r>
              <a:rPr lang="en-US" dirty="0" err="1">
                <a:solidFill>
                  <a:srgbClr val="231F20"/>
                </a:solidFill>
                <a:latin typeface="TimesUZ"/>
              </a:rPr>
              <a:t>tajribalar</a:t>
            </a:r>
            <a:r>
              <a:rPr lang="en-US" dirty="0">
                <a:solidFill>
                  <a:srgbClr val="231F20"/>
                </a:solidFill>
                <a:latin typeface="TimesUZ"/>
              </a:rPr>
              <a:t> </a:t>
            </a:r>
            <a:r>
              <a:rPr lang="en-US" dirty="0" err="1">
                <a:solidFill>
                  <a:srgbClr val="231F20"/>
                </a:solidFill>
                <a:latin typeface="TimesUZ"/>
              </a:rPr>
              <a:t>asosida</a:t>
            </a:r>
            <a:r>
              <a:rPr lang="en-US" dirty="0">
                <a:solidFill>
                  <a:srgbClr val="231F20"/>
                </a:solidFill>
                <a:latin typeface="TimesUZ"/>
              </a:rPr>
              <a:t> </a:t>
            </a:r>
            <a:r>
              <a:rPr lang="en-US" dirty="0" err="1">
                <a:solidFill>
                  <a:srgbClr val="231F20"/>
                </a:solidFill>
                <a:latin typeface="TimesUZ"/>
              </a:rPr>
              <a:t>kashf</a:t>
            </a:r>
            <a:r>
              <a:rPr lang="en-US" dirty="0">
                <a:solidFill>
                  <a:srgbClr val="231F20"/>
                </a:solidFill>
                <a:latin typeface="TimesUZ"/>
              </a:rPr>
              <a:t> </a:t>
            </a:r>
            <a:r>
              <a:rPr lang="en-US" dirty="0" err="1" smtClean="0">
                <a:solidFill>
                  <a:srgbClr val="231F20"/>
                </a:solidFill>
                <a:latin typeface="TimesUZ"/>
              </a:rPr>
              <a:t>etgani</a:t>
            </a:r>
            <a:r>
              <a:rPr lang="en-US" dirty="0" smtClean="0">
                <a:solidFill>
                  <a:srgbClr val="231F20"/>
                </a:solidFill>
                <a:latin typeface="TimesUZ"/>
              </a:rPr>
              <a:t> </a:t>
            </a:r>
            <a:r>
              <a:rPr lang="en-US" dirty="0" err="1" smtClean="0">
                <a:solidFill>
                  <a:srgbClr val="231F20"/>
                </a:solidFill>
                <a:latin typeface="TimesUZ"/>
              </a:rPr>
              <a:t>uchun</a:t>
            </a:r>
            <a:r>
              <a:rPr lang="en-US" dirty="0" smtClean="0">
                <a:solidFill>
                  <a:srgbClr val="231F20"/>
                </a:solidFill>
                <a:latin typeface="TimesUZ"/>
              </a:rPr>
              <a:t> </a:t>
            </a:r>
            <a:r>
              <a:rPr lang="en-US" dirty="0">
                <a:solidFill>
                  <a:srgbClr val="231F20"/>
                </a:solidFill>
                <a:latin typeface="TimesUZ"/>
              </a:rPr>
              <a:t>u </a:t>
            </a:r>
            <a:r>
              <a:rPr lang="en-US" dirty="0" err="1">
                <a:solidFill>
                  <a:srgbClr val="231F20"/>
                </a:solidFill>
                <a:latin typeface="TimesUZ"/>
              </a:rPr>
              <a:t>Sharl</a:t>
            </a:r>
            <a:r>
              <a:rPr lang="en-US" dirty="0">
                <a:solidFill>
                  <a:srgbClr val="231F20"/>
                </a:solidFill>
                <a:latin typeface="TimesUZ"/>
              </a:rPr>
              <a:t> </a:t>
            </a:r>
            <a:r>
              <a:rPr lang="en-US" dirty="0" err="1">
                <a:solidFill>
                  <a:srgbClr val="231F20"/>
                </a:solidFill>
                <a:latin typeface="TimesUZ"/>
              </a:rPr>
              <a:t>qonuni</a:t>
            </a:r>
            <a:r>
              <a:rPr lang="en-US" dirty="0">
                <a:solidFill>
                  <a:srgbClr val="231F20"/>
                </a:solidFill>
                <a:latin typeface="TimesUZ"/>
              </a:rPr>
              <a:t> </a:t>
            </a:r>
            <a:r>
              <a:rPr lang="en-US" dirty="0" err="1">
                <a:solidFill>
                  <a:srgbClr val="231F20"/>
                </a:solidFill>
                <a:latin typeface="TimesUZ"/>
              </a:rPr>
              <a:t>deyiladi</a:t>
            </a:r>
            <a:r>
              <a:rPr lang="en-US" dirty="0">
                <a:solidFill>
                  <a:srgbClr val="231F20"/>
                </a:solidFill>
                <a:latin typeface="TimesUZ"/>
              </a:rPr>
              <a:t>.</a:t>
            </a:r>
            <a:br>
              <a:rPr lang="en-US" dirty="0">
                <a:solidFill>
                  <a:srgbClr val="231F20"/>
                </a:solidFill>
                <a:latin typeface="TimesUZ"/>
              </a:rPr>
            </a:br>
            <a:endParaRPr lang="ru-RU" dirty="0"/>
          </a:p>
        </p:txBody>
      </p:sp>
    </p:spTree>
    <p:extLst>
      <p:ext uri="{BB962C8B-B14F-4D97-AF65-F5344CB8AC3E}">
        <p14:creationId xmlns:p14="http://schemas.microsoft.com/office/powerpoint/2010/main" xmlns="" val="3010161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95800" y="1556792"/>
            <a:ext cx="324036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n-US" sz="3200" b="1" i="1" dirty="0" err="1">
                <a:solidFill>
                  <a:srgbClr val="0C0E0D"/>
                </a:solidFill>
                <a:latin typeface="Tahoma" panose="020B0604030504040204" pitchFamily="34" charset="0"/>
              </a:rPr>
              <a:t>pV</a:t>
            </a:r>
            <a:r>
              <a:rPr lang="en-US" sz="3200" b="1" i="1" dirty="0">
                <a:solidFill>
                  <a:srgbClr val="0C0E0D"/>
                </a:solidFill>
                <a:latin typeface="Tahoma" panose="020B0604030504040204" pitchFamily="34" charset="0"/>
              </a:rPr>
              <a:t>/T</a:t>
            </a:r>
            <a:r>
              <a:rPr lang="en-US" sz="3200" b="1" i="1" dirty="0" smtClean="0">
                <a:solidFill>
                  <a:srgbClr val="0C0E0D"/>
                </a:solidFill>
                <a:latin typeface="Tahoma" panose="020B0604030504040204" pitchFamily="34" charset="0"/>
              </a:rPr>
              <a:t>=</a:t>
            </a:r>
            <a:r>
              <a:rPr lang="en-US" sz="3200" dirty="0">
                <a:solidFill>
                  <a:srgbClr val="0C0E0D"/>
                </a:solidFill>
                <a:latin typeface="Tahoma" panose="020B0604030504040204" pitchFamily="34" charset="0"/>
              </a:rPr>
              <a:t> const.</a:t>
            </a:r>
            <a:endParaRPr lang="en-US" sz="3200" b="0" i="0" dirty="0">
              <a:solidFill>
                <a:srgbClr val="0C0E0D"/>
              </a:solidFill>
              <a:effectLst/>
              <a:latin typeface="Tahoma" panose="020B0604030504040204" pitchFamily="34" charset="0"/>
            </a:endParaRPr>
          </a:p>
        </p:txBody>
      </p:sp>
      <p:sp>
        <p:nvSpPr>
          <p:cNvPr id="3" name="Прямоугольник 2"/>
          <p:cNvSpPr/>
          <p:nvPr/>
        </p:nvSpPr>
        <p:spPr>
          <a:xfrm>
            <a:off x="1271464" y="692696"/>
            <a:ext cx="9022342" cy="52322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sz="2800" b="1" dirty="0" err="1"/>
              <a:t>Boyl</a:t>
            </a:r>
            <a:r>
              <a:rPr lang="en-US" sz="2800" b="1" dirty="0"/>
              <a:t>–</a:t>
            </a:r>
            <a:r>
              <a:rPr lang="en-US" sz="2800" b="1" dirty="0" err="1"/>
              <a:t>Mariott</a:t>
            </a:r>
            <a:r>
              <a:rPr lang="en-US" sz="2800" b="1" dirty="0"/>
              <a:t> </a:t>
            </a:r>
            <a:r>
              <a:rPr lang="en-US" sz="2800" b="1" dirty="0" err="1"/>
              <a:t>bilan</a:t>
            </a:r>
            <a:r>
              <a:rPr lang="en-US" sz="2800" b="1" dirty="0"/>
              <a:t> </a:t>
            </a:r>
            <a:r>
              <a:rPr lang="en-US" sz="2800" b="1" dirty="0" err="1"/>
              <a:t>Gey</a:t>
            </a:r>
            <a:r>
              <a:rPr lang="en-US" sz="2800" b="1" dirty="0"/>
              <a:t>–</a:t>
            </a:r>
            <a:r>
              <a:rPr lang="en-US" sz="2800" b="1" dirty="0" err="1"/>
              <a:t>Lyussakning</a:t>
            </a:r>
            <a:r>
              <a:rPr lang="en-US" sz="2800" b="1" dirty="0"/>
              <a:t> </a:t>
            </a:r>
            <a:r>
              <a:rPr lang="en-US" sz="2800" b="1" dirty="0" err="1"/>
              <a:t>birlashgan</a:t>
            </a:r>
            <a:r>
              <a:rPr lang="en-US" sz="2800" b="1" dirty="0"/>
              <a:t> </a:t>
            </a:r>
            <a:r>
              <a:rPr lang="en-US" sz="2800" b="1" dirty="0" err="1"/>
              <a:t>gaz</a:t>
            </a:r>
            <a:r>
              <a:rPr lang="en-US" sz="2800" b="1" dirty="0"/>
              <a:t> </a:t>
            </a:r>
            <a:r>
              <a:rPr lang="en-US" sz="2800" b="1" dirty="0" err="1" smtClean="0"/>
              <a:t>qonuni</a:t>
            </a:r>
            <a:endParaRPr lang="en-US" sz="2800" b="1" dirty="0"/>
          </a:p>
        </p:txBody>
      </p:sp>
      <p:sp>
        <p:nvSpPr>
          <p:cNvPr id="4" name="Прямоугольник 3"/>
          <p:cNvSpPr/>
          <p:nvPr/>
        </p:nvSpPr>
        <p:spPr>
          <a:xfrm>
            <a:off x="1415480" y="2367429"/>
            <a:ext cx="9577064"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n-US" dirty="0">
                <a:solidFill>
                  <a:schemeClr val="bg1"/>
                </a:solidFill>
                <a:latin typeface="Tahoma" panose="020B0604030504040204" pitchFamily="34" charset="0"/>
              </a:rPr>
              <a:t>Bu  formula  </a:t>
            </a:r>
            <a:r>
              <a:rPr lang="en-US" dirty="0" err="1">
                <a:solidFill>
                  <a:schemeClr val="bg1"/>
                </a:solidFill>
                <a:latin typeface="Tahoma" panose="020B0604030504040204" pitchFamily="34" charset="0"/>
              </a:rPr>
              <a:t>odatda</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gazning</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biror</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boshqa</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sharoitdagi</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hajmi</a:t>
            </a:r>
            <a:r>
              <a:rPr lang="en-US" dirty="0">
                <a:solidFill>
                  <a:schemeClr val="bg1"/>
                </a:solidFill>
                <a:latin typeface="Tahoma" panose="020B0604030504040204" pitchFamily="34" charset="0"/>
              </a:rPr>
              <a:t>  m </a:t>
            </a:r>
            <a:r>
              <a:rPr lang="en-US" dirty="0" err="1">
                <a:solidFill>
                  <a:schemeClr val="bg1"/>
                </a:solidFill>
                <a:latin typeface="Tahoma" panose="020B0604030504040204" pitchFamily="34" charset="0"/>
              </a:rPr>
              <a:t>a’lum</a:t>
            </a:r>
            <a:r>
              <a:rPr lang="en-US" dirty="0">
                <a:solidFill>
                  <a:schemeClr val="bg1"/>
                </a:solidFill>
                <a:latin typeface="Tahoma" panose="020B0604030504040204" pitchFamily="34" charset="0"/>
              </a:rPr>
              <a:t> </a:t>
            </a:r>
          </a:p>
          <a:p>
            <a:pPr algn="just"/>
            <a:r>
              <a:rPr lang="en-US" dirty="0" err="1">
                <a:solidFill>
                  <a:schemeClr val="bg1"/>
                </a:solidFill>
                <a:latin typeface="Tahoma" panose="020B0604030504040204" pitchFamily="34" charset="0"/>
              </a:rPr>
              <a:t>bo'lganda</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uning</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berilgan</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sharoitdagi</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hajmini</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hisoblab</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topish</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uchun</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ishlatila</a:t>
            </a:r>
            <a:r>
              <a:rPr lang="en-US" dirty="0">
                <a:solidFill>
                  <a:schemeClr val="bg1"/>
                </a:solidFill>
                <a:latin typeface="Tahoma" panose="020B0604030504040204" pitchFamily="34" charset="0"/>
              </a:rPr>
              <a:t>- </a:t>
            </a:r>
          </a:p>
          <a:p>
            <a:pPr algn="just"/>
            <a:r>
              <a:rPr lang="en-US" dirty="0">
                <a:solidFill>
                  <a:schemeClr val="bg1"/>
                </a:solidFill>
                <a:latin typeface="Tahoma" panose="020B0604030504040204" pitchFamily="34" charset="0"/>
              </a:rPr>
              <a:t>di.  Agar  normal  </a:t>
            </a:r>
            <a:r>
              <a:rPr lang="en-US" dirty="0" err="1">
                <a:solidFill>
                  <a:schemeClr val="bg1"/>
                </a:solidFill>
                <a:latin typeface="Tahoma" panose="020B0604030504040204" pitchFamily="34" charset="0"/>
              </a:rPr>
              <a:t>sharoitdan</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boshqa</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sharoitga</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yoki</a:t>
            </a:r>
            <a:r>
              <a:rPr lang="en-US" dirty="0">
                <a:solidFill>
                  <a:schemeClr val="bg1"/>
                </a:solidFill>
                <a:latin typeface="Tahoma" panose="020B0604030504040204" pitchFamily="34" charset="0"/>
              </a:rPr>
              <a:t>  normal  </a:t>
            </a:r>
            <a:r>
              <a:rPr lang="en-US" dirty="0" err="1">
                <a:solidFill>
                  <a:schemeClr val="bg1"/>
                </a:solidFill>
                <a:latin typeface="Tahoma" panose="020B0604030504040204" pitchFamily="34" charset="0"/>
              </a:rPr>
              <a:t>sharoitga</a:t>
            </a:r>
            <a:r>
              <a:rPr lang="en-US" dirty="0">
                <a:solidFill>
                  <a:schemeClr val="bg1"/>
                </a:solidFill>
                <a:latin typeface="Tahoma" panose="020B0604030504040204" pitchFamily="34" charset="0"/>
              </a:rPr>
              <a:t>) </a:t>
            </a:r>
          </a:p>
          <a:p>
            <a:pPr algn="just"/>
            <a:r>
              <a:rPr lang="en-US" dirty="0" err="1">
                <a:solidFill>
                  <a:schemeClr val="bg1"/>
                </a:solidFill>
                <a:latin typeface="Tahoma" panose="020B0604030504040204" pitchFamily="34" charset="0"/>
              </a:rPr>
              <a:t>o'tiladigan</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bo'lsa</a:t>
            </a:r>
            <a:r>
              <a:rPr lang="en-US" dirty="0">
                <a:solidFill>
                  <a:schemeClr val="bg1"/>
                </a:solidFill>
                <a:latin typeface="Tahoma" panose="020B0604030504040204" pitchFamily="34" charset="0"/>
              </a:rPr>
              <a:t>, u </a:t>
            </a:r>
            <a:r>
              <a:rPr lang="en-US" dirty="0" err="1">
                <a:solidFill>
                  <a:schemeClr val="bg1"/>
                </a:solidFill>
                <a:latin typeface="Tahoma" panose="020B0604030504040204" pitchFamily="34" charset="0"/>
              </a:rPr>
              <a:t>holda</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bu</a:t>
            </a:r>
            <a:r>
              <a:rPr lang="en-US" dirty="0">
                <a:solidFill>
                  <a:schemeClr val="bg1"/>
                </a:solidFill>
                <a:latin typeface="Tahoma" panose="020B0604030504040204" pitchFamily="34" charset="0"/>
              </a:rPr>
              <a:t> formula </a:t>
            </a:r>
            <a:r>
              <a:rPr lang="en-US" dirty="0" err="1">
                <a:solidFill>
                  <a:schemeClr val="bg1"/>
                </a:solidFill>
                <a:latin typeface="Tahoma" panose="020B0604030504040204" pitchFamily="34" charset="0"/>
              </a:rPr>
              <a:t>quyidagicha</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yoziladi</a:t>
            </a:r>
            <a:r>
              <a:rPr lang="en-US" dirty="0">
                <a:solidFill>
                  <a:schemeClr val="bg1"/>
                </a:solidFill>
                <a:latin typeface="Tahoma" panose="020B0604030504040204" pitchFamily="34" charset="0"/>
              </a:rPr>
              <a:t>:</a:t>
            </a:r>
            <a:endParaRPr lang="en-US" b="0" i="0" dirty="0">
              <a:solidFill>
                <a:schemeClr val="bg1"/>
              </a:solidFill>
              <a:effectLst/>
              <a:latin typeface="Tahoma" panose="020B0604030504040204" pitchFamily="34"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15980" y="3793620"/>
            <a:ext cx="4511171" cy="2456830"/>
          </a:xfrm>
          <a:prstGeom prst="rect">
            <a:avLst/>
          </a:prstGeom>
        </p:spPr>
      </p:pic>
      <p:sp>
        <p:nvSpPr>
          <p:cNvPr id="6" name="Прямоугольник 5"/>
          <p:cNvSpPr/>
          <p:nvPr/>
        </p:nvSpPr>
        <p:spPr>
          <a:xfrm>
            <a:off x="2711624" y="4149080"/>
            <a:ext cx="1338956" cy="369332"/>
          </a:xfrm>
          <a:prstGeom prst="rect">
            <a:avLst/>
          </a:prstGeom>
        </p:spPr>
        <p:txBody>
          <a:bodyPr wrap="none">
            <a:spAutoFit/>
          </a:bodyPr>
          <a:lstStyle/>
          <a:p>
            <a:r>
              <a:rPr lang="en-US" dirty="0">
                <a:solidFill>
                  <a:srgbClr val="333333"/>
                </a:solidFill>
                <a:latin typeface="Source Sans Pro"/>
              </a:rPr>
              <a:t> P</a:t>
            </a:r>
            <a:r>
              <a:rPr lang="en-US" baseline="-25000" dirty="0">
                <a:solidFill>
                  <a:srgbClr val="333333"/>
                </a:solidFill>
                <a:latin typeface="Source Sans Pro"/>
              </a:rPr>
              <a:t>o*</a:t>
            </a:r>
            <a:r>
              <a:rPr lang="en-US" dirty="0">
                <a:solidFill>
                  <a:srgbClr val="333333"/>
                </a:solidFill>
                <a:latin typeface="Source Sans Pro"/>
              </a:rPr>
              <a:t>V</a:t>
            </a:r>
            <a:r>
              <a:rPr lang="en-US" baseline="-25000" dirty="0">
                <a:solidFill>
                  <a:srgbClr val="333333"/>
                </a:solidFill>
                <a:latin typeface="Source Sans Pro"/>
              </a:rPr>
              <a:t>o</a:t>
            </a:r>
            <a:r>
              <a:rPr lang="en-US" dirty="0">
                <a:solidFill>
                  <a:srgbClr val="333333"/>
                </a:solidFill>
                <a:latin typeface="Source Sans Pro"/>
              </a:rPr>
              <a:t>/T</a:t>
            </a:r>
            <a:r>
              <a:rPr lang="en-US" baseline="-25000" dirty="0">
                <a:solidFill>
                  <a:srgbClr val="333333"/>
                </a:solidFill>
                <a:latin typeface="Source Sans Pro"/>
              </a:rPr>
              <a:t>o</a:t>
            </a:r>
            <a:r>
              <a:rPr lang="en-US" dirty="0">
                <a:solidFill>
                  <a:srgbClr val="333333"/>
                </a:solidFill>
                <a:latin typeface="Source Sans Pro"/>
              </a:rPr>
              <a:t>=R</a:t>
            </a:r>
            <a:endParaRPr lang="ru-RU" dirty="0"/>
          </a:p>
        </p:txBody>
      </p:sp>
      <p:sp>
        <p:nvSpPr>
          <p:cNvPr id="7" name="Прямоугольник 6"/>
          <p:cNvSpPr/>
          <p:nvPr/>
        </p:nvSpPr>
        <p:spPr>
          <a:xfrm>
            <a:off x="1631504" y="4728332"/>
            <a:ext cx="3904734" cy="954107"/>
          </a:xfrm>
          <a:prstGeom prst="rect">
            <a:avLst/>
          </a:prstGeom>
        </p:spPr>
        <p:txBody>
          <a:bodyPr wrap="square">
            <a:spAutoFit/>
          </a:bodyPr>
          <a:lstStyle/>
          <a:p>
            <a:r>
              <a:rPr lang="pl-PL" sz="2800" dirty="0">
                <a:solidFill>
                  <a:srgbClr val="333333"/>
                </a:solidFill>
                <a:latin typeface="Times New Roman" panose="02020603050405020304" pitchFamily="18" charset="0"/>
                <a:cs typeface="Times New Roman" panose="02020603050405020304" pitchFamily="18" charset="0"/>
              </a:rPr>
              <a:t> P</a:t>
            </a:r>
            <a:r>
              <a:rPr lang="pl-PL" sz="2800" baseline="-25000" dirty="0">
                <a:solidFill>
                  <a:srgbClr val="333333"/>
                </a:solidFill>
                <a:latin typeface="Times New Roman" panose="02020603050405020304" pitchFamily="18" charset="0"/>
                <a:cs typeface="Times New Roman" panose="02020603050405020304" pitchFamily="18" charset="0"/>
              </a:rPr>
              <a:t>o</a:t>
            </a:r>
            <a:r>
              <a:rPr lang="pl-PL" sz="2800" dirty="0">
                <a:solidFill>
                  <a:srgbClr val="333333"/>
                </a:solidFill>
                <a:latin typeface="Times New Roman" panose="02020603050405020304" pitchFamily="18" charset="0"/>
                <a:cs typeface="Times New Roman" panose="02020603050405020304" pitchFamily="18" charset="0"/>
              </a:rPr>
              <a:t>= 101,325 kPa,  T</a:t>
            </a:r>
            <a:r>
              <a:rPr lang="pl-PL" sz="2800" baseline="-25000" dirty="0">
                <a:solidFill>
                  <a:srgbClr val="333333"/>
                </a:solidFill>
                <a:latin typeface="Times New Roman" panose="02020603050405020304" pitchFamily="18" charset="0"/>
                <a:cs typeface="Times New Roman" panose="02020603050405020304" pitchFamily="18" charset="0"/>
              </a:rPr>
              <a:t>o</a:t>
            </a:r>
            <a:r>
              <a:rPr lang="pl-PL" sz="2800" dirty="0">
                <a:solidFill>
                  <a:srgbClr val="333333"/>
                </a:solidFill>
                <a:latin typeface="Times New Roman" panose="02020603050405020304" pitchFamily="18" charset="0"/>
                <a:cs typeface="Times New Roman" panose="02020603050405020304" pitchFamily="18" charset="0"/>
              </a:rPr>
              <a:t>=273 T,  V</a:t>
            </a:r>
            <a:r>
              <a:rPr lang="pl-PL" sz="2800" baseline="-25000" dirty="0">
                <a:solidFill>
                  <a:srgbClr val="333333"/>
                </a:solidFill>
                <a:latin typeface="Times New Roman" panose="02020603050405020304" pitchFamily="18" charset="0"/>
                <a:cs typeface="Times New Roman" panose="02020603050405020304" pitchFamily="18" charset="0"/>
              </a:rPr>
              <a:t>o</a:t>
            </a:r>
            <a:r>
              <a:rPr lang="pl-PL" sz="2800" dirty="0">
                <a:solidFill>
                  <a:srgbClr val="333333"/>
                </a:solidFill>
                <a:latin typeface="Times New Roman" panose="02020603050405020304" pitchFamily="18" charset="0"/>
                <a:cs typeface="Times New Roman" panose="02020603050405020304" pitchFamily="18" charset="0"/>
              </a:rPr>
              <a:t>=22,4 l</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86460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8691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04039" y="873144"/>
            <a:ext cx="8022902" cy="646331"/>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en-US" sz="3600" b="1" dirty="0" err="1" smtClean="0">
                <a:solidFill>
                  <a:schemeClr val="tx1"/>
                </a:solidFill>
              </a:rPr>
              <a:t>Kimyoning</a:t>
            </a:r>
            <a:r>
              <a:rPr lang="en-US" sz="3600" b="1" dirty="0" smtClean="0">
                <a:solidFill>
                  <a:schemeClr val="tx1"/>
                </a:solidFill>
              </a:rPr>
              <a:t> </a:t>
            </a:r>
            <a:r>
              <a:rPr lang="en-US" sz="3600" b="1" dirty="0" err="1" smtClean="0">
                <a:solidFill>
                  <a:schemeClr val="tx1"/>
                </a:solidFill>
              </a:rPr>
              <a:t>asosiy</a:t>
            </a:r>
            <a:r>
              <a:rPr lang="en-US" sz="3600" b="1" dirty="0" smtClean="0">
                <a:solidFill>
                  <a:schemeClr val="tx1"/>
                </a:solidFill>
              </a:rPr>
              <a:t> </a:t>
            </a:r>
            <a:r>
              <a:rPr lang="en-US" sz="3600" b="1" dirty="0" err="1" smtClean="0">
                <a:solidFill>
                  <a:schemeClr val="tx1"/>
                </a:solidFill>
                <a:latin typeface="Times New Roman" panose="02020603050405020304" pitchFamily="18" charset="0"/>
                <a:ea typeface="Times New Roman" panose="02020603050405020304" pitchFamily="18" charset="0"/>
              </a:rPr>
              <a:t>stexiometrik</a:t>
            </a:r>
            <a:r>
              <a:rPr lang="en-US" sz="3600" b="1" dirty="0" smtClean="0">
                <a:solidFill>
                  <a:schemeClr val="tx1"/>
                </a:solidFill>
              </a:rPr>
              <a:t> </a:t>
            </a:r>
            <a:r>
              <a:rPr lang="en-US" sz="3600" b="1" dirty="0" err="1" smtClean="0">
                <a:solidFill>
                  <a:schemeClr val="tx1"/>
                </a:solidFill>
              </a:rPr>
              <a:t>qonunlari</a:t>
            </a:r>
            <a:endParaRPr lang="ru-RU" sz="3600" dirty="0">
              <a:solidFill>
                <a:schemeClr val="tx1"/>
              </a:solidFill>
            </a:endParaRPr>
          </a:p>
        </p:txBody>
      </p:sp>
      <p:sp>
        <p:nvSpPr>
          <p:cNvPr id="5" name="Прямоугольник 4"/>
          <p:cNvSpPr/>
          <p:nvPr/>
        </p:nvSpPr>
        <p:spPr>
          <a:xfrm>
            <a:off x="1058906" y="2433025"/>
            <a:ext cx="10513168"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spcAft>
                <a:spcPts val="0"/>
              </a:spcAft>
            </a:pPr>
            <a:r>
              <a:rPr lang="en-US" sz="3200" b="1" dirty="0">
                <a:latin typeface="Times New Roman" panose="02020603050405020304" pitchFamily="18" charset="0"/>
                <a:ea typeface="Times New Roman" panose="02020603050405020304" pitchFamily="18" charset="0"/>
              </a:rPr>
              <a:t>Atom-</a:t>
            </a:r>
            <a:r>
              <a:rPr lang="en-US" sz="3200" b="1" dirty="0" err="1">
                <a:latin typeface="Times New Roman" panose="02020603050405020304" pitchFamily="18" charset="0"/>
                <a:ea typeface="Times New Roman" panose="02020603050405020304" pitchFamily="18" charset="0"/>
              </a:rPr>
              <a:t>molekulyar</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ta’limot</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nuqtai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nazaridan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kimyoning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asosiy</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qonunlariga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moddalar</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massasining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saqlanish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qonuni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tarkibning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doimiylik</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qonuni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ekvivalentlar</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qonuni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karrali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nisbatlar</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qonuni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hajmiy</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nisbatlar</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qonuni</a:t>
            </a:r>
            <a:r>
              <a:rPr lang="en-US" sz="3200" b="1" dirty="0">
                <a:latin typeface="Times New Roman" panose="02020603050405020304" pitchFamily="18" charset="0"/>
                <a:ea typeface="Times New Roman" panose="02020603050405020304" pitchFamily="18" charset="0"/>
              </a:rPr>
              <a:t>, Avogadro </a:t>
            </a:r>
            <a:r>
              <a:rPr lang="en-US" sz="3200" b="1" dirty="0" err="1">
                <a:latin typeface="Times New Roman" panose="02020603050405020304" pitchFamily="18" charset="0"/>
                <a:ea typeface="Times New Roman" panose="02020603050405020304" pitchFamily="18" charset="0"/>
              </a:rPr>
              <a:t>qonuni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kiradi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Ular</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stexiometrik</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qonunlar</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deyiladi</a:t>
            </a:r>
            <a:r>
              <a:rPr lang="en-US" sz="3200" b="1" dirty="0">
                <a:latin typeface="Times New Roman" panose="02020603050405020304" pitchFamily="18" charset="0"/>
                <a:ea typeface="Times New Roman" panose="02020603050405020304" pitchFamily="18" charset="0"/>
              </a:rPr>
              <a:t>.</a:t>
            </a:r>
            <a:endParaRPr lang="ru-RU"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98205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67809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96744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85332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41611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64172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83934" y="554486"/>
            <a:ext cx="7232044"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3200" b="1" dirty="0" err="1">
                <a:solidFill>
                  <a:schemeClr val="tx1"/>
                </a:solidFill>
                <a:latin typeface="Times New Roman" panose="02020603050405020304" pitchFamily="18" charset="0"/>
                <a:ea typeface="Times New Roman" panose="02020603050405020304" pitchFamily="18" charset="0"/>
              </a:rPr>
              <a:t>Moddalar</a:t>
            </a:r>
            <a:r>
              <a:rPr lang="en-US" sz="3200" b="1" dirty="0">
                <a:solidFill>
                  <a:schemeClr val="tx1"/>
                </a:solidFill>
                <a:latin typeface="Times New Roman" panose="02020603050405020304" pitchFamily="18" charset="0"/>
                <a:ea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rPr>
              <a:t>massasining</a:t>
            </a:r>
            <a:r>
              <a:rPr lang="en-US" sz="3200" b="1" dirty="0">
                <a:solidFill>
                  <a:schemeClr val="tx1"/>
                </a:solidFill>
                <a:latin typeface="Times New Roman" panose="02020603050405020304" pitchFamily="18" charset="0"/>
                <a:ea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rPr>
              <a:t>saqlanish</a:t>
            </a:r>
            <a:r>
              <a:rPr lang="en-US" sz="3200" b="1" dirty="0">
                <a:solidFill>
                  <a:schemeClr val="tx1"/>
                </a:solidFill>
                <a:latin typeface="Times New Roman" panose="02020603050405020304" pitchFamily="18" charset="0"/>
                <a:ea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rPr>
              <a:t>qonuni</a:t>
            </a:r>
            <a:endParaRPr lang="ru-RU" sz="3200" b="1" dirty="0">
              <a:solidFill>
                <a:schemeClr val="tx1"/>
              </a:solidFill>
            </a:endParaRPr>
          </a:p>
        </p:txBody>
      </p:sp>
      <mc:AlternateContent xmlns:mc="http://schemas.openxmlformats.org/markup-compatibility/2006">
        <mc:Choice xmlns:a14="http://schemas.microsoft.com/office/drawing/2010/main" xmlns="" Requires="a14">
          <p:sp>
            <p:nvSpPr>
              <p:cNvPr id="4" name="Прямоугольник 3"/>
              <p:cNvSpPr/>
              <p:nvPr/>
            </p:nvSpPr>
            <p:spPr>
              <a:xfrm>
                <a:off x="746285" y="1484784"/>
                <a:ext cx="10441160"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b="1" i="1" dirty="0" smtClean="0">
                    <a:solidFill>
                      <a:schemeClr val="tx1"/>
                    </a:solidFill>
                    <a:latin typeface="Times New Roman" panose="02020603050405020304" pitchFamily="18" charset="0"/>
                    <a:ea typeface="Times New Roman" panose="02020603050405020304" pitchFamily="18" charset="0"/>
                  </a:rPr>
                  <a:t>Reaksiyaga</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kirishayotgan</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moddalar</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massasining</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yig‘indisi</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reaksiya</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natijasida</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hosil</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bo‘lgan</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moddalar</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massalari</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yig‘indisiga</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tengdir</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M.V.Lomonosov</a:t>
                </a:r>
                <a:r>
                  <a:rPr lang="en-US" sz="2400" b="1" i="1" dirty="0">
                    <a:solidFill>
                      <a:schemeClr val="tx1"/>
                    </a:solidFill>
                    <a:latin typeface="Times New Roman" panose="02020603050405020304" pitchFamily="18" charset="0"/>
                    <a:ea typeface="Times New Roman" panose="02020603050405020304" pitchFamily="18" charset="0"/>
                  </a:rPr>
                  <a:t> 1748-y</a:t>
                </a:r>
                <a:r>
                  <a:rPr lang="en-US" sz="2400" b="1" i="1" dirty="0" smtClean="0">
                    <a:solidFill>
                      <a:schemeClr val="tx1"/>
                    </a:solidFill>
                    <a:latin typeface="Times New Roman" panose="02020603050405020304" pitchFamily="18" charset="0"/>
                    <a:ea typeface="Times New Roman" panose="02020603050405020304" pitchFamily="18" charset="0"/>
                  </a:rPr>
                  <a:t>.)</a:t>
                </a:r>
              </a:p>
              <a:p>
                <a:endParaRPr lang="en-US" sz="2400" b="1" dirty="0" smtClean="0">
                  <a:solidFill>
                    <a:schemeClr val="tx1"/>
                  </a:solidFill>
                  <a:latin typeface="Arial Rounded MT Bold" panose="020F0704030504030204" pitchFamily="34" charset="0"/>
                </a:endParaRPr>
              </a:p>
              <a:p>
                <a:pPr algn="ctr"/>
                <a14:m>
                  <m:oMath xmlns:m="http://schemas.openxmlformats.org/officeDocument/2006/math">
                    <m:r>
                      <a:rPr lang="ru-RU" sz="4000" b="1" i="1">
                        <a:solidFill>
                          <a:schemeClr val="tx1"/>
                        </a:solidFill>
                        <a:latin typeface="Cambria Math" panose="02040503050406030204" pitchFamily="18" charset="0"/>
                      </a:rPr>
                      <m:t>∑</m:t>
                    </m:r>
                  </m:oMath>
                </a14:m>
                <a:r>
                  <a:rPr lang="ru-RU" sz="4000" b="1" dirty="0">
                    <a:solidFill>
                      <a:schemeClr val="tx1"/>
                    </a:solidFill>
                  </a:rPr>
                  <a:t> </a:t>
                </a:r>
                <a:r>
                  <a:rPr lang="ru-RU" sz="4000" b="1" dirty="0" err="1">
                    <a:solidFill>
                      <a:schemeClr val="tx1"/>
                    </a:solidFill>
                  </a:rPr>
                  <a:t>д.м</a:t>
                </a:r>
                <a:r>
                  <a:rPr lang="ru-RU" sz="4000" b="1" dirty="0">
                    <a:solidFill>
                      <a:schemeClr val="tx1"/>
                    </a:solidFill>
                  </a:rPr>
                  <a:t> = </a:t>
                </a:r>
                <a14:m>
                  <m:oMath xmlns:m="http://schemas.openxmlformats.org/officeDocument/2006/math">
                    <m:r>
                      <a:rPr lang="ru-RU" sz="4000" b="1" i="1">
                        <a:solidFill>
                          <a:schemeClr val="tx1"/>
                        </a:solidFill>
                        <a:latin typeface="Cambria Math" panose="02040503050406030204" pitchFamily="18" charset="0"/>
                      </a:rPr>
                      <m:t>∑</m:t>
                    </m:r>
                  </m:oMath>
                </a14:m>
                <a:r>
                  <a:rPr lang="ru-RU" sz="4000" b="1" dirty="0">
                    <a:solidFill>
                      <a:schemeClr val="tx1"/>
                    </a:solidFill>
                  </a:rPr>
                  <a:t> </a:t>
                </a:r>
                <a:r>
                  <a:rPr lang="ru-RU" sz="4000" b="1" dirty="0" err="1">
                    <a:solidFill>
                      <a:schemeClr val="tx1"/>
                    </a:solidFill>
                  </a:rPr>
                  <a:t>р.м</a:t>
                </a:r>
                <a:r>
                  <a:rPr lang="ru-RU" sz="2400" b="1" dirty="0" smtClean="0">
                    <a:solidFill>
                      <a:schemeClr val="tx1"/>
                    </a:solidFill>
                  </a:rPr>
                  <a:t>.</a:t>
                </a:r>
                <a:endParaRPr lang="ru-RU" sz="2400" b="1" dirty="0">
                  <a:solidFill>
                    <a:schemeClr val="tx1"/>
                  </a:solidFill>
                </a:endParaRPr>
              </a:p>
            </p:txBody>
          </p:sp>
        </mc:Choice>
        <mc:Fallback>
          <p:sp>
            <p:nvSpPr>
              <p:cNvPr id="4" name="Прямоугольник 3"/>
              <p:cNvSpPr>
                <a:spLocks noRot="1" noChangeAspect="1" noMove="1" noResize="1" noEditPoints="1" noAdjustHandles="1" noChangeArrowheads="1" noChangeShapeType="1" noTextEdit="1"/>
              </p:cNvSpPr>
              <p:nvPr/>
            </p:nvSpPr>
            <p:spPr>
              <a:xfrm>
                <a:off x="746285" y="1484784"/>
                <a:ext cx="10441160" cy="1815882"/>
              </a:xfrm>
              <a:prstGeom prst="rect">
                <a:avLst/>
              </a:prstGeom>
              <a:blipFill>
                <a:blip r:embed="rId3" cstate="print"/>
                <a:stretch>
                  <a:fillRect l="-875" t="-2685" b="-13423"/>
                </a:stretch>
              </a:blipFill>
            </p:spPr>
            <p:txBody>
              <a:bodyPr/>
              <a:lstStyle/>
              <a:p>
                <a:r>
                  <a:rPr lang="en-US">
                    <a:noFill/>
                  </a:rPr>
                  <a:t> </a:t>
                </a:r>
              </a:p>
            </p:txBody>
          </p:sp>
        </mc:Fallback>
      </mc:AlternateContent>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9416" y="3745489"/>
            <a:ext cx="4494227" cy="2555120"/>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34917" y="3745489"/>
            <a:ext cx="4752528" cy="2522110"/>
          </a:xfrm>
          <a:prstGeom prst="rect">
            <a:avLst/>
          </a:prstGeom>
        </p:spPr>
      </p:pic>
    </p:spTree>
    <p:extLst>
      <p:ext uri="{BB962C8B-B14F-4D97-AF65-F5344CB8AC3E}">
        <p14:creationId xmlns:p14="http://schemas.microsoft.com/office/powerpoint/2010/main" xmlns="" val="338812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3672" y="548680"/>
            <a:ext cx="4918526" cy="58477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3200" dirty="0" err="1" smtClean="0">
                <a:latin typeface="Times New Roman" panose="02020603050405020304" pitchFamily="18" charset="0"/>
                <a:ea typeface="Times New Roman" panose="02020603050405020304" pitchFamily="18" charset="0"/>
              </a:rPr>
              <a:t>Tarkibning</a:t>
            </a:r>
            <a:r>
              <a:rPr lang="en-US" sz="3200" dirty="0" smtClean="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doimiylik</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qonuni</a:t>
            </a:r>
            <a:endParaRPr lang="ru-RU" sz="3200" dirty="0"/>
          </a:p>
        </p:txBody>
      </p:sp>
      <p:sp>
        <p:nvSpPr>
          <p:cNvPr id="3" name="Прямоугольник 2"/>
          <p:cNvSpPr/>
          <p:nvPr/>
        </p:nvSpPr>
        <p:spPr>
          <a:xfrm>
            <a:off x="627233" y="3284984"/>
            <a:ext cx="10513168"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M</a:t>
            </a:r>
            <a:r>
              <a:rPr lang="en-US" b="1" i="1" u="sng" dirty="0" err="1" smtClean="0">
                <a:solidFill>
                  <a:schemeClr val="tx1"/>
                </a:solidFill>
                <a:effectLst>
                  <a:outerShdw blurRad="38100" dist="38100" dir="2700000" algn="tl">
                    <a:srgbClr val="000000">
                      <a:alpha val="43137"/>
                    </a:srgbClr>
                  </a:outerShdw>
                </a:effectLst>
                <a:latin typeface="Times New Roman" panose="02020603050405020304" pitchFamily="18" charset="0"/>
              </a:rPr>
              <a:t>olekulyar</a:t>
            </a:r>
            <a:r>
              <a:rPr lang="en-US" b="1" i="1" u="sng" dirty="0" smtClean="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strukturali</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ya’ni</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molekulalardan</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tuzilgan</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birikmalarnning</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tarkibi</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olinish</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usulidan</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qat’i</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nazar</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o‘zgarmas</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bo‘ladi</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Nomolekulyar</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strukturali</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atomli</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ionli</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va</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metall</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panjarali</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birikmalarning</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tarkibi</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esa</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smtClean="0">
                <a:solidFill>
                  <a:schemeClr val="tx1"/>
                </a:solidFill>
                <a:effectLst>
                  <a:outerShdw blurRad="38100" dist="38100" dir="2700000" algn="tl">
                    <a:srgbClr val="000000">
                      <a:alpha val="43137"/>
                    </a:srgbClr>
                  </a:outerShdw>
                </a:effectLst>
                <a:latin typeface="Times New Roman" panose="02020603050405020304" pitchFamily="18" charset="0"/>
              </a:rPr>
              <a:t>o‘zgaruvchan</a:t>
            </a:r>
            <a:r>
              <a:rPr lang="en-US" b="1" i="1" u="sng" dirty="0" smtClean="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smtClean="0">
                <a:solidFill>
                  <a:schemeClr val="tx1"/>
                </a:solidFill>
                <a:effectLst>
                  <a:outerShdw blurRad="38100" dist="38100" dir="2700000" algn="tl">
                    <a:srgbClr val="000000">
                      <a:alpha val="43137"/>
                    </a:srgbClr>
                  </a:outerShdw>
                </a:effectLst>
                <a:latin typeface="Times New Roman" panose="02020603050405020304" pitchFamily="18" charset="0"/>
              </a:rPr>
              <a:t>bo‘ladi</a:t>
            </a:r>
            <a:r>
              <a:rPr lang="en-US" b="1" i="1" u="sng" dirty="0" smtClean="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va</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olinish</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sharoitiga</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bog‘liq</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 </a:t>
            </a:r>
            <a:r>
              <a:rPr lang="en-US" b="1" i="1" u="sng" dirty="0" err="1">
                <a:solidFill>
                  <a:schemeClr val="tx1"/>
                </a:solidFill>
                <a:effectLst>
                  <a:outerShdw blurRad="38100" dist="38100" dir="2700000" algn="tl">
                    <a:srgbClr val="000000">
                      <a:alpha val="43137"/>
                    </a:srgbClr>
                  </a:outerShdw>
                </a:effectLst>
                <a:latin typeface="Times New Roman" panose="02020603050405020304" pitchFamily="18" charset="0"/>
              </a:rPr>
              <a:t>bo‘ladi</a:t>
            </a:r>
            <a:r>
              <a:rPr lang="en-US" b="1" i="1" u="sng" dirty="0">
                <a:solidFill>
                  <a:schemeClr val="tx1"/>
                </a:solidFill>
                <a:effectLst>
                  <a:outerShdw blurRad="38100" dist="38100" dir="2700000" algn="tl">
                    <a:srgbClr val="000000">
                      <a:alpha val="43137"/>
                    </a:srgbClr>
                  </a:outerShdw>
                </a:effectLst>
                <a:latin typeface="Times New Roman" panose="02020603050405020304" pitchFamily="18" charset="0"/>
              </a:rPr>
              <a:t>.</a:t>
            </a:r>
            <a:endParaRPr lang="ru-RU" dirty="0">
              <a:solidFill>
                <a:schemeClr val="tx1"/>
              </a:solidFill>
              <a:effectLst>
                <a:outerShdw blurRad="38100" dist="38100" dir="2700000" algn="tl">
                  <a:srgbClr val="000000">
                    <a:alpha val="43137"/>
                  </a:srgbClr>
                </a:outerShdw>
              </a:effectLst>
            </a:endParaRPr>
          </a:p>
        </p:txBody>
      </p:sp>
      <p:sp>
        <p:nvSpPr>
          <p:cNvPr id="4" name="Прямоугольник 3"/>
          <p:cNvSpPr/>
          <p:nvPr/>
        </p:nvSpPr>
        <p:spPr>
          <a:xfrm>
            <a:off x="627233" y="1743554"/>
            <a:ext cx="10729192" cy="132343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en-US" sz="2000" b="1" dirty="0">
                <a:solidFill>
                  <a:srgbClr val="000000"/>
                </a:solidFill>
                <a:latin typeface="Times New Roman" panose="02020603050405020304" pitchFamily="18" charset="0"/>
              </a:rPr>
              <a:t>A. </a:t>
            </a:r>
            <a:r>
              <a:rPr lang="en-US" sz="2000" b="1" dirty="0" err="1">
                <a:solidFill>
                  <a:srgbClr val="000000"/>
                </a:solidFill>
                <a:latin typeface="Times New Roman" panose="02020603050405020304" pitchFamily="18" charset="0"/>
              </a:rPr>
              <a:t>Lavuaz</a:t>
            </a:r>
            <a:r>
              <a:rPr lang="ru-RU" sz="2000" b="1" dirty="0">
                <a:solidFill>
                  <a:srgbClr val="000000"/>
                </a:solidFill>
                <a:latin typeface="Times New Roman" panose="02020603050405020304" pitchFamily="18" charset="0"/>
              </a:rPr>
              <a:t>ь</a:t>
            </a:r>
            <a:r>
              <a:rPr lang="en-US" sz="2000" b="1" dirty="0">
                <a:solidFill>
                  <a:srgbClr val="000000"/>
                </a:solidFill>
                <a:latin typeface="Times New Roman" panose="02020603050405020304" pitchFamily="18" charset="0"/>
              </a:rPr>
              <a:t>ye 1781 </a:t>
            </a:r>
            <a:r>
              <a:rPr lang="en-US" sz="2000" b="1" dirty="0" err="1">
                <a:solidFill>
                  <a:srgbClr val="000000"/>
                </a:solidFill>
                <a:latin typeface="Times New Roman" panose="02020603050405020304" pitchFamily="18" charset="0"/>
              </a:rPr>
              <a:t>yilda</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karbonat</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angidrid</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gazini</a:t>
            </a:r>
            <a:r>
              <a:rPr lang="en-US" sz="2000" b="1" dirty="0">
                <a:solidFill>
                  <a:srgbClr val="000000"/>
                </a:solidFill>
                <a:latin typeface="Times New Roman" panose="02020603050405020304" pitchFamily="18" charset="0"/>
              </a:rPr>
              <a:t> 10 </a:t>
            </a:r>
            <a:r>
              <a:rPr lang="en-US" sz="2000" b="1" dirty="0" err="1">
                <a:solidFill>
                  <a:srgbClr val="000000"/>
                </a:solidFill>
                <a:latin typeface="Times New Roman" panose="02020603050405020304" pitchFamily="18" charset="0"/>
              </a:rPr>
              <a:t>xil</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usul</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bilan</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hosil</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qildi</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va</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gaz</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tarkibidagi</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uglerod</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bilan</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kislorod</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massalari</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orasidagi</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nisbat</a:t>
            </a:r>
            <a:r>
              <a:rPr lang="en-US" sz="2000" b="1" dirty="0">
                <a:solidFill>
                  <a:srgbClr val="000000"/>
                </a:solidFill>
                <a:latin typeface="Times New Roman" panose="02020603050405020304" pitchFamily="18" charset="0"/>
              </a:rPr>
              <a:t> 3:8 </a:t>
            </a:r>
            <a:r>
              <a:rPr lang="en-US" sz="2000" b="1" dirty="0" err="1">
                <a:solidFill>
                  <a:srgbClr val="000000"/>
                </a:solidFill>
                <a:latin typeface="Times New Roman" panose="02020603050405020304" pitchFamily="18" charset="0"/>
              </a:rPr>
              <a:t>ekanligini</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aniqladi</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Shundan</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keyin</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har</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qanday</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kimyoviy</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toza</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birikmani</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tashkil</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etuvchi</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elementlarning</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massalari</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o‘zgarmas</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nisbatda</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bo‘ladi</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degan</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xulosa</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chiqarildi</a:t>
            </a:r>
            <a:r>
              <a:rPr lang="en-US" sz="2000" b="1" dirty="0">
                <a:solidFill>
                  <a:srgbClr val="000000"/>
                </a:solidFill>
                <a:latin typeface="Times New Roman" panose="02020603050405020304" pitchFamily="18" charset="0"/>
              </a:rPr>
              <a:t>.</a:t>
            </a:r>
            <a:endParaRPr lang="ru-RU" b="1"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43872" y="4576591"/>
            <a:ext cx="1512168" cy="191452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7233" y="4392225"/>
            <a:ext cx="1743075" cy="2292329"/>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16280" y="4581128"/>
            <a:ext cx="2390775" cy="1914525"/>
          </a:xfrm>
          <a:prstGeom prst="rect">
            <a:avLst/>
          </a:prstGeom>
        </p:spPr>
      </p:pic>
    </p:spTree>
    <p:extLst>
      <p:ext uri="{BB962C8B-B14F-4D97-AF65-F5344CB8AC3E}">
        <p14:creationId xmlns:p14="http://schemas.microsoft.com/office/powerpoint/2010/main" xmlns="" val="1550674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83832" y="404664"/>
            <a:ext cx="2531462"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sz="3200" b="1" dirty="0" err="1" smtClean="0">
                <a:solidFill>
                  <a:schemeClr val="bg1"/>
                </a:solidFill>
                <a:latin typeface="Times New Roman" panose="02020603050405020304" pitchFamily="18" charset="0"/>
                <a:cs typeface="Times New Roman" panose="02020603050405020304" pitchFamily="18" charset="0"/>
              </a:rPr>
              <a:t>Ekvivalentlik</a:t>
            </a:r>
            <a:endParaRPr lang="ru-RU" sz="3200" b="1" dirty="0">
              <a:solidFill>
                <a:schemeClr val="bg1"/>
              </a:solidFill>
            </a:endParaRPr>
          </a:p>
        </p:txBody>
      </p:sp>
      <p:sp>
        <p:nvSpPr>
          <p:cNvPr id="3" name="Прямоугольник 2"/>
          <p:cNvSpPr/>
          <p:nvPr/>
        </p:nvSpPr>
        <p:spPr>
          <a:xfrm>
            <a:off x="443372" y="1645485"/>
            <a:ext cx="11233248" cy="156966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en-US" sz="2400" b="1" dirty="0" err="1">
                <a:solidFill>
                  <a:schemeClr val="tx1"/>
                </a:solidFill>
                <a:latin typeface="Arial Narrow" panose="020B0606020202030204" pitchFamily="34" charset="0"/>
              </a:rPr>
              <a:t>Elementning</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ekvivalentligi</a:t>
            </a:r>
            <a:r>
              <a:rPr lang="en-US" sz="2400" b="1" dirty="0">
                <a:solidFill>
                  <a:schemeClr val="tx1"/>
                </a:solidFill>
                <a:latin typeface="Arial Narrow" panose="020B0606020202030204" pitchFamily="34" charset="0"/>
              </a:rPr>
              <a:t> deb, 1 </a:t>
            </a:r>
            <a:r>
              <a:rPr lang="en-US" sz="2400" b="1" dirty="0" err="1">
                <a:solidFill>
                  <a:schemeClr val="tx1"/>
                </a:solidFill>
                <a:latin typeface="Arial Narrow" panose="020B0606020202030204" pitchFamily="34" charset="0"/>
              </a:rPr>
              <a:t>mol</a:t>
            </a:r>
            <a:r>
              <a:rPr lang="en-US" sz="2400" b="1" dirty="0">
                <a:solidFill>
                  <a:schemeClr val="tx1"/>
                </a:solidFill>
                <a:latin typeface="Arial Narrow" panose="020B0606020202030204" pitchFamily="34" charset="0"/>
              </a:rPr>
              <a:t> (1g) </a:t>
            </a:r>
            <a:r>
              <a:rPr lang="en-US" sz="2400" b="1" dirty="0" err="1">
                <a:solidFill>
                  <a:schemeClr val="tx1"/>
                </a:solidFill>
                <a:latin typeface="Arial Narrow" panose="020B0606020202030204" pitchFamily="34" charset="0"/>
              </a:rPr>
              <a:t>vodorod</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atomlari</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bilan</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qoldiqsiz</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birikadigan</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yoki</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kimyo</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viy</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reaksiyalarda</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shuncha</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vodorod</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atomlarining</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o‘rnini</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oladigan</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miqdoriga</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aytiladi</a:t>
            </a:r>
            <a:r>
              <a:rPr lang="en-US" sz="2400" b="1" dirty="0">
                <a:solidFill>
                  <a:schemeClr val="tx1"/>
                </a:solidFill>
                <a:latin typeface="Arial Narrow" panose="020B0606020202030204" pitchFamily="34" charset="0"/>
              </a:rPr>
              <a:t>.</a:t>
            </a:r>
          </a:p>
          <a:p>
            <a:pPr algn="just"/>
            <a:r>
              <a:rPr lang="en-US" sz="2400" b="1" dirty="0" err="1">
                <a:solidFill>
                  <a:schemeClr val="tx1"/>
                </a:solidFill>
                <a:latin typeface="Arial Narrow" panose="020B0606020202030204" pitchFamily="34" charset="0"/>
              </a:rPr>
              <a:t>Elementning</a:t>
            </a:r>
            <a:r>
              <a:rPr lang="en-US" sz="2400" b="1" dirty="0">
                <a:solidFill>
                  <a:schemeClr val="tx1"/>
                </a:solidFill>
                <a:latin typeface="Arial Narrow" panose="020B0606020202030204" pitchFamily="34" charset="0"/>
              </a:rPr>
              <a:t> 1 </a:t>
            </a:r>
            <a:r>
              <a:rPr lang="en-US" sz="2400" b="1" dirty="0" err="1">
                <a:solidFill>
                  <a:schemeClr val="tx1"/>
                </a:solidFill>
                <a:latin typeface="Arial Narrow" panose="020B0606020202030204" pitchFamily="34" charset="0"/>
              </a:rPr>
              <a:t>ekvivalentining</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massasi</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uning</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ekvivalent</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massasi</a:t>
            </a:r>
            <a:r>
              <a:rPr lang="en-US" sz="2400" b="1" dirty="0">
                <a:solidFill>
                  <a:schemeClr val="tx1"/>
                </a:solidFill>
                <a:latin typeface="Arial Narrow" panose="020B0606020202030204" pitchFamily="34" charset="0"/>
              </a:rPr>
              <a:t> deb </a:t>
            </a:r>
            <a:r>
              <a:rPr lang="en-US" sz="2400" b="1" dirty="0" err="1">
                <a:solidFill>
                  <a:schemeClr val="tx1"/>
                </a:solidFill>
                <a:latin typeface="Arial Narrow" panose="020B0606020202030204" pitchFamily="34" charset="0"/>
              </a:rPr>
              <a:t>ataladi</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vodorod</a:t>
            </a:r>
            <a:r>
              <a:rPr lang="en-US" sz="2400" b="1" dirty="0">
                <a:solidFill>
                  <a:schemeClr val="tx1"/>
                </a:solidFill>
                <a:latin typeface="Arial Narrow" panose="020B0606020202030204" pitchFamily="34" charset="0"/>
              </a:rPr>
              <a:t> </a:t>
            </a:r>
            <a:r>
              <a:rPr lang="en-US" sz="2400" b="1" dirty="0" err="1">
                <a:solidFill>
                  <a:schemeClr val="tx1"/>
                </a:solidFill>
                <a:latin typeface="Arial Narrow" panose="020B0606020202030204" pitchFamily="34" charset="0"/>
              </a:rPr>
              <a:t>uchun</a:t>
            </a:r>
            <a:r>
              <a:rPr lang="en-US" sz="2400" b="1" dirty="0">
                <a:solidFill>
                  <a:schemeClr val="tx1"/>
                </a:solidFill>
                <a:latin typeface="Arial Narrow" panose="020B0606020202030204" pitchFamily="34" charset="0"/>
              </a:rPr>
              <a:t> 1 g/</a:t>
            </a:r>
            <a:r>
              <a:rPr lang="en-US" sz="2400" b="1" dirty="0" err="1">
                <a:solidFill>
                  <a:schemeClr val="tx1"/>
                </a:solidFill>
                <a:latin typeface="Arial Narrow" panose="020B0606020202030204" pitchFamily="34" charset="0"/>
              </a:rPr>
              <a:t>mol</a:t>
            </a:r>
            <a:r>
              <a:rPr lang="en-US" sz="2400" b="1" dirty="0">
                <a:solidFill>
                  <a:schemeClr val="tx1"/>
                </a:solidFill>
                <a:latin typeface="Arial Narrow" panose="020B0606020202030204" pitchFamily="34" charset="0"/>
              </a:rPr>
              <a:t>).</a:t>
            </a:r>
            <a:endParaRPr lang="ru-RU" sz="2400" b="1" dirty="0">
              <a:solidFill>
                <a:schemeClr val="tx1"/>
              </a:solidFill>
              <a:latin typeface="Arial Narrow" panose="020B0606020202030204" pitchFamily="34"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05310" y="3403666"/>
            <a:ext cx="6288505" cy="3013175"/>
          </a:xfrm>
          <a:prstGeom prst="rect">
            <a:avLst/>
          </a:prstGeom>
        </p:spPr>
      </p:pic>
    </p:spTree>
    <p:extLst>
      <p:ext uri="{BB962C8B-B14F-4D97-AF65-F5344CB8AC3E}">
        <p14:creationId xmlns:p14="http://schemas.microsoft.com/office/powerpoint/2010/main" xmlns="" val="403915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91744" y="764704"/>
            <a:ext cx="4176464"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800" dirty="0" err="1" smtClean="0">
                <a:latin typeface="Times New Roman" panose="02020603050405020304" pitchFamily="18" charset="0"/>
                <a:ea typeface="Times New Roman" panose="02020603050405020304" pitchFamily="18" charset="0"/>
              </a:rPr>
              <a:t>Ekvivalentlar</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qonuni</a:t>
            </a:r>
            <a:endParaRPr lang="ru-RU" sz="2800" dirty="0"/>
          </a:p>
        </p:txBody>
      </p:sp>
      <p:sp>
        <p:nvSpPr>
          <p:cNvPr id="4" name="Rectangle 1"/>
          <p:cNvSpPr>
            <a:spLocks noChangeArrowheads="1"/>
          </p:cNvSpPr>
          <p:nvPr/>
        </p:nvSpPr>
        <p:spPr bwMode="auto">
          <a:xfrm>
            <a:off x="-15247999" y="4578098"/>
            <a:ext cx="32485528" cy="7848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r>
              <a:rPr kumimoji="0" lang="ru-RU" altLang="ru-RU" sz="1800" b="0" i="0" u="none" strike="noStrike" cap="none" normalizeH="0" baseline="0" smtClean="0">
                <a:ln>
                  <a:noFill/>
                </a:ln>
                <a:solidFill>
                  <a:schemeClr val="tx1"/>
                </a:solidFill>
                <a:effectLst/>
                <a:latin typeface="Arial" panose="020B0604020202020204" pitchFamily="34" charset="0"/>
              </a:rPr>
              <a:t>  </a:t>
            </a:r>
            <a:r>
              <a:rPr kumimoji="0" lang="ru-RU" altLang="ru-RU" sz="2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ёки </a:t>
            </a:r>
            <a:r>
              <a:rPr kumimoji="0" lang="ru-RU" altLang="ru-RU" sz="1800" b="0" i="0" u="none" strike="noStrike" cap="none" normalizeH="0" baseline="0" smtClean="0">
                <a:ln>
                  <a:noFill/>
                </a:ln>
                <a:solidFill>
                  <a:schemeClr val="tx1"/>
                </a:solidFill>
                <a:effectLst/>
              </a:rPr>
              <a:t>  </a:t>
            </a:r>
            <a:r>
              <a:rPr kumimoji="0" lang="ru-RU" altLang="ru-RU" sz="2700" b="0" i="0" u="none" strike="noStrike" cap="none" normalizeH="0" baseline="0" smtClean="0">
                <a:ln>
                  <a:noFill/>
                </a:ln>
                <a:solidFill>
                  <a:schemeClr val="tx1"/>
                </a:solidFill>
                <a:effectLst/>
                <a:latin typeface="Arial" panose="020B0604020202020204" pitchFamily="34"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pic>
        <p:nvPicPr>
          <p:cNvPr id="1026" name="Picture 2" descr="http://uz.denemetr.com/tw_files2/urls_2/235/d-234539/234539_html_m779e935.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95600" y="1823285"/>
            <a:ext cx="1751173" cy="114207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http://uz.denemetr.com/tw_files2/urls_2/235/d-234539/234539_html_m5a1dec5d.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68208" y="1839458"/>
            <a:ext cx="1725794" cy="11097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1487488" y="3500718"/>
            <a:ext cx="9217024" cy="2308324"/>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sz="2400" dirty="0" err="1" smtClean="0">
                <a:solidFill>
                  <a:srgbClr val="000000"/>
                </a:solidFill>
                <a:latin typeface="Times New Roman" panose="02020603050405020304" pitchFamily="18" charset="0"/>
              </a:rPr>
              <a:t>bunda</a:t>
            </a:r>
            <a:r>
              <a:rPr lang="ru-RU" sz="2400" dirty="0" smtClean="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m</a:t>
            </a:r>
            <a:r>
              <a:rPr lang="en-US" sz="2400" baseline="-25000" dirty="0">
                <a:solidFill>
                  <a:srgbClr val="000000"/>
                </a:solidFill>
                <a:latin typeface="Times New Roman" panose="02020603050405020304" pitchFamily="18" charset="0"/>
              </a:rPr>
              <a:t>A</a:t>
            </a:r>
            <a:r>
              <a:rPr lang="en-US" sz="2400" dirty="0">
                <a:solidFill>
                  <a:srgbClr val="000000"/>
                </a:solidFill>
                <a:latin typeface="Times New Roman" panose="02020603050405020304" pitchFamily="18" charset="0"/>
              </a:rPr>
              <a:t> </a:t>
            </a:r>
            <a:r>
              <a:rPr lang="en-US" sz="2400" dirty="0" smtClean="0">
                <a:solidFill>
                  <a:srgbClr val="000000"/>
                </a:solidFill>
                <a:latin typeface="Times New Roman" panose="02020603050405020304" pitchFamily="18" charset="0"/>
              </a:rPr>
              <a:t>–</a:t>
            </a:r>
            <a:r>
              <a:rPr lang="en-US" sz="2400" dirty="0" err="1" smtClean="0">
                <a:solidFill>
                  <a:srgbClr val="000000"/>
                </a:solidFill>
                <a:latin typeface="Times New Roman" panose="02020603050405020304" pitchFamily="18" charset="0"/>
              </a:rPr>
              <a:t>ekvivalenti</a:t>
            </a:r>
            <a:r>
              <a:rPr lang="en-US" sz="2400" dirty="0" smtClean="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ma’lum</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elementning</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massasi</a:t>
            </a:r>
            <a:r>
              <a:rPr lang="en-US" sz="2400" dirty="0">
                <a:solidFill>
                  <a:srgbClr val="000000"/>
                </a:solidFill>
                <a:latin typeface="Times New Roman" panose="02020603050405020304" pitchFamily="18" charset="0"/>
              </a:rPr>
              <a:t>;</a:t>
            </a:r>
            <a:r>
              <a:rPr lang="ru-RU" sz="2400" dirty="0"/>
              <a:t/>
            </a:r>
            <a:br>
              <a:rPr lang="ru-RU" sz="2400" dirty="0"/>
            </a:br>
            <a:r>
              <a:rPr lang="ru-RU" sz="2400" dirty="0" smtClean="0">
                <a:solidFill>
                  <a:srgbClr val="000000"/>
                </a:solidFill>
                <a:latin typeface="Times New Roman" panose="02020603050405020304" pitchFamily="18" charset="0"/>
              </a:rPr>
              <a:t>Э</a:t>
            </a:r>
            <a:r>
              <a:rPr lang="ru-RU" sz="2400" baseline="-25000" dirty="0" smtClean="0">
                <a:solidFill>
                  <a:srgbClr val="000000"/>
                </a:solidFill>
                <a:latin typeface="Times New Roman" panose="02020603050405020304" pitchFamily="18" charset="0"/>
              </a:rPr>
              <a:t>А</a:t>
            </a:r>
            <a:r>
              <a:rPr lang="ru-RU" sz="2400" dirty="0" smtClean="0">
                <a:solidFill>
                  <a:srgbClr val="000000"/>
                </a:solidFill>
                <a:latin typeface="Times New Roman" panose="02020603050405020304" pitchFamily="18" charset="0"/>
              </a:rPr>
              <a:t>-</a:t>
            </a:r>
            <a:r>
              <a:rPr lang="en-US" sz="2400" dirty="0" err="1" smtClean="0">
                <a:solidFill>
                  <a:srgbClr val="000000"/>
                </a:solidFill>
                <a:latin typeface="Times New Roman" panose="02020603050405020304" pitchFamily="18" charset="0"/>
              </a:rPr>
              <a:t>uning</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ekvivalenti</a:t>
            </a:r>
            <a:r>
              <a:rPr lang="ru-RU" sz="2400" dirty="0" smtClean="0">
                <a:solidFill>
                  <a:srgbClr val="000000"/>
                </a:solidFill>
                <a:latin typeface="Times New Roman" panose="02020603050405020304" pitchFamily="18" charset="0"/>
              </a:rPr>
              <a:t>;</a:t>
            </a:r>
            <a:r>
              <a:rPr lang="ru-RU" sz="2400" dirty="0"/>
              <a:t/>
            </a:r>
            <a:br>
              <a:rPr lang="ru-RU" sz="2400" dirty="0"/>
            </a:br>
            <a:r>
              <a:rPr lang="ru-RU" sz="2400" dirty="0"/>
              <a:t/>
            </a:r>
            <a:br>
              <a:rPr lang="ru-RU" sz="2400" dirty="0"/>
            </a:br>
            <a:r>
              <a:rPr lang="en-US" sz="2400" dirty="0" err="1">
                <a:solidFill>
                  <a:srgbClr val="000000"/>
                </a:solidFill>
                <a:latin typeface="Times New Roman" panose="02020603050405020304" pitchFamily="18" charset="0"/>
              </a:rPr>
              <a:t>m</a:t>
            </a:r>
            <a:r>
              <a:rPr lang="en-US" sz="2400" baseline="-25000" dirty="0" err="1">
                <a:solidFill>
                  <a:srgbClr val="000000"/>
                </a:solidFill>
                <a:latin typeface="Times New Roman" panose="02020603050405020304" pitchFamily="18" charset="0"/>
              </a:rPr>
              <a:t>B</a:t>
            </a:r>
            <a:r>
              <a:rPr lang="en-US" sz="2400" dirty="0">
                <a:solidFill>
                  <a:srgbClr val="000000"/>
                </a:solidFill>
                <a:latin typeface="Times New Roman" panose="02020603050405020304" pitchFamily="18" charset="0"/>
              </a:rPr>
              <a:t> </a:t>
            </a:r>
            <a:r>
              <a:rPr lang="en-US" sz="2400" dirty="0" smtClean="0">
                <a:solidFill>
                  <a:srgbClr val="000000"/>
                </a:solidFill>
                <a:latin typeface="Times New Roman" panose="02020603050405020304" pitchFamily="18" charset="0"/>
              </a:rPr>
              <a:t>-</a:t>
            </a:r>
            <a:r>
              <a:rPr lang="fi-FI" sz="2400" dirty="0">
                <a:solidFill>
                  <a:srgbClr val="000000"/>
                </a:solidFill>
                <a:latin typeface="Times New Roman" panose="02020603050405020304" pitchFamily="18" charset="0"/>
              </a:rPr>
              <a:t> ekvivalenti topilishi kerak bo‘lgan modda massasi</a:t>
            </a:r>
            <a:r>
              <a:rPr lang="ru-RU" sz="2400" dirty="0" smtClean="0">
                <a:solidFill>
                  <a:srgbClr val="000000"/>
                </a:solidFill>
                <a:latin typeface="Times New Roman" panose="02020603050405020304" pitchFamily="18" charset="0"/>
              </a:rPr>
              <a:t>;</a:t>
            </a:r>
            <a:r>
              <a:rPr lang="ru-RU" sz="2400" dirty="0"/>
              <a:t/>
            </a:r>
            <a:br>
              <a:rPr lang="ru-RU" sz="2400" dirty="0"/>
            </a:br>
            <a:r>
              <a:rPr lang="ru-RU" sz="2400" dirty="0"/>
              <a:t/>
            </a:r>
            <a:br>
              <a:rPr lang="ru-RU" sz="2400" dirty="0"/>
            </a:br>
            <a:r>
              <a:rPr lang="ru-RU" sz="2400" dirty="0" smtClean="0">
                <a:solidFill>
                  <a:srgbClr val="000000"/>
                </a:solidFill>
                <a:latin typeface="Times New Roman" panose="02020603050405020304" pitchFamily="18" charset="0"/>
              </a:rPr>
              <a:t>Э</a:t>
            </a:r>
            <a:r>
              <a:rPr lang="ru-RU" sz="2400" baseline="-25000" dirty="0" smtClean="0">
                <a:solidFill>
                  <a:srgbClr val="000000"/>
                </a:solidFill>
                <a:latin typeface="Times New Roman" panose="02020603050405020304" pitchFamily="18" charset="0"/>
              </a:rPr>
              <a:t>В</a:t>
            </a:r>
            <a:r>
              <a:rPr lang="ru-RU" sz="2400" dirty="0" smtClean="0">
                <a:solidFill>
                  <a:srgbClr val="000000"/>
                </a:solidFill>
                <a:latin typeface="Times New Roman" panose="02020603050405020304" pitchFamily="18" charset="0"/>
              </a:rPr>
              <a:t>-</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uning</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ekvivalenti</a:t>
            </a:r>
            <a:r>
              <a:rPr lang="ru-RU" sz="2400" dirty="0" smtClean="0">
                <a:solidFill>
                  <a:srgbClr val="000000"/>
                </a:solidFill>
                <a:latin typeface="Times New Roman" panose="02020603050405020304" pitchFamily="18" charset="0"/>
              </a:rPr>
              <a:t>.</a:t>
            </a:r>
            <a:endParaRPr lang="ru-RU" sz="2400" dirty="0"/>
          </a:p>
        </p:txBody>
      </p:sp>
    </p:spTree>
    <p:extLst>
      <p:ext uri="{BB962C8B-B14F-4D97-AF65-F5344CB8AC3E}">
        <p14:creationId xmlns:p14="http://schemas.microsoft.com/office/powerpoint/2010/main" xmlns="" val="3904157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56455" y="715455"/>
            <a:ext cx="4070345" cy="646331"/>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en-US" sz="3600" dirty="0" err="1">
                <a:latin typeface="Times New Roman" panose="02020603050405020304" pitchFamily="18" charset="0"/>
                <a:ea typeface="Times New Roman" panose="02020603050405020304" pitchFamily="18" charset="0"/>
              </a:rPr>
              <a:t>Ekvivalentlar</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qonuni</a:t>
            </a:r>
            <a:endParaRPr lang="ru-RU" sz="3600" dirty="0"/>
          </a:p>
        </p:txBody>
      </p:sp>
      <p:sp>
        <p:nvSpPr>
          <p:cNvPr id="4" name="Rectangle 3"/>
          <p:cNvSpPr>
            <a:spLocks noChangeArrowheads="1"/>
          </p:cNvSpPr>
          <p:nvPr/>
        </p:nvSpPr>
        <p:spPr bwMode="auto">
          <a:xfrm>
            <a:off x="767408" y="1845984"/>
            <a:ext cx="10801200" cy="1384995"/>
          </a:xfrm>
          <a:prstGeom prst="rect">
            <a:avLst/>
          </a:prstGeom>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en-US" altLang="ru-RU" sz="2800" b="1" dirty="0" err="1">
                <a:solidFill>
                  <a:srgbClr val="000000"/>
                </a:solidFill>
                <a:latin typeface="Times New Roman" panose="02020603050405020304" pitchFamily="18" charset="0"/>
                <a:cs typeface="Times New Roman" panose="02020603050405020304" pitchFamily="18" charset="0"/>
              </a:rPr>
              <a:t>Oksidlar</a:t>
            </a:r>
            <a:r>
              <a:rPr lang="en-US" altLang="ru-RU" sz="2800" b="1" dirty="0">
                <a:solidFill>
                  <a:srgbClr val="000000"/>
                </a:solidFill>
                <a:latin typeface="Times New Roman" panose="02020603050405020304" pitchFamily="18" charset="0"/>
                <a:cs typeface="Times New Roman" panose="02020603050405020304" pitchFamily="18" charset="0"/>
              </a:rPr>
              <a:t> </a:t>
            </a:r>
            <a:r>
              <a:rPr lang="en-US" altLang="ru-RU" sz="2800" b="1" dirty="0" err="1">
                <a:solidFill>
                  <a:srgbClr val="000000"/>
                </a:solidFill>
                <a:latin typeface="Times New Roman" panose="02020603050405020304" pitchFamily="18" charset="0"/>
                <a:cs typeface="Times New Roman" panose="02020603050405020304" pitchFamily="18" charset="0"/>
              </a:rPr>
              <a:t>ekvivalentini-</a:t>
            </a:r>
            <a:r>
              <a:rPr lang="en-US" altLang="ru-RU" sz="2800" dirty="0" err="1">
                <a:solidFill>
                  <a:srgbClr val="000000"/>
                </a:solidFill>
                <a:latin typeface="Times New Roman" panose="02020603050405020304" pitchFamily="18" charset="0"/>
                <a:cs typeface="Times New Roman" panose="02020603050405020304" pitchFamily="18" charset="0"/>
              </a:rPr>
              <a:t>topish</a:t>
            </a:r>
            <a:r>
              <a:rPr lang="en-US" altLang="ru-RU" sz="2800" dirty="0">
                <a:solidFill>
                  <a:srgbClr val="000000"/>
                </a:solidFill>
                <a:latin typeface="Times New Roman" panose="02020603050405020304" pitchFamily="18" charset="0"/>
                <a:cs typeface="Times New Roman" panose="02020603050405020304" pitchFamily="18" charset="0"/>
              </a:rPr>
              <a:t> </a:t>
            </a:r>
            <a:r>
              <a:rPr lang="en-US" altLang="ru-RU" sz="2800" dirty="0" err="1">
                <a:solidFill>
                  <a:srgbClr val="000000"/>
                </a:solidFill>
                <a:latin typeface="Times New Roman" panose="02020603050405020304" pitchFamily="18" charset="0"/>
                <a:cs typeface="Times New Roman" panose="02020603050405020304" pitchFamily="18" charset="0"/>
              </a:rPr>
              <a:t>uchun</a:t>
            </a:r>
            <a:r>
              <a:rPr lang="en-US" altLang="ru-RU" sz="2800" dirty="0">
                <a:solidFill>
                  <a:srgbClr val="000000"/>
                </a:solidFill>
                <a:latin typeface="Times New Roman" panose="02020603050405020304" pitchFamily="18" charset="0"/>
                <a:cs typeface="Times New Roman" panose="02020603050405020304" pitchFamily="18" charset="0"/>
              </a:rPr>
              <a:t>, </a:t>
            </a:r>
            <a:r>
              <a:rPr lang="en-US" altLang="ru-RU" sz="2800" dirty="0" err="1">
                <a:solidFill>
                  <a:srgbClr val="000000"/>
                </a:solidFill>
                <a:latin typeface="Times New Roman" panose="02020603050405020304" pitchFamily="18" charset="0"/>
                <a:cs typeface="Times New Roman" panose="02020603050405020304" pitchFamily="18" charset="0"/>
              </a:rPr>
              <a:t>oksidning</a:t>
            </a:r>
            <a:r>
              <a:rPr lang="en-US" altLang="ru-RU" sz="2800" dirty="0">
                <a:solidFill>
                  <a:srgbClr val="000000"/>
                </a:solidFill>
                <a:latin typeface="Times New Roman" panose="02020603050405020304" pitchFamily="18" charset="0"/>
                <a:cs typeface="Times New Roman" panose="02020603050405020304" pitchFamily="18" charset="0"/>
              </a:rPr>
              <a:t> </a:t>
            </a:r>
            <a:r>
              <a:rPr lang="en-US" altLang="ru-RU" sz="2800" dirty="0" err="1">
                <a:solidFill>
                  <a:srgbClr val="000000"/>
                </a:solidFill>
                <a:latin typeface="Times New Roman" panose="02020603050405020304" pitchFamily="18" charset="0"/>
                <a:cs typeface="Times New Roman" panose="02020603050405020304" pitchFamily="18" charset="0"/>
              </a:rPr>
              <a:t>molekulyar</a:t>
            </a:r>
            <a:r>
              <a:rPr lang="en-US" altLang="ru-RU" sz="2800" dirty="0">
                <a:solidFill>
                  <a:srgbClr val="000000"/>
                </a:solidFill>
                <a:latin typeface="Times New Roman" panose="02020603050405020304" pitchFamily="18" charset="0"/>
                <a:cs typeface="Times New Roman" panose="02020603050405020304" pitchFamily="18" charset="0"/>
              </a:rPr>
              <a:t> </a:t>
            </a:r>
            <a:r>
              <a:rPr lang="en-US" altLang="ru-RU" sz="2800" dirty="0" err="1">
                <a:solidFill>
                  <a:srgbClr val="000000"/>
                </a:solidFill>
                <a:latin typeface="Times New Roman" panose="02020603050405020304" pitchFamily="18" charset="0"/>
                <a:cs typeface="Times New Roman" panose="02020603050405020304" pitchFamily="18" charset="0"/>
              </a:rPr>
              <a:t>massasini</a:t>
            </a:r>
            <a:r>
              <a:rPr lang="en-US" altLang="ru-RU" sz="2800" dirty="0">
                <a:solidFill>
                  <a:srgbClr val="000000"/>
                </a:solidFill>
                <a:latin typeface="Times New Roman" panose="02020603050405020304" pitchFamily="18" charset="0"/>
                <a:cs typeface="Times New Roman" panose="02020603050405020304" pitchFamily="18" charset="0"/>
              </a:rPr>
              <a:t> </a:t>
            </a:r>
            <a:r>
              <a:rPr lang="en-US" altLang="ru-RU" sz="2800" dirty="0" err="1">
                <a:solidFill>
                  <a:srgbClr val="000000"/>
                </a:solidFill>
                <a:latin typeface="Times New Roman" panose="02020603050405020304" pitchFamily="18" charset="0"/>
                <a:cs typeface="Times New Roman" panose="02020603050405020304" pitchFamily="18" charset="0"/>
              </a:rPr>
              <a:t>oksid</a:t>
            </a:r>
            <a:r>
              <a:rPr lang="en-US" altLang="ru-RU" sz="2800" dirty="0">
                <a:solidFill>
                  <a:srgbClr val="000000"/>
                </a:solidFill>
                <a:latin typeface="Times New Roman" panose="02020603050405020304" pitchFamily="18" charset="0"/>
                <a:cs typeface="Times New Roman" panose="02020603050405020304" pitchFamily="18" charset="0"/>
              </a:rPr>
              <a:t> </a:t>
            </a:r>
            <a:r>
              <a:rPr lang="en-US" altLang="ru-RU" sz="2800" dirty="0" err="1">
                <a:solidFill>
                  <a:srgbClr val="000000"/>
                </a:solidFill>
                <a:latin typeface="Times New Roman" panose="02020603050405020304" pitchFamily="18" charset="0"/>
                <a:cs typeface="Times New Roman" panose="02020603050405020304" pitchFamily="18" charset="0"/>
              </a:rPr>
              <a:t>hosil</a:t>
            </a:r>
            <a:r>
              <a:rPr lang="en-US" altLang="ru-RU" sz="2800" dirty="0">
                <a:solidFill>
                  <a:srgbClr val="000000"/>
                </a:solidFill>
                <a:latin typeface="Times New Roman" panose="02020603050405020304" pitchFamily="18" charset="0"/>
                <a:cs typeface="Times New Roman" panose="02020603050405020304" pitchFamily="18" charset="0"/>
              </a:rPr>
              <a:t> </a:t>
            </a:r>
            <a:r>
              <a:rPr lang="en-US" altLang="ru-RU" sz="2800" dirty="0" err="1">
                <a:solidFill>
                  <a:srgbClr val="000000"/>
                </a:solidFill>
                <a:latin typeface="Times New Roman" panose="02020603050405020304" pitchFamily="18" charset="0"/>
                <a:cs typeface="Times New Roman" panose="02020603050405020304" pitchFamily="18" charset="0"/>
              </a:rPr>
              <a:t>qilgan</a:t>
            </a:r>
            <a:r>
              <a:rPr lang="en-US" altLang="ru-RU" sz="2800" dirty="0">
                <a:solidFill>
                  <a:srgbClr val="000000"/>
                </a:solidFill>
                <a:latin typeface="Times New Roman" panose="02020603050405020304" pitchFamily="18" charset="0"/>
                <a:cs typeface="Times New Roman" panose="02020603050405020304" pitchFamily="18" charset="0"/>
              </a:rPr>
              <a:t> </a:t>
            </a:r>
            <a:r>
              <a:rPr lang="en-US" altLang="ru-RU" sz="2800" dirty="0" err="1">
                <a:solidFill>
                  <a:srgbClr val="000000"/>
                </a:solidFill>
                <a:latin typeface="Times New Roman" panose="02020603050405020304" pitchFamily="18" charset="0"/>
                <a:cs typeface="Times New Roman" panose="02020603050405020304" pitchFamily="18" charset="0"/>
              </a:rPr>
              <a:t>elementning</a:t>
            </a:r>
            <a:r>
              <a:rPr lang="en-US" altLang="ru-RU" sz="2800" dirty="0">
                <a:solidFill>
                  <a:srgbClr val="000000"/>
                </a:solidFill>
                <a:latin typeface="Times New Roman" panose="02020603050405020304" pitchFamily="18" charset="0"/>
                <a:cs typeface="Times New Roman" panose="02020603050405020304" pitchFamily="18" charset="0"/>
              </a:rPr>
              <a:t> </a:t>
            </a:r>
            <a:r>
              <a:rPr lang="en-US" altLang="ru-RU" sz="2800" dirty="0" err="1">
                <a:solidFill>
                  <a:srgbClr val="000000"/>
                </a:solidFill>
                <a:latin typeface="Times New Roman" panose="02020603050405020304" pitchFamily="18" charset="0"/>
                <a:cs typeface="Times New Roman" panose="02020603050405020304" pitchFamily="18" charset="0"/>
              </a:rPr>
              <a:t>valentligi</a:t>
            </a:r>
            <a:r>
              <a:rPr lang="en-US" altLang="ru-RU" sz="2800" dirty="0">
                <a:solidFill>
                  <a:srgbClr val="000000"/>
                </a:solidFill>
                <a:latin typeface="Times New Roman" panose="02020603050405020304" pitchFamily="18" charset="0"/>
                <a:cs typeface="Times New Roman" panose="02020603050405020304" pitchFamily="18" charset="0"/>
              </a:rPr>
              <a:t> </a:t>
            </a:r>
            <a:r>
              <a:rPr lang="en-US" altLang="ru-RU" sz="2800" dirty="0" err="1">
                <a:solidFill>
                  <a:srgbClr val="000000"/>
                </a:solidFill>
                <a:latin typeface="Times New Roman" panose="02020603050405020304" pitchFamily="18" charset="0"/>
                <a:cs typeface="Times New Roman" panose="02020603050405020304" pitchFamily="18" charset="0"/>
              </a:rPr>
              <a:t>bilan</a:t>
            </a:r>
            <a:r>
              <a:rPr lang="en-US" altLang="ru-RU" sz="2800" dirty="0">
                <a:solidFill>
                  <a:srgbClr val="000000"/>
                </a:solidFill>
                <a:latin typeface="Times New Roman" panose="02020603050405020304" pitchFamily="18" charset="0"/>
                <a:cs typeface="Times New Roman" panose="02020603050405020304" pitchFamily="18" charset="0"/>
              </a:rPr>
              <a:t> </a:t>
            </a:r>
            <a:r>
              <a:rPr lang="en-US" altLang="ru-RU" sz="2800" dirty="0" err="1">
                <a:solidFill>
                  <a:srgbClr val="000000"/>
                </a:solidFill>
                <a:latin typeface="Times New Roman" panose="02020603050405020304" pitchFamily="18" charset="0"/>
                <a:cs typeface="Times New Roman" panose="02020603050405020304" pitchFamily="18" charset="0"/>
              </a:rPr>
              <a:t>atomlar</a:t>
            </a:r>
            <a:r>
              <a:rPr lang="en-US" altLang="ru-RU" sz="2800" dirty="0">
                <a:solidFill>
                  <a:srgbClr val="000000"/>
                </a:solidFill>
                <a:latin typeface="Times New Roman" panose="02020603050405020304" pitchFamily="18" charset="0"/>
                <a:cs typeface="Times New Roman" panose="02020603050405020304" pitchFamily="18" charset="0"/>
              </a:rPr>
              <a:t> </a:t>
            </a:r>
            <a:r>
              <a:rPr lang="en-US" altLang="ru-RU" sz="2800" dirty="0" err="1">
                <a:solidFill>
                  <a:srgbClr val="000000"/>
                </a:solidFill>
                <a:latin typeface="Times New Roman" panose="02020603050405020304" pitchFamily="18" charset="0"/>
                <a:cs typeface="Times New Roman" panose="02020603050405020304" pitchFamily="18" charset="0"/>
              </a:rPr>
              <a:t>soni</a:t>
            </a:r>
            <a:r>
              <a:rPr lang="en-US" altLang="ru-RU" sz="2800" dirty="0">
                <a:solidFill>
                  <a:srgbClr val="000000"/>
                </a:solidFill>
                <a:latin typeface="Times New Roman" panose="02020603050405020304" pitchFamily="18" charset="0"/>
                <a:cs typeface="Times New Roman" panose="02020603050405020304" pitchFamily="18" charset="0"/>
              </a:rPr>
              <a:t> </a:t>
            </a:r>
            <a:r>
              <a:rPr lang="en-US" altLang="ru-RU" sz="2800" dirty="0" err="1">
                <a:solidFill>
                  <a:srgbClr val="000000"/>
                </a:solidFill>
                <a:latin typeface="Times New Roman" panose="02020603050405020304" pitchFamily="18" charset="0"/>
                <a:cs typeface="Times New Roman" panose="02020603050405020304" pitchFamily="18" charset="0"/>
              </a:rPr>
              <a:t>ko‘paytmasiga</a:t>
            </a:r>
            <a:r>
              <a:rPr lang="en-US" altLang="ru-RU" sz="2800" dirty="0">
                <a:solidFill>
                  <a:srgbClr val="000000"/>
                </a:solidFill>
                <a:latin typeface="Times New Roman" panose="02020603050405020304" pitchFamily="18" charset="0"/>
                <a:cs typeface="Times New Roman" panose="02020603050405020304" pitchFamily="18" charset="0"/>
              </a:rPr>
              <a:t> </a:t>
            </a:r>
            <a:r>
              <a:rPr lang="en-US" altLang="ru-RU" sz="2800" dirty="0" err="1">
                <a:solidFill>
                  <a:srgbClr val="000000"/>
                </a:solidFill>
                <a:latin typeface="Times New Roman" panose="02020603050405020304" pitchFamily="18" charset="0"/>
                <a:cs typeface="Times New Roman" panose="02020603050405020304" pitchFamily="18" charset="0"/>
              </a:rPr>
              <a:t>bo‘linadi</a:t>
            </a:r>
            <a:r>
              <a:rPr lang="en-US" altLang="ru-RU" sz="2800" dirty="0">
                <a:solidFill>
                  <a:srgbClr val="000000"/>
                </a:solidFill>
                <a:latin typeface="Times New Roman" panose="02020603050405020304" pitchFamily="18" charset="0"/>
                <a:cs typeface="Times New Roman" panose="02020603050405020304" pitchFamily="18" charset="0"/>
              </a:rPr>
              <a:t>. </a:t>
            </a:r>
            <a:r>
              <a:rPr lang="en-US" altLang="ru-RU" sz="2800" dirty="0" err="1">
                <a:solidFill>
                  <a:srgbClr val="000000"/>
                </a:solidFill>
                <a:latin typeface="Times New Roman" panose="02020603050405020304" pitchFamily="18" charset="0"/>
                <a:cs typeface="Times New Roman" panose="02020603050405020304" pitchFamily="18" charset="0"/>
              </a:rPr>
              <a:t>Masalan</a:t>
            </a:r>
            <a:r>
              <a:rPr lang="en-US" altLang="ru-RU" sz="2800" dirty="0">
                <a:solidFill>
                  <a:srgbClr val="000000"/>
                </a:solidFill>
                <a:latin typeface="Times New Roman" panose="02020603050405020304" pitchFamily="18" charset="0"/>
                <a:cs typeface="Times New Roman" panose="02020603050405020304" pitchFamily="18" charset="0"/>
              </a:rPr>
              <a:t>,</a:t>
            </a:r>
            <a:endParaRPr kumimoji="0" lang="ru-RU" altLang="ru-RU" sz="2800" i="0" u="none" strike="noStrike" cap="none" normalizeH="0" baseline="0" dirty="0" smtClean="0">
              <a:ln>
                <a:noFill/>
              </a:ln>
              <a:solidFill>
                <a:schemeClr val="tx1"/>
              </a:solidFill>
              <a:effectLst/>
            </a:endParaRPr>
          </a:p>
        </p:txBody>
      </p:sp>
      <p:pic>
        <p:nvPicPr>
          <p:cNvPr id="3076" name="Picture 4" descr="http://uz.denemetr.com/tw_files2/urls_2/235/d-234539/234539_html_74a7fb73.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63752" y="3861048"/>
            <a:ext cx="4476750"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1906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95299" y="404664"/>
            <a:ext cx="4501553" cy="707886"/>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a:r>
              <a:rPr lang="en-US" sz="4000" dirty="0" err="1" smtClean="0">
                <a:latin typeface="Times New Roman" panose="02020603050405020304" pitchFamily="18" charset="0"/>
                <a:ea typeface="Times New Roman" panose="02020603050405020304" pitchFamily="18" charset="0"/>
              </a:rPr>
              <a:t>Ekvivalentlar</a:t>
            </a:r>
            <a:r>
              <a:rPr lang="en-US" sz="4000" dirty="0" smtClean="0">
                <a:latin typeface="Times New Roman" panose="02020603050405020304" pitchFamily="18" charset="0"/>
                <a:ea typeface="Times New Roman" panose="02020603050405020304" pitchFamily="18" charset="0"/>
              </a:rPr>
              <a:t> </a:t>
            </a:r>
            <a:r>
              <a:rPr lang="en-US" sz="4000" dirty="0" err="1" smtClean="0">
                <a:latin typeface="Times New Roman" panose="02020603050405020304" pitchFamily="18" charset="0"/>
                <a:ea typeface="Times New Roman" panose="02020603050405020304" pitchFamily="18" charset="0"/>
              </a:rPr>
              <a:t>qonuni</a:t>
            </a:r>
            <a:endParaRPr lang="ru-RU" sz="4000" dirty="0"/>
          </a:p>
        </p:txBody>
      </p:sp>
      <p:sp>
        <p:nvSpPr>
          <p:cNvPr id="3" name="Rectangle 1"/>
          <p:cNvSpPr>
            <a:spLocks noChangeArrowheads="1"/>
          </p:cNvSpPr>
          <p:nvPr/>
        </p:nvSpPr>
        <p:spPr bwMode="auto">
          <a:xfrm>
            <a:off x="1271464" y="1902604"/>
            <a:ext cx="9696400" cy="830997"/>
          </a:xfrm>
          <a:prstGeom prst="rect">
            <a:avLst/>
          </a:prstGeom>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en-US" altLang="ru-RU" sz="2400" b="1" dirty="0" err="1">
                <a:solidFill>
                  <a:srgbClr val="000000"/>
                </a:solidFill>
                <a:latin typeface="Times New Roman" panose="02020603050405020304" pitchFamily="18" charset="0"/>
                <a:cs typeface="Times New Roman" panose="02020603050405020304" pitchFamily="18" charset="0"/>
              </a:rPr>
              <a:t>Asoslar</a:t>
            </a:r>
            <a:r>
              <a:rPr lang="en-US" altLang="ru-RU" sz="2400" b="1" dirty="0">
                <a:solidFill>
                  <a:srgbClr val="000000"/>
                </a:solidFill>
                <a:latin typeface="Times New Roman" panose="02020603050405020304" pitchFamily="18" charset="0"/>
                <a:cs typeface="Times New Roman" panose="02020603050405020304" pitchFamily="18" charset="0"/>
              </a:rPr>
              <a:t> </a:t>
            </a:r>
            <a:r>
              <a:rPr lang="en-US" altLang="ru-RU" sz="2400" b="1" dirty="0" err="1">
                <a:solidFill>
                  <a:srgbClr val="000000"/>
                </a:solidFill>
                <a:latin typeface="Times New Roman" panose="02020603050405020304" pitchFamily="18" charset="0"/>
                <a:cs typeface="Times New Roman" panose="02020603050405020304" pitchFamily="18" charset="0"/>
              </a:rPr>
              <a:t>ekvivalenti-</a:t>
            </a:r>
            <a:r>
              <a:rPr lang="en-US" altLang="ru-RU" sz="2400" dirty="0" err="1">
                <a:solidFill>
                  <a:srgbClr val="000000"/>
                </a:solidFill>
                <a:latin typeface="Times New Roman" panose="02020603050405020304" pitchFamily="18" charset="0"/>
                <a:cs typeface="Times New Roman" panose="02020603050405020304" pitchFamily="18" charset="0"/>
              </a:rPr>
              <a:t>ular</a:t>
            </a:r>
            <a:r>
              <a:rPr lang="en-US" altLang="ru-RU" sz="2400" dirty="0">
                <a:solidFill>
                  <a:srgbClr val="000000"/>
                </a:solidFill>
                <a:latin typeface="Times New Roman" panose="02020603050405020304" pitchFamily="18" charset="0"/>
                <a:cs typeface="Times New Roman" panose="02020603050405020304" pitchFamily="18" charset="0"/>
              </a:rPr>
              <a:t> </a:t>
            </a:r>
            <a:r>
              <a:rPr lang="en-US" altLang="ru-RU" sz="2400" dirty="0" err="1">
                <a:solidFill>
                  <a:srgbClr val="000000"/>
                </a:solidFill>
                <a:latin typeface="Times New Roman" panose="02020603050405020304" pitchFamily="18" charset="0"/>
                <a:cs typeface="Times New Roman" panose="02020603050405020304" pitchFamily="18" charset="0"/>
              </a:rPr>
              <a:t>molekulyar</a:t>
            </a:r>
            <a:r>
              <a:rPr lang="en-US" altLang="ru-RU" sz="2400" dirty="0">
                <a:solidFill>
                  <a:srgbClr val="000000"/>
                </a:solidFill>
                <a:latin typeface="Times New Roman" panose="02020603050405020304" pitchFamily="18" charset="0"/>
                <a:cs typeface="Times New Roman" panose="02020603050405020304" pitchFamily="18" charset="0"/>
              </a:rPr>
              <a:t> </a:t>
            </a:r>
            <a:r>
              <a:rPr lang="en-US" altLang="ru-RU" sz="2400" dirty="0" err="1">
                <a:solidFill>
                  <a:srgbClr val="000000"/>
                </a:solidFill>
                <a:latin typeface="Times New Roman" panose="02020603050405020304" pitchFamily="18" charset="0"/>
                <a:cs typeface="Times New Roman" panose="02020603050405020304" pitchFamily="18" charset="0"/>
              </a:rPr>
              <a:t>massalarini</a:t>
            </a:r>
            <a:r>
              <a:rPr lang="en-US" altLang="ru-RU" sz="2400" dirty="0">
                <a:solidFill>
                  <a:srgbClr val="000000"/>
                </a:solidFill>
                <a:latin typeface="Times New Roman" panose="02020603050405020304" pitchFamily="18" charset="0"/>
                <a:cs typeface="Times New Roman" panose="02020603050405020304" pitchFamily="18" charset="0"/>
              </a:rPr>
              <a:t> </a:t>
            </a:r>
            <a:r>
              <a:rPr lang="en-US" altLang="ru-RU" sz="2400" dirty="0" err="1">
                <a:solidFill>
                  <a:srgbClr val="000000"/>
                </a:solidFill>
                <a:latin typeface="Times New Roman" panose="02020603050405020304" pitchFamily="18" charset="0"/>
                <a:cs typeface="Times New Roman" panose="02020603050405020304" pitchFamily="18" charset="0"/>
              </a:rPr>
              <a:t>shu</a:t>
            </a:r>
            <a:r>
              <a:rPr lang="en-US" altLang="ru-RU" sz="2400" dirty="0">
                <a:solidFill>
                  <a:srgbClr val="000000"/>
                </a:solidFill>
                <a:latin typeface="Times New Roman" panose="02020603050405020304" pitchFamily="18" charset="0"/>
                <a:cs typeface="Times New Roman" panose="02020603050405020304" pitchFamily="18" charset="0"/>
              </a:rPr>
              <a:t> </a:t>
            </a:r>
            <a:r>
              <a:rPr lang="en-US" altLang="ru-RU" sz="2400" dirty="0" err="1">
                <a:solidFill>
                  <a:srgbClr val="000000"/>
                </a:solidFill>
                <a:latin typeface="Times New Roman" panose="02020603050405020304" pitchFamily="18" charset="0"/>
                <a:cs typeface="Times New Roman" panose="02020603050405020304" pitchFamily="18" charset="0"/>
              </a:rPr>
              <a:t>asos</a:t>
            </a:r>
            <a:r>
              <a:rPr lang="en-US" altLang="ru-RU" sz="2400" dirty="0">
                <a:solidFill>
                  <a:srgbClr val="000000"/>
                </a:solidFill>
                <a:latin typeface="Times New Roman" panose="02020603050405020304" pitchFamily="18" charset="0"/>
                <a:cs typeface="Times New Roman" panose="02020603050405020304" pitchFamily="18" charset="0"/>
              </a:rPr>
              <a:t> </a:t>
            </a:r>
            <a:r>
              <a:rPr lang="en-US" altLang="ru-RU" sz="2400" dirty="0" err="1">
                <a:solidFill>
                  <a:srgbClr val="000000"/>
                </a:solidFill>
                <a:latin typeface="Times New Roman" panose="02020603050405020304" pitchFamily="18" charset="0"/>
                <a:cs typeface="Times New Roman" panose="02020603050405020304" pitchFamily="18" charset="0"/>
              </a:rPr>
              <a:t>tarkibidagi</a:t>
            </a:r>
            <a:r>
              <a:rPr lang="en-US" altLang="ru-RU" sz="2400" dirty="0">
                <a:solidFill>
                  <a:srgbClr val="000000"/>
                </a:solidFill>
                <a:latin typeface="Times New Roman" panose="02020603050405020304" pitchFamily="18" charset="0"/>
                <a:cs typeface="Times New Roman" panose="02020603050405020304" pitchFamily="18" charset="0"/>
              </a:rPr>
              <a:t> </a:t>
            </a:r>
            <a:r>
              <a:rPr lang="en-US" altLang="ru-RU" sz="2400" dirty="0" err="1">
                <a:solidFill>
                  <a:srgbClr val="000000"/>
                </a:solidFill>
                <a:latin typeface="Times New Roman" panose="02020603050405020304" pitchFamily="18" charset="0"/>
                <a:cs typeface="Times New Roman" panose="02020603050405020304" pitchFamily="18" charset="0"/>
              </a:rPr>
              <a:t>gidroksil</a:t>
            </a:r>
            <a:r>
              <a:rPr lang="en-US" altLang="ru-RU" sz="2400" dirty="0">
                <a:solidFill>
                  <a:srgbClr val="000000"/>
                </a:solidFill>
                <a:latin typeface="Times New Roman" panose="02020603050405020304" pitchFamily="18" charset="0"/>
                <a:cs typeface="Times New Roman" panose="02020603050405020304" pitchFamily="18" charset="0"/>
              </a:rPr>
              <a:t> </a:t>
            </a:r>
            <a:r>
              <a:rPr lang="en-US" altLang="ru-RU" sz="2400" dirty="0" err="1">
                <a:solidFill>
                  <a:srgbClr val="000000"/>
                </a:solidFill>
                <a:latin typeface="Times New Roman" panose="02020603050405020304" pitchFamily="18" charset="0"/>
                <a:cs typeface="Times New Roman" panose="02020603050405020304" pitchFamily="18" charset="0"/>
              </a:rPr>
              <a:t>gruppalar</a:t>
            </a:r>
            <a:r>
              <a:rPr lang="en-US" altLang="ru-RU" sz="2400" dirty="0">
                <a:solidFill>
                  <a:srgbClr val="000000"/>
                </a:solidFill>
                <a:latin typeface="Times New Roman" panose="02020603050405020304" pitchFamily="18" charset="0"/>
                <a:cs typeface="Times New Roman" panose="02020603050405020304" pitchFamily="18" charset="0"/>
              </a:rPr>
              <a:t> </a:t>
            </a:r>
            <a:r>
              <a:rPr lang="en-US" altLang="ru-RU" sz="2400" dirty="0" err="1">
                <a:solidFill>
                  <a:srgbClr val="000000"/>
                </a:solidFill>
                <a:latin typeface="Times New Roman" panose="02020603050405020304" pitchFamily="18" charset="0"/>
                <a:cs typeface="Times New Roman" panose="02020603050405020304" pitchFamily="18" charset="0"/>
              </a:rPr>
              <a:t>soniga</a:t>
            </a:r>
            <a:r>
              <a:rPr lang="en-US" altLang="ru-RU" sz="2400" dirty="0">
                <a:solidFill>
                  <a:srgbClr val="000000"/>
                </a:solidFill>
                <a:latin typeface="Times New Roman" panose="02020603050405020304" pitchFamily="18" charset="0"/>
                <a:cs typeface="Times New Roman" panose="02020603050405020304" pitchFamily="18" charset="0"/>
              </a:rPr>
              <a:t> </a:t>
            </a:r>
            <a:r>
              <a:rPr lang="en-US" altLang="ru-RU" sz="2400" dirty="0" err="1">
                <a:solidFill>
                  <a:srgbClr val="000000"/>
                </a:solidFill>
                <a:latin typeface="Times New Roman" panose="02020603050405020304" pitchFamily="18" charset="0"/>
                <a:cs typeface="Times New Roman" panose="02020603050405020304" pitchFamily="18" charset="0"/>
              </a:rPr>
              <a:t>bo‘lish</a:t>
            </a:r>
            <a:r>
              <a:rPr lang="en-US" altLang="ru-RU" sz="2400" dirty="0">
                <a:solidFill>
                  <a:srgbClr val="000000"/>
                </a:solidFill>
                <a:latin typeface="Times New Roman" panose="02020603050405020304" pitchFamily="18" charset="0"/>
                <a:cs typeface="Times New Roman" panose="02020603050405020304" pitchFamily="18" charset="0"/>
              </a:rPr>
              <a:t> </a:t>
            </a:r>
            <a:r>
              <a:rPr lang="en-US" altLang="ru-RU" sz="2400" dirty="0" err="1">
                <a:solidFill>
                  <a:srgbClr val="000000"/>
                </a:solidFill>
                <a:latin typeface="Times New Roman" panose="02020603050405020304" pitchFamily="18" charset="0"/>
                <a:cs typeface="Times New Roman" panose="02020603050405020304" pitchFamily="18" charset="0"/>
              </a:rPr>
              <a:t>orqali</a:t>
            </a:r>
            <a:r>
              <a:rPr lang="en-US" altLang="ru-RU" sz="2400" dirty="0">
                <a:solidFill>
                  <a:srgbClr val="000000"/>
                </a:solidFill>
                <a:latin typeface="Times New Roman" panose="02020603050405020304" pitchFamily="18" charset="0"/>
                <a:cs typeface="Times New Roman" panose="02020603050405020304" pitchFamily="18" charset="0"/>
              </a:rPr>
              <a:t> </a:t>
            </a:r>
            <a:r>
              <a:rPr lang="en-US" altLang="ru-RU" sz="2400" dirty="0" err="1">
                <a:solidFill>
                  <a:srgbClr val="000000"/>
                </a:solidFill>
                <a:latin typeface="Times New Roman" panose="02020603050405020304" pitchFamily="18" charset="0"/>
                <a:cs typeface="Times New Roman" panose="02020603050405020304" pitchFamily="18" charset="0"/>
              </a:rPr>
              <a:t>topiladi</a:t>
            </a:r>
            <a:r>
              <a:rPr lang="en-US" altLang="ru-RU" sz="2400" dirty="0">
                <a:solidFill>
                  <a:srgbClr val="000000"/>
                </a:solidFill>
                <a:latin typeface="Times New Roman" panose="02020603050405020304" pitchFamily="18" charset="0"/>
                <a:cs typeface="Times New Roman" panose="02020603050405020304" pitchFamily="18" charset="0"/>
              </a:rPr>
              <a:t>. </a:t>
            </a:r>
            <a:r>
              <a:rPr lang="en-US" altLang="ru-RU" sz="2400" dirty="0" err="1">
                <a:solidFill>
                  <a:srgbClr val="000000"/>
                </a:solidFill>
                <a:latin typeface="Times New Roman" panose="02020603050405020304" pitchFamily="18" charset="0"/>
                <a:cs typeface="Times New Roman" panose="02020603050405020304" pitchFamily="18" charset="0"/>
              </a:rPr>
              <a:t>Masalan</a:t>
            </a:r>
            <a:r>
              <a:rPr lang="en-US" altLang="ru-RU" sz="2400" dirty="0">
                <a:solidFill>
                  <a:srgbClr val="000000"/>
                </a:solidFill>
                <a:latin typeface="Times New Roman" panose="02020603050405020304" pitchFamily="18" charset="0"/>
                <a:cs typeface="Times New Roman" panose="02020603050405020304" pitchFamily="18" charset="0"/>
              </a:rPr>
              <a:t>:</a:t>
            </a:r>
            <a:endParaRPr kumimoji="0" lang="ru-RU" altLang="ru-RU" sz="2400" i="0" u="none" strike="noStrike" cap="none" normalizeH="0" baseline="0" dirty="0" smtClean="0">
              <a:ln>
                <a:noFill/>
              </a:ln>
              <a:solidFill>
                <a:schemeClr val="tx1"/>
              </a:solidFill>
              <a:effectLst/>
            </a:endParaRPr>
          </a:p>
        </p:txBody>
      </p:sp>
      <p:pic>
        <p:nvPicPr>
          <p:cNvPr id="2050" name="Picture 2" descr="http://uz.denemetr.com/tw_files2/urls_2/235/d-234539/234539_html_6a6c741b.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9616" y="3356992"/>
            <a:ext cx="5832648" cy="22584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5359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703512" y="1513800"/>
            <a:ext cx="8928992" cy="830997"/>
          </a:xfrm>
          <a:prstGeom prst="rect">
            <a:avLst/>
          </a:prstGeom>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en-US" altLang="ru-RU" sz="2400" b="1" dirty="0" err="1">
                <a:solidFill>
                  <a:schemeClr val="bg1"/>
                </a:solidFill>
                <a:latin typeface="Times New Roman" panose="02020603050405020304" pitchFamily="18" charset="0"/>
                <a:cs typeface="Times New Roman" panose="02020603050405020304" pitchFamily="18" charset="0"/>
              </a:rPr>
              <a:t>Kislotalar</a:t>
            </a:r>
            <a:r>
              <a:rPr lang="en-US" altLang="ru-RU" sz="2400" b="1" dirty="0">
                <a:solidFill>
                  <a:schemeClr val="bg1"/>
                </a:solidFill>
                <a:latin typeface="Times New Roman" panose="02020603050405020304" pitchFamily="18" charset="0"/>
                <a:cs typeface="Times New Roman" panose="02020603050405020304" pitchFamily="18" charset="0"/>
              </a:rPr>
              <a:t> </a:t>
            </a:r>
            <a:r>
              <a:rPr lang="en-US" altLang="ru-RU" sz="2400" b="1" dirty="0" err="1">
                <a:solidFill>
                  <a:schemeClr val="bg1"/>
                </a:solidFill>
                <a:latin typeface="Times New Roman" panose="02020603050405020304" pitchFamily="18" charset="0"/>
                <a:cs typeface="Times New Roman" panose="02020603050405020304" pitchFamily="18" charset="0"/>
              </a:rPr>
              <a:t>ekvivalenti-molekulyar</a:t>
            </a:r>
            <a:r>
              <a:rPr lang="en-US" altLang="ru-RU" sz="2400" b="1" dirty="0">
                <a:solidFill>
                  <a:schemeClr val="bg1"/>
                </a:solidFill>
                <a:latin typeface="Times New Roman" panose="02020603050405020304" pitchFamily="18" charset="0"/>
                <a:cs typeface="Times New Roman" panose="02020603050405020304" pitchFamily="18" charset="0"/>
              </a:rPr>
              <a:t> </a:t>
            </a:r>
            <a:r>
              <a:rPr lang="en-US" altLang="ru-RU" sz="2400" b="1" dirty="0" err="1">
                <a:solidFill>
                  <a:schemeClr val="bg1"/>
                </a:solidFill>
                <a:latin typeface="Times New Roman" panose="02020603050405020304" pitchFamily="18" charset="0"/>
                <a:cs typeface="Times New Roman" panose="02020603050405020304" pitchFamily="18" charset="0"/>
              </a:rPr>
              <a:t>massalarini</a:t>
            </a:r>
            <a:r>
              <a:rPr lang="en-US" altLang="ru-RU" sz="2400" b="1" dirty="0">
                <a:solidFill>
                  <a:schemeClr val="bg1"/>
                </a:solidFill>
                <a:latin typeface="Times New Roman" panose="02020603050405020304" pitchFamily="18" charset="0"/>
                <a:cs typeface="Times New Roman" panose="02020603050405020304" pitchFamily="18" charset="0"/>
              </a:rPr>
              <a:t> </a:t>
            </a:r>
            <a:r>
              <a:rPr lang="en-US" altLang="ru-RU" sz="2400" b="1" dirty="0" err="1">
                <a:solidFill>
                  <a:schemeClr val="bg1"/>
                </a:solidFill>
                <a:latin typeface="Times New Roman" panose="02020603050405020304" pitchFamily="18" charset="0"/>
                <a:cs typeface="Times New Roman" panose="02020603050405020304" pitchFamily="18" charset="0"/>
              </a:rPr>
              <a:t>kislota</a:t>
            </a:r>
            <a:r>
              <a:rPr lang="en-US" altLang="ru-RU" sz="2400" b="1" dirty="0">
                <a:solidFill>
                  <a:schemeClr val="bg1"/>
                </a:solidFill>
                <a:latin typeface="Times New Roman" panose="02020603050405020304" pitchFamily="18" charset="0"/>
                <a:cs typeface="Times New Roman" panose="02020603050405020304" pitchFamily="18" charset="0"/>
              </a:rPr>
              <a:t> </a:t>
            </a:r>
            <a:r>
              <a:rPr lang="en-US" altLang="ru-RU" sz="2400" b="1" dirty="0" err="1">
                <a:solidFill>
                  <a:schemeClr val="bg1"/>
                </a:solidFill>
                <a:latin typeface="Times New Roman" panose="02020603050405020304" pitchFamily="18" charset="0"/>
                <a:cs typeface="Times New Roman" panose="02020603050405020304" pitchFamily="18" charset="0"/>
              </a:rPr>
              <a:t>negiziga</a:t>
            </a:r>
            <a:r>
              <a:rPr lang="en-US" altLang="ru-RU" sz="2400" b="1" dirty="0">
                <a:solidFill>
                  <a:schemeClr val="bg1"/>
                </a:solidFill>
                <a:latin typeface="Times New Roman" panose="02020603050405020304" pitchFamily="18" charset="0"/>
                <a:cs typeface="Times New Roman" panose="02020603050405020304" pitchFamily="18" charset="0"/>
              </a:rPr>
              <a:t> </a:t>
            </a:r>
            <a:r>
              <a:rPr lang="en-US" altLang="ru-RU" sz="2400" b="1" dirty="0" err="1">
                <a:solidFill>
                  <a:schemeClr val="bg1"/>
                </a:solidFill>
                <a:latin typeface="Times New Roman" panose="02020603050405020304" pitchFamily="18" charset="0"/>
                <a:cs typeface="Times New Roman" panose="02020603050405020304" pitchFamily="18" charset="0"/>
              </a:rPr>
              <a:t>bo‘lish</a:t>
            </a:r>
            <a:r>
              <a:rPr lang="en-US" altLang="ru-RU" sz="2400" b="1" dirty="0">
                <a:solidFill>
                  <a:schemeClr val="bg1"/>
                </a:solidFill>
                <a:latin typeface="Times New Roman" panose="02020603050405020304" pitchFamily="18" charset="0"/>
                <a:cs typeface="Times New Roman" panose="02020603050405020304" pitchFamily="18" charset="0"/>
              </a:rPr>
              <a:t> </a:t>
            </a:r>
            <a:r>
              <a:rPr lang="en-US" altLang="ru-RU" sz="2400" b="1" dirty="0" err="1">
                <a:solidFill>
                  <a:schemeClr val="bg1"/>
                </a:solidFill>
                <a:latin typeface="Times New Roman" panose="02020603050405020304" pitchFamily="18" charset="0"/>
                <a:cs typeface="Times New Roman" panose="02020603050405020304" pitchFamily="18" charset="0"/>
              </a:rPr>
              <a:t>orqali</a:t>
            </a:r>
            <a:r>
              <a:rPr lang="en-US" altLang="ru-RU" sz="2400" b="1" dirty="0">
                <a:solidFill>
                  <a:schemeClr val="bg1"/>
                </a:solidFill>
                <a:latin typeface="Times New Roman" panose="02020603050405020304" pitchFamily="18" charset="0"/>
                <a:cs typeface="Times New Roman" panose="02020603050405020304" pitchFamily="18" charset="0"/>
              </a:rPr>
              <a:t> </a:t>
            </a:r>
            <a:r>
              <a:rPr lang="en-US" altLang="ru-RU" sz="2400" b="1" dirty="0" err="1">
                <a:solidFill>
                  <a:schemeClr val="bg1"/>
                </a:solidFill>
                <a:latin typeface="Times New Roman" panose="02020603050405020304" pitchFamily="18" charset="0"/>
                <a:cs typeface="Times New Roman" panose="02020603050405020304" pitchFamily="18" charset="0"/>
              </a:rPr>
              <a:t>topiladi</a:t>
            </a:r>
            <a:r>
              <a:rPr lang="en-US" altLang="ru-RU" sz="2400" b="1" dirty="0">
                <a:solidFill>
                  <a:schemeClr val="bg1"/>
                </a:solidFill>
                <a:latin typeface="Times New Roman" panose="02020603050405020304" pitchFamily="18" charset="0"/>
                <a:cs typeface="Times New Roman" panose="02020603050405020304" pitchFamily="18" charset="0"/>
              </a:rPr>
              <a:t>. </a:t>
            </a:r>
            <a:r>
              <a:rPr lang="en-US" altLang="ru-RU" sz="2400" b="1" dirty="0" err="1">
                <a:solidFill>
                  <a:schemeClr val="bg1"/>
                </a:solidFill>
                <a:latin typeface="Times New Roman" panose="02020603050405020304" pitchFamily="18" charset="0"/>
                <a:cs typeface="Times New Roman" panose="02020603050405020304" pitchFamily="18" charset="0"/>
              </a:rPr>
              <a:t>Masalan</a:t>
            </a:r>
            <a:r>
              <a:rPr lang="en-US" altLang="ru-RU" sz="2400" b="1" dirty="0">
                <a:solidFill>
                  <a:schemeClr val="bg1"/>
                </a:solidFill>
                <a:latin typeface="Times New Roman" panose="02020603050405020304" pitchFamily="18" charset="0"/>
                <a:cs typeface="Times New Roman" panose="02020603050405020304" pitchFamily="18" charset="0"/>
              </a:rPr>
              <a:t>:</a:t>
            </a:r>
            <a:endParaRPr kumimoji="0" lang="ru-RU" altLang="ru-RU" sz="2400" b="0" i="0" u="none" strike="noStrike" cap="none" normalizeH="0" baseline="0" dirty="0" smtClean="0">
              <a:ln>
                <a:noFill/>
              </a:ln>
              <a:solidFill>
                <a:schemeClr val="bg1"/>
              </a:solidFill>
              <a:effectLst/>
            </a:endParaRPr>
          </a:p>
        </p:txBody>
      </p:sp>
      <p:pic>
        <p:nvPicPr>
          <p:cNvPr id="4101" name="Picture 5" descr="http://uz.denemetr.com/tw_files2/urls_2/235/d-234539/234539_html_2bcb8740.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5560" y="2852936"/>
            <a:ext cx="7200800" cy="14157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1199456" y="4869160"/>
            <a:ext cx="1008112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eaLnBrk="0" fontAlgn="base" hangingPunct="0">
              <a:spcBef>
                <a:spcPct val="0"/>
              </a:spcBef>
              <a:spcAft>
                <a:spcPct val="0"/>
              </a:spcAft>
            </a:pPr>
            <a:r>
              <a:rPr lang="en-US" altLang="ru-RU" sz="2000" dirty="0" err="1">
                <a:solidFill>
                  <a:schemeClr val="bg1"/>
                </a:solidFill>
                <a:latin typeface="Times New Roman" panose="02020603050405020304" pitchFamily="18" charset="0"/>
                <a:cs typeface="Times New Roman" panose="02020603050405020304" pitchFamily="18" charset="0"/>
              </a:rPr>
              <a:t>Oxirgi</a:t>
            </a:r>
            <a:r>
              <a:rPr lang="en-US" altLang="ru-RU" sz="2000" dirty="0">
                <a:solidFill>
                  <a:schemeClr val="bg1"/>
                </a:solidFill>
                <a:latin typeface="Times New Roman" panose="02020603050405020304" pitchFamily="18" charset="0"/>
                <a:cs typeface="Times New Roman" panose="02020603050405020304" pitchFamily="18" charset="0"/>
              </a:rPr>
              <a:t> </a:t>
            </a:r>
            <a:r>
              <a:rPr lang="en-US" altLang="ru-RU" sz="2000" dirty="0" err="1">
                <a:solidFill>
                  <a:schemeClr val="bg1"/>
                </a:solidFill>
                <a:latin typeface="Times New Roman" panose="02020603050405020304" pitchFamily="18" charset="0"/>
                <a:cs typeface="Times New Roman" panose="02020603050405020304" pitchFamily="18" charset="0"/>
              </a:rPr>
              <a:t>misolda</a:t>
            </a:r>
            <a:r>
              <a:rPr lang="en-US" altLang="ru-RU" sz="2000" dirty="0">
                <a:solidFill>
                  <a:schemeClr val="bg1"/>
                </a:solidFill>
                <a:latin typeface="Times New Roman" panose="02020603050405020304" pitchFamily="18" charset="0"/>
                <a:cs typeface="Times New Roman" panose="02020603050405020304" pitchFamily="18" charset="0"/>
              </a:rPr>
              <a:t> </a:t>
            </a:r>
            <a:r>
              <a:rPr lang="ru-RU" altLang="ru-RU" sz="2000" dirty="0">
                <a:solidFill>
                  <a:schemeClr val="bg1"/>
                </a:solidFill>
                <a:latin typeface="Times New Roman" panose="02020603050405020304" pitchFamily="18" charset="0"/>
                <a:cs typeface="Times New Roman" panose="02020603050405020304" pitchFamily="18" charset="0"/>
              </a:rPr>
              <a:t>Н</a:t>
            </a:r>
            <a:r>
              <a:rPr lang="ru-RU" altLang="ru-RU" sz="2000" baseline="-30000" dirty="0">
                <a:solidFill>
                  <a:schemeClr val="bg1"/>
                </a:solidFill>
                <a:latin typeface="Times New Roman" panose="02020603050405020304" pitchFamily="18" charset="0"/>
                <a:cs typeface="Times New Roman" panose="02020603050405020304" pitchFamily="18" charset="0"/>
              </a:rPr>
              <a:t>3</a:t>
            </a:r>
            <a:r>
              <a:rPr lang="ru-RU" altLang="ru-RU" sz="2000" dirty="0">
                <a:solidFill>
                  <a:schemeClr val="bg1"/>
                </a:solidFill>
                <a:latin typeface="Times New Roman" panose="02020603050405020304" pitchFamily="18" charset="0"/>
                <a:cs typeface="Times New Roman" panose="02020603050405020304" pitchFamily="18" charset="0"/>
              </a:rPr>
              <a:t>РО</a:t>
            </a:r>
            <a:r>
              <a:rPr lang="ru-RU" altLang="ru-RU" sz="2000" baseline="-30000" dirty="0">
                <a:solidFill>
                  <a:schemeClr val="bg1"/>
                </a:solidFill>
                <a:latin typeface="Times New Roman" panose="02020603050405020304" pitchFamily="18" charset="0"/>
                <a:cs typeface="Times New Roman" panose="02020603050405020304" pitchFamily="18" charset="0"/>
              </a:rPr>
              <a:t>3</a:t>
            </a:r>
            <a:r>
              <a:rPr lang="en-US" altLang="ru-RU" sz="2000" dirty="0" smtClean="0">
                <a:solidFill>
                  <a:schemeClr val="bg1"/>
                </a:solidFill>
                <a:latin typeface="Times New Roman" panose="02020603050405020304" pitchFamily="18" charset="0"/>
                <a:cs typeface="Times New Roman" panose="02020603050405020304" pitchFamily="18" charset="0"/>
              </a:rPr>
              <a:t> </a:t>
            </a:r>
            <a:r>
              <a:rPr lang="en-US" altLang="ru-RU" sz="2000" dirty="0" err="1">
                <a:solidFill>
                  <a:schemeClr val="bg1"/>
                </a:solidFill>
                <a:latin typeface="Times New Roman" panose="02020603050405020304" pitchFamily="18" charset="0"/>
                <a:cs typeface="Times New Roman" panose="02020603050405020304" pitchFamily="18" charset="0"/>
              </a:rPr>
              <a:t>kislota</a:t>
            </a:r>
            <a:r>
              <a:rPr lang="en-US" altLang="ru-RU" sz="2000" dirty="0">
                <a:solidFill>
                  <a:schemeClr val="bg1"/>
                </a:solidFill>
                <a:latin typeface="Times New Roman" panose="02020603050405020304" pitchFamily="18" charset="0"/>
                <a:cs typeface="Times New Roman" panose="02020603050405020304" pitchFamily="18" charset="0"/>
              </a:rPr>
              <a:t> </a:t>
            </a:r>
            <a:r>
              <a:rPr lang="en-US" altLang="ru-RU" sz="2000" dirty="0" err="1">
                <a:solidFill>
                  <a:schemeClr val="bg1"/>
                </a:solidFill>
                <a:latin typeface="Times New Roman" panose="02020603050405020304" pitchFamily="18" charset="0"/>
                <a:cs typeface="Times New Roman" panose="02020603050405020304" pitchFamily="18" charset="0"/>
              </a:rPr>
              <a:t>ekvivalentini</a:t>
            </a:r>
            <a:r>
              <a:rPr lang="en-US" altLang="ru-RU" sz="2000" dirty="0">
                <a:solidFill>
                  <a:schemeClr val="bg1"/>
                </a:solidFill>
                <a:latin typeface="Times New Roman" panose="02020603050405020304" pitchFamily="18" charset="0"/>
                <a:cs typeface="Times New Roman" panose="02020603050405020304" pitchFamily="18" charset="0"/>
              </a:rPr>
              <a:t> </a:t>
            </a:r>
            <a:r>
              <a:rPr lang="en-US" altLang="ru-RU" sz="2000" dirty="0" err="1">
                <a:solidFill>
                  <a:schemeClr val="bg1"/>
                </a:solidFill>
                <a:latin typeface="Times New Roman" panose="02020603050405020304" pitchFamily="18" charset="0"/>
                <a:cs typeface="Times New Roman" panose="02020603050405020304" pitchFamily="18" charset="0"/>
              </a:rPr>
              <a:t>topish</a:t>
            </a:r>
            <a:r>
              <a:rPr lang="en-US" altLang="ru-RU" sz="2000" dirty="0">
                <a:solidFill>
                  <a:schemeClr val="bg1"/>
                </a:solidFill>
                <a:latin typeface="Times New Roman" panose="02020603050405020304" pitchFamily="18" charset="0"/>
                <a:cs typeface="Times New Roman" panose="02020603050405020304" pitchFamily="18" charset="0"/>
              </a:rPr>
              <a:t> </a:t>
            </a:r>
            <a:r>
              <a:rPr lang="en-US" altLang="ru-RU" sz="2000" dirty="0" err="1">
                <a:solidFill>
                  <a:schemeClr val="bg1"/>
                </a:solidFill>
                <a:latin typeface="Times New Roman" panose="02020603050405020304" pitchFamily="18" charset="0"/>
                <a:cs typeface="Times New Roman" panose="02020603050405020304" pitchFamily="18" charset="0"/>
              </a:rPr>
              <a:t>uchun</a:t>
            </a:r>
            <a:r>
              <a:rPr lang="en-US" altLang="ru-RU" sz="2000" dirty="0">
                <a:solidFill>
                  <a:schemeClr val="bg1"/>
                </a:solidFill>
                <a:latin typeface="Times New Roman" panose="02020603050405020304" pitchFamily="18" charset="0"/>
                <a:cs typeface="Times New Roman" panose="02020603050405020304" pitchFamily="18" charset="0"/>
              </a:rPr>
              <a:t> </a:t>
            </a:r>
            <a:r>
              <a:rPr lang="en-US" altLang="ru-RU" sz="2000" dirty="0" err="1">
                <a:solidFill>
                  <a:schemeClr val="bg1"/>
                </a:solidFill>
                <a:latin typeface="Times New Roman" panose="02020603050405020304" pitchFamily="18" charset="0"/>
                <a:cs typeface="Times New Roman" panose="02020603050405020304" pitchFamily="18" charset="0"/>
              </a:rPr>
              <a:t>kislota</a:t>
            </a:r>
            <a:r>
              <a:rPr lang="en-US" altLang="ru-RU" sz="2000" dirty="0">
                <a:solidFill>
                  <a:schemeClr val="bg1"/>
                </a:solidFill>
                <a:latin typeface="Times New Roman" panose="02020603050405020304" pitchFamily="18" charset="0"/>
                <a:cs typeface="Times New Roman" panose="02020603050405020304" pitchFamily="18" charset="0"/>
              </a:rPr>
              <a:t> </a:t>
            </a:r>
            <a:r>
              <a:rPr lang="en-US" altLang="ru-RU" sz="2000" dirty="0" err="1">
                <a:solidFill>
                  <a:schemeClr val="bg1"/>
                </a:solidFill>
                <a:latin typeface="Times New Roman" panose="02020603050405020304" pitchFamily="18" charset="0"/>
                <a:cs typeface="Times New Roman" panose="02020603050405020304" pitchFamily="18" charset="0"/>
              </a:rPr>
              <a:t>molyar</a:t>
            </a:r>
            <a:r>
              <a:rPr lang="en-US" altLang="ru-RU" sz="2000" dirty="0">
                <a:solidFill>
                  <a:schemeClr val="bg1"/>
                </a:solidFill>
                <a:latin typeface="Times New Roman" panose="02020603050405020304" pitchFamily="18" charset="0"/>
                <a:cs typeface="Times New Roman" panose="02020603050405020304" pitchFamily="18" charset="0"/>
              </a:rPr>
              <a:t> </a:t>
            </a:r>
            <a:r>
              <a:rPr lang="en-US" altLang="ru-RU" sz="2000" dirty="0" err="1">
                <a:solidFill>
                  <a:schemeClr val="bg1"/>
                </a:solidFill>
                <a:latin typeface="Times New Roman" panose="02020603050405020304" pitchFamily="18" charset="0"/>
                <a:cs typeface="Times New Roman" panose="02020603050405020304" pitchFamily="18" charset="0"/>
              </a:rPr>
              <a:t>massasi</a:t>
            </a:r>
            <a:r>
              <a:rPr lang="en-US" altLang="ru-RU" sz="2000" dirty="0">
                <a:solidFill>
                  <a:schemeClr val="bg1"/>
                </a:solidFill>
                <a:latin typeface="Times New Roman" panose="02020603050405020304" pitchFamily="18" charset="0"/>
                <a:cs typeface="Times New Roman" panose="02020603050405020304" pitchFamily="18" charset="0"/>
              </a:rPr>
              <a:t> 3 </a:t>
            </a:r>
            <a:r>
              <a:rPr lang="en-US" altLang="ru-RU" sz="2000" dirty="0" err="1">
                <a:solidFill>
                  <a:schemeClr val="bg1"/>
                </a:solidFill>
                <a:latin typeface="Times New Roman" panose="02020603050405020304" pitchFamily="18" charset="0"/>
                <a:cs typeface="Times New Roman" panose="02020603050405020304" pitchFamily="18" charset="0"/>
              </a:rPr>
              <a:t>ga</a:t>
            </a:r>
            <a:r>
              <a:rPr lang="en-US" altLang="ru-RU" sz="2000" dirty="0">
                <a:solidFill>
                  <a:schemeClr val="bg1"/>
                </a:solidFill>
                <a:latin typeface="Times New Roman" panose="02020603050405020304" pitchFamily="18" charset="0"/>
                <a:cs typeface="Times New Roman" panose="02020603050405020304" pitchFamily="18" charset="0"/>
              </a:rPr>
              <a:t> </a:t>
            </a:r>
            <a:r>
              <a:rPr lang="en-US" altLang="ru-RU" sz="2000" dirty="0" err="1">
                <a:solidFill>
                  <a:schemeClr val="bg1"/>
                </a:solidFill>
                <a:latin typeface="Times New Roman" panose="02020603050405020304" pitchFamily="18" charset="0"/>
                <a:cs typeface="Times New Roman" panose="02020603050405020304" pitchFamily="18" charset="0"/>
              </a:rPr>
              <a:t>emas</a:t>
            </a:r>
            <a:r>
              <a:rPr lang="en-US" altLang="ru-RU" sz="2000" dirty="0">
                <a:solidFill>
                  <a:schemeClr val="bg1"/>
                </a:solidFill>
                <a:latin typeface="Times New Roman" panose="02020603050405020304" pitchFamily="18" charset="0"/>
                <a:cs typeface="Times New Roman" panose="02020603050405020304" pitchFamily="18" charset="0"/>
              </a:rPr>
              <a:t> </a:t>
            </a:r>
            <a:r>
              <a:rPr lang="en-US" altLang="ru-RU" sz="2000" dirty="0" err="1">
                <a:solidFill>
                  <a:schemeClr val="bg1"/>
                </a:solidFill>
                <a:latin typeface="Times New Roman" panose="02020603050405020304" pitchFamily="18" charset="0"/>
                <a:cs typeface="Times New Roman" panose="02020603050405020304" pitchFamily="18" charset="0"/>
              </a:rPr>
              <a:t>balki</a:t>
            </a:r>
            <a:r>
              <a:rPr lang="en-US" altLang="ru-RU" sz="2000" dirty="0">
                <a:solidFill>
                  <a:schemeClr val="bg1"/>
                </a:solidFill>
                <a:latin typeface="Times New Roman" panose="02020603050405020304" pitchFamily="18" charset="0"/>
                <a:cs typeface="Times New Roman" panose="02020603050405020304" pitchFamily="18" charset="0"/>
              </a:rPr>
              <a:t> 2 </a:t>
            </a:r>
            <a:r>
              <a:rPr lang="en-US" altLang="ru-RU" sz="2000" dirty="0" err="1">
                <a:solidFill>
                  <a:schemeClr val="bg1"/>
                </a:solidFill>
                <a:latin typeface="Times New Roman" panose="02020603050405020304" pitchFamily="18" charset="0"/>
                <a:cs typeface="Times New Roman" panose="02020603050405020304" pitchFamily="18" charset="0"/>
              </a:rPr>
              <a:t>ga</a:t>
            </a:r>
            <a:r>
              <a:rPr lang="en-US" altLang="ru-RU" sz="2000" dirty="0">
                <a:solidFill>
                  <a:schemeClr val="bg1"/>
                </a:solidFill>
                <a:latin typeface="Times New Roman" panose="02020603050405020304" pitchFamily="18" charset="0"/>
                <a:cs typeface="Times New Roman" panose="02020603050405020304" pitchFamily="18" charset="0"/>
              </a:rPr>
              <a:t> </a:t>
            </a:r>
            <a:r>
              <a:rPr lang="en-US" altLang="ru-RU" sz="2000" dirty="0" err="1">
                <a:solidFill>
                  <a:schemeClr val="bg1"/>
                </a:solidFill>
                <a:latin typeface="Times New Roman" panose="02020603050405020304" pitchFamily="18" charset="0"/>
                <a:cs typeface="Times New Roman" panose="02020603050405020304" pitchFamily="18" charset="0"/>
              </a:rPr>
              <a:t>bo‘linadi</a:t>
            </a:r>
            <a:r>
              <a:rPr lang="en-US" altLang="ru-RU" sz="2000" dirty="0">
                <a:solidFill>
                  <a:schemeClr val="bg1"/>
                </a:solidFill>
                <a:latin typeface="Times New Roman" panose="02020603050405020304" pitchFamily="18" charset="0"/>
                <a:cs typeface="Times New Roman" panose="02020603050405020304" pitchFamily="18" charset="0"/>
              </a:rPr>
              <a:t>, </a:t>
            </a:r>
            <a:r>
              <a:rPr lang="en-US" altLang="ru-RU" sz="2000" dirty="0" err="1">
                <a:solidFill>
                  <a:schemeClr val="bg1"/>
                </a:solidFill>
                <a:latin typeface="Times New Roman" panose="02020603050405020304" pitchFamily="18" charset="0"/>
                <a:cs typeface="Times New Roman" panose="02020603050405020304" pitchFamily="18" charset="0"/>
              </a:rPr>
              <a:t>chunki</a:t>
            </a:r>
            <a:r>
              <a:rPr lang="en-US" altLang="ru-RU" sz="2000" dirty="0">
                <a:solidFill>
                  <a:schemeClr val="bg1"/>
                </a:solidFill>
                <a:latin typeface="Times New Roman" panose="02020603050405020304" pitchFamily="18" charset="0"/>
                <a:cs typeface="Times New Roman" panose="02020603050405020304" pitchFamily="18" charset="0"/>
              </a:rPr>
              <a:t> </a:t>
            </a:r>
            <a:r>
              <a:rPr lang="en-US" altLang="ru-RU" sz="2000" dirty="0" err="1">
                <a:solidFill>
                  <a:schemeClr val="bg1"/>
                </a:solidFill>
                <a:latin typeface="Times New Roman" panose="02020603050405020304" pitchFamily="18" charset="0"/>
                <a:cs typeface="Times New Roman" panose="02020603050405020304" pitchFamily="18" charset="0"/>
              </a:rPr>
              <a:t>fosfit</a:t>
            </a:r>
            <a:r>
              <a:rPr lang="en-US" altLang="ru-RU" sz="2000" dirty="0">
                <a:solidFill>
                  <a:schemeClr val="bg1"/>
                </a:solidFill>
                <a:latin typeface="Times New Roman" panose="02020603050405020304" pitchFamily="18" charset="0"/>
                <a:cs typeface="Times New Roman" panose="02020603050405020304" pitchFamily="18" charset="0"/>
              </a:rPr>
              <a:t> </a:t>
            </a:r>
            <a:r>
              <a:rPr lang="en-US" altLang="ru-RU" sz="2000" dirty="0" err="1">
                <a:solidFill>
                  <a:schemeClr val="bg1"/>
                </a:solidFill>
                <a:latin typeface="Times New Roman" panose="02020603050405020304" pitchFamily="18" charset="0"/>
                <a:cs typeface="Times New Roman" panose="02020603050405020304" pitchFamily="18" charset="0"/>
              </a:rPr>
              <a:t>kislotasi</a:t>
            </a:r>
            <a:r>
              <a:rPr lang="en-US" altLang="ru-RU" sz="2000" dirty="0">
                <a:solidFill>
                  <a:schemeClr val="bg1"/>
                </a:solidFill>
                <a:latin typeface="Times New Roman" panose="02020603050405020304" pitchFamily="18" charset="0"/>
                <a:cs typeface="Times New Roman" panose="02020603050405020304" pitchFamily="18" charset="0"/>
              </a:rPr>
              <a:t> 2 </a:t>
            </a:r>
            <a:r>
              <a:rPr lang="en-US" altLang="ru-RU" sz="2000" dirty="0" err="1">
                <a:solidFill>
                  <a:schemeClr val="bg1"/>
                </a:solidFill>
                <a:latin typeface="Times New Roman" panose="02020603050405020304" pitchFamily="18" charset="0"/>
                <a:cs typeface="Times New Roman" panose="02020603050405020304" pitchFamily="18" charset="0"/>
              </a:rPr>
              <a:t>negizlidir</a:t>
            </a:r>
            <a:r>
              <a:rPr lang="en-US" altLang="ru-RU" sz="2000" dirty="0">
                <a:solidFill>
                  <a:schemeClr val="bg1"/>
                </a:solidFill>
                <a:latin typeface="Times New Roman" panose="02020603050405020304" pitchFamily="18" charset="0"/>
                <a:cs typeface="Times New Roman" panose="02020603050405020304" pitchFamily="18" charset="0"/>
              </a:rPr>
              <a:t>.</a:t>
            </a:r>
            <a:endParaRPr lang="ru-RU" altLang="ru-RU" sz="2000" dirty="0">
              <a:solidFill>
                <a:schemeClr val="bg1"/>
              </a:solidFill>
              <a:latin typeface="Arial" panose="020B0604020202020204" pitchFamily="34" charset="0"/>
            </a:endParaRPr>
          </a:p>
        </p:txBody>
      </p:sp>
      <p:sp>
        <p:nvSpPr>
          <p:cNvPr id="6" name="Прямоугольник 5"/>
          <p:cNvSpPr/>
          <p:nvPr/>
        </p:nvSpPr>
        <p:spPr>
          <a:xfrm>
            <a:off x="3917193" y="620939"/>
            <a:ext cx="3637534" cy="58477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a:r>
              <a:rPr lang="en-US" sz="3200" dirty="0" err="1">
                <a:latin typeface="Times New Roman" panose="02020603050405020304" pitchFamily="18" charset="0"/>
                <a:ea typeface="Times New Roman" panose="02020603050405020304" pitchFamily="18" charset="0"/>
              </a:rPr>
              <a:t>Ekvivalentlar</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qonuni</a:t>
            </a:r>
            <a:endParaRPr lang="ru-RU" sz="3200" dirty="0"/>
          </a:p>
        </p:txBody>
      </p:sp>
    </p:spTree>
    <p:extLst>
      <p:ext uri="{BB962C8B-B14F-4D97-AF65-F5344CB8AC3E}">
        <p14:creationId xmlns:p14="http://schemas.microsoft.com/office/powerpoint/2010/main" xmlns="" val="80740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fade">
                                      <p:cBhvr>
                                        <p:cTn id="19" dur="500"/>
                                        <p:tgtEl>
                                          <p:spTgt spid="410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1555</Words>
  <Application>Microsoft Office PowerPoint</Application>
  <PresentationFormat>Произвольный</PresentationFormat>
  <Paragraphs>136</Paragraphs>
  <Slides>24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8</cp:revision>
  <dcterms:created xsi:type="dcterms:W3CDTF">2020-09-17T06:44:56Z</dcterms:created>
  <dcterms:modified xsi:type="dcterms:W3CDTF">2020-10-29T06:28:27Z</dcterms:modified>
</cp:coreProperties>
</file>