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1" y="1597704"/>
            <a:ext cx="4267200" cy="76226"/>
          </a:xfrm>
          <a:prstGeom prst="rect">
            <a:avLst/>
          </a:prstGeom>
          <a:gradFill>
            <a:gsLst>
              <a:gs pos="50000">
                <a:schemeClr val="accent3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1" y="1673930"/>
            <a:ext cx="4267200" cy="78670"/>
          </a:xfrm>
          <a:prstGeom prst="rect">
            <a:avLst/>
          </a:prstGeom>
          <a:gradFill>
            <a:gsLst>
              <a:gs pos="50000">
                <a:schemeClr val="accent2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533400"/>
            <a:ext cx="4267200" cy="1064304"/>
          </a:xfrm>
          <a:prstGeom prst="rect">
            <a:avLst/>
          </a:prstGeom>
          <a:gradFill>
            <a:gsLst>
              <a:gs pos="50000">
                <a:schemeClr val="accent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7772400" cy="57522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4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 flipH="1">
            <a:off x="0" y="0"/>
            <a:ext cx="9144000" cy="2057400"/>
            <a:chOff x="685800" y="-3276600"/>
            <a:chExt cx="7842250" cy="1758950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85800" y="-3276600"/>
              <a:ext cx="7842250" cy="1758950"/>
            </a:xfrm>
            <a:custGeom>
              <a:avLst/>
              <a:gdLst>
                <a:gd name="T0" fmla="*/ 0 w 2464"/>
                <a:gd name="T1" fmla="*/ 422 h 551"/>
                <a:gd name="T2" fmla="*/ 1008 w 2464"/>
                <a:gd name="T3" fmla="*/ 432 h 551"/>
                <a:gd name="T4" fmla="*/ 2464 w 2464"/>
                <a:gd name="T5" fmla="*/ 551 h 551"/>
                <a:gd name="T6" fmla="*/ 2464 w 2464"/>
                <a:gd name="T7" fmla="*/ 0 h 551"/>
                <a:gd name="T8" fmla="*/ 0 w 2464"/>
                <a:gd name="T9" fmla="*/ 0 h 551"/>
                <a:gd name="T10" fmla="*/ 0 w 2464"/>
                <a:gd name="T11" fmla="*/ 422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4" h="551">
                  <a:moveTo>
                    <a:pt x="0" y="422"/>
                  </a:moveTo>
                  <a:cubicBezTo>
                    <a:pt x="258" y="452"/>
                    <a:pt x="595" y="467"/>
                    <a:pt x="1008" y="432"/>
                  </a:cubicBezTo>
                  <a:cubicBezTo>
                    <a:pt x="1834" y="363"/>
                    <a:pt x="2265" y="466"/>
                    <a:pt x="2464" y="551"/>
                  </a:cubicBezTo>
                  <a:cubicBezTo>
                    <a:pt x="2464" y="0"/>
                    <a:pt x="2464" y="0"/>
                    <a:pt x="246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685800" y="-3276600"/>
              <a:ext cx="7842250" cy="1455738"/>
            </a:xfrm>
            <a:custGeom>
              <a:avLst/>
              <a:gdLst>
                <a:gd name="T0" fmla="*/ 2464 w 2464"/>
                <a:gd name="T1" fmla="*/ 35 h 456"/>
                <a:gd name="T2" fmla="*/ 1760 w 2464"/>
                <a:gd name="T3" fmla="*/ 0 h 456"/>
                <a:gd name="T4" fmla="*/ 0 w 2464"/>
                <a:gd name="T5" fmla="*/ 0 h 456"/>
                <a:gd name="T6" fmla="*/ 0 w 2464"/>
                <a:gd name="T7" fmla="*/ 380 h 456"/>
                <a:gd name="T8" fmla="*/ 1039 w 2464"/>
                <a:gd name="T9" fmla="*/ 384 h 456"/>
                <a:gd name="T10" fmla="*/ 2464 w 2464"/>
                <a:gd name="T11" fmla="*/ 456 h 456"/>
                <a:gd name="T12" fmla="*/ 2464 w 2464"/>
                <a:gd name="T13" fmla="*/ 3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4" h="456">
                  <a:moveTo>
                    <a:pt x="2464" y="35"/>
                  </a:moveTo>
                  <a:cubicBezTo>
                    <a:pt x="1760" y="0"/>
                    <a:pt x="1760" y="0"/>
                    <a:pt x="17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62" y="410"/>
                    <a:pt x="611" y="424"/>
                    <a:pt x="1039" y="384"/>
                  </a:cubicBezTo>
                  <a:cubicBezTo>
                    <a:pt x="1852" y="309"/>
                    <a:pt x="2260" y="386"/>
                    <a:pt x="2464" y="456"/>
                  </a:cubicBezTo>
                  <a:lnTo>
                    <a:pt x="246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685800" y="-3276600"/>
              <a:ext cx="7842250" cy="1366838"/>
            </a:xfrm>
            <a:custGeom>
              <a:avLst/>
              <a:gdLst>
                <a:gd name="T0" fmla="*/ 2464 w 2464"/>
                <a:gd name="T1" fmla="*/ 35 h 428"/>
                <a:gd name="T2" fmla="*/ 1760 w 2464"/>
                <a:gd name="T3" fmla="*/ 0 h 428"/>
                <a:gd name="T4" fmla="*/ 0 w 2464"/>
                <a:gd name="T5" fmla="*/ 0 h 428"/>
                <a:gd name="T6" fmla="*/ 0 w 2464"/>
                <a:gd name="T7" fmla="*/ 392 h 428"/>
                <a:gd name="T8" fmla="*/ 1041 w 2464"/>
                <a:gd name="T9" fmla="*/ 381 h 428"/>
                <a:gd name="T10" fmla="*/ 2464 w 2464"/>
                <a:gd name="T11" fmla="*/ 428 h 428"/>
                <a:gd name="T12" fmla="*/ 2464 w 2464"/>
                <a:gd name="T13" fmla="*/ 3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4" h="428">
                  <a:moveTo>
                    <a:pt x="2464" y="35"/>
                  </a:moveTo>
                  <a:cubicBezTo>
                    <a:pt x="1760" y="0"/>
                    <a:pt x="1760" y="0"/>
                    <a:pt x="17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264" y="417"/>
                    <a:pt x="613" y="425"/>
                    <a:pt x="1041" y="381"/>
                  </a:cubicBezTo>
                  <a:cubicBezTo>
                    <a:pt x="1841" y="298"/>
                    <a:pt x="2253" y="363"/>
                    <a:pt x="2464" y="428"/>
                  </a:cubicBezTo>
                  <a:lnTo>
                    <a:pt x="2464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85800" y="-3276600"/>
              <a:ext cx="7842250" cy="1193800"/>
            </a:xfrm>
            <a:custGeom>
              <a:avLst/>
              <a:gdLst>
                <a:gd name="T0" fmla="*/ 2464 w 2464"/>
                <a:gd name="T1" fmla="*/ 0 h 374"/>
                <a:gd name="T2" fmla="*/ 0 w 2464"/>
                <a:gd name="T3" fmla="*/ 0 h 374"/>
                <a:gd name="T4" fmla="*/ 0 w 2464"/>
                <a:gd name="T5" fmla="*/ 346 h 374"/>
                <a:gd name="T6" fmla="*/ 1124 w 2464"/>
                <a:gd name="T7" fmla="*/ 322 h 374"/>
                <a:gd name="T8" fmla="*/ 2464 w 2464"/>
                <a:gd name="T9" fmla="*/ 333 h 374"/>
                <a:gd name="T10" fmla="*/ 2464 w 2464"/>
                <a:gd name="T1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4" h="374">
                  <a:moveTo>
                    <a:pt x="24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68" y="371"/>
                    <a:pt x="627" y="374"/>
                    <a:pt x="1124" y="322"/>
                  </a:cubicBezTo>
                  <a:cubicBezTo>
                    <a:pt x="1842" y="246"/>
                    <a:pt x="2245" y="283"/>
                    <a:pt x="2464" y="333"/>
                  </a:cubicBezTo>
                  <a:lnTo>
                    <a:pt x="24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69C6A866-0A23-491F-85A5-D120BEBA0BC2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457200"/>
            <a:ext cx="7086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Oksidlanish</a:t>
            </a:r>
            <a:r>
              <a:rPr lang="en-US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qaytarilish</a:t>
            </a:r>
            <a:r>
              <a:rPr lang="en-US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reaksiyalari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13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7"/>
            <a:ext cx="9144000" cy="174567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dirty="0" err="1">
                <a:latin typeface="+mn-lt"/>
              </a:rPr>
              <a:t>Musbat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oksidlanish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darajasidagi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metallar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vodoroddan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elektron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olib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nol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holatga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o‘tadi</a:t>
            </a:r>
            <a:r>
              <a:rPr lang="en-US" sz="2800" b="1" i="1" dirty="0">
                <a:latin typeface="+mn-lt"/>
              </a:rPr>
              <a:t>, </a:t>
            </a:r>
            <a:r>
              <a:rPr lang="en-US" sz="2800" b="1" i="1" dirty="0" err="1">
                <a:latin typeface="+mn-lt"/>
              </a:rPr>
              <a:t>vodorod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esa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elektron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berib</a:t>
            </a:r>
            <a:r>
              <a:rPr lang="en-US" sz="2800" b="1" i="1" dirty="0">
                <a:latin typeface="+mn-lt"/>
              </a:rPr>
              <a:t> +1 </a:t>
            </a:r>
            <a:r>
              <a:rPr lang="en-US" sz="2800" b="1" i="1" dirty="0" err="1" smtClean="0">
                <a:latin typeface="+mn-lt"/>
              </a:rPr>
              <a:t>oksidlanish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darajasini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namoyon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qiladi</a:t>
            </a:r>
            <a:r>
              <a:rPr lang="en-US" sz="2800" b="1" i="1" dirty="0">
                <a:latin typeface="+mn-lt"/>
              </a:rPr>
              <a:t>.</a:t>
            </a:r>
            <a:endParaRPr lang="ru-RU" sz="2800" b="1" i="1" dirty="0">
              <a:latin typeface="+mn-lt"/>
            </a:endParaRPr>
          </a:p>
        </p:txBody>
      </p:sp>
      <p:pic>
        <p:nvPicPr>
          <p:cNvPr id="8194" name="Picture 2" descr="ÐÐ°ÑÑÐ¸Ð½ÐºÐ¸ Ð¿Ð¾ Ð·Ð°Ð¿ÑÐ¾ÑÑ ÐÐ¾Ð»Ð¾Ð¶Ð¸ÑÐµÐ»ÑÐ½Ð¾Ðµ Ð¾ÐºÐ¸ÑÐ»ÐµÐ½Ð¸Ðµ Ð¼ÐµÑÐ°Ð»Ð»Ð¾Ð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257800" cy="1835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ÐÐ°ÑÑÐ¸Ð½ÐºÐ¸ Ð¿Ð¾ Ð·Ð°Ð¿ÑÐ¾ÑÑ ÐÐ¾Ð»Ð¾Ð¶Ð¸ÑÐµÐ»ÑÐ½Ð¾Ðµ Ð¾ÐºÐ¸ÑÐ»ÐµÐ½Ð¸Ðµ Ð¼ÐµÑÐ°Ð»Ð»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09" y="4045408"/>
            <a:ext cx="568118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1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28508"/>
            <a:ext cx="4419600" cy="2895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Elementlar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oksidlanish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darajalarining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o‘zgarishi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bilan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boradigan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+mn-lt"/>
              </a:rPr>
              <a:t>reaksiyalar</a:t>
            </a:r>
            <a:r>
              <a:rPr lang="en-US" sz="2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+mn-lt"/>
              </a:rPr>
              <a:t>oksidlanish-qaytarilish</a:t>
            </a: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n-lt"/>
              </a:rPr>
              <a:t>reaksiyalari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deb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ataladi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.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218" name="Picture 2" descr="ÐÐ°ÑÑÐ¸Ð½ÐºÐ¸ Ð¿Ð¾ Ð·Ð°Ð¿ÑÐ¾ÑÑ Ð¾ÐºÐ¸ÑÐ»Ð¸ÑÐµÐ»ÑÐ½Ð¾-Ð²Ð¾ÑÑÑÐ°Ð½Ð¾Ð²Ð¸ÑÐµÐ»ÑÐ½ÑÐµ ÑÐµÐ°ÐºÑÐ¸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5483"/>
            <a:ext cx="4267200" cy="22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77999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4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2133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2800" b="1" i="1" dirty="0" err="1">
                <a:latin typeface="+mn-lt"/>
              </a:rPr>
              <a:t>Oksidlanish-qaytarilish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reaksiyalarida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elektron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olgan</a:t>
            </a:r>
            <a:r>
              <a:rPr lang="en-US" sz="2800" b="1" i="1" dirty="0">
                <a:latin typeface="+mn-lt"/>
              </a:rPr>
              <a:t> element </a:t>
            </a:r>
            <a:r>
              <a:rPr lang="en-US" sz="2800" b="1" i="1" dirty="0" err="1">
                <a:latin typeface="+mn-lt"/>
              </a:rPr>
              <a:t>yoki</a:t>
            </a:r>
            <a:r>
              <a:rPr lang="en-US" sz="2800" b="1" i="1" dirty="0">
                <a:latin typeface="+mn-lt"/>
              </a:rPr>
              <a:t> ion </a:t>
            </a:r>
            <a:r>
              <a:rPr lang="en-US" sz="2800" b="1" i="1" dirty="0" err="1" smtClean="0">
                <a:latin typeface="+mn-lt"/>
              </a:rPr>
              <a:t>oksidlovchi</a:t>
            </a:r>
            <a:r>
              <a:rPr lang="en-US" sz="2800" b="1" i="1" dirty="0" smtClean="0">
                <a:latin typeface="+mn-lt"/>
              </a:rPr>
              <a:t>, </a:t>
            </a:r>
            <a:r>
              <a:rPr lang="en-US" sz="2800" b="1" i="1" dirty="0" err="1" smtClean="0">
                <a:latin typeface="+mn-lt"/>
              </a:rPr>
              <a:t>elektron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bergan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elementi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yoki</a:t>
            </a:r>
            <a:r>
              <a:rPr lang="en-US" sz="2800" b="1" i="1" dirty="0">
                <a:latin typeface="+mn-lt"/>
              </a:rPr>
              <a:t> ion </a:t>
            </a:r>
            <a:r>
              <a:rPr lang="en-US" sz="2800" b="1" i="1" dirty="0" err="1">
                <a:latin typeface="+mn-lt"/>
              </a:rPr>
              <a:t>qaytaruvchi</a:t>
            </a:r>
            <a:r>
              <a:rPr lang="en-US" sz="2800" b="1" i="1" dirty="0">
                <a:latin typeface="+mn-lt"/>
              </a:rPr>
              <a:t> deb </a:t>
            </a:r>
            <a:r>
              <a:rPr lang="en-US" sz="2800" b="1" i="1" dirty="0" err="1">
                <a:latin typeface="+mn-lt"/>
              </a:rPr>
              <a:t>ataladi</a:t>
            </a:r>
            <a:r>
              <a:rPr lang="en-US" sz="2800" b="1" i="1" dirty="0">
                <a:latin typeface="+mn-lt"/>
              </a:rPr>
              <a:t>.</a:t>
            </a:r>
            <a:endParaRPr lang="ru-RU" sz="2800" b="1" i="1" dirty="0">
              <a:latin typeface="+mn-lt"/>
            </a:endParaRPr>
          </a:p>
        </p:txBody>
      </p:sp>
      <p:pic>
        <p:nvPicPr>
          <p:cNvPr id="10242" name="Picture 2" descr="ÐÐ°ÑÑÐ¸Ð½ÐºÐ¸ Ð¿Ð¾ Ð·Ð°Ð¿ÑÐ¾ÑÑ Ð¿Ð¾Ð»ÑÑÐµÐ½Ð½ÑÐ¹ Ð¸Ð· ÑÐ»ÐµÐºÑÑÐ¾Ð½Ð¾Ð² ÑÐ»ÐµÐ¼ÐµÐ½Ñ Ð¸Ð»Ð¸ Ð¸Ð¾Ð½Ð¸Ð·Ð°ÑÐ¾Ñ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388579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Ð°ÑÑÐ¸Ð½ÐºÐ¸ Ð¿Ð¾ Ð·Ð°Ð¿ÑÐ¾ÑÑ Ð¿Ð¾Ð»ÑÑÐµÐ½Ð½ÑÐ¹ Ð¸Ð· ÑÐ»ÐµÐºÑÑÐ¾Ð½Ð¾Ð² ÑÐ»ÐµÐ¼ÐµÐ½Ñ Ð¸Ð»Ð¸ Ð¸Ð¾Ð½Ð¸Ð·Ð°ÑÐ¾Ñ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01216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1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Metallmaslar</a:t>
            </a:r>
            <a:r>
              <a:rPr lang="en-US" sz="28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ftordan</a:t>
            </a:r>
            <a:r>
              <a:rPr lang="en-US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tashqari</a:t>
            </a:r>
            <a:r>
              <a:rPr lang="en-US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  <a:r>
              <a:rPr lang="en-US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esa</a:t>
            </a:r>
            <a:r>
              <a:rPr lang="en-US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kimyoviy</a:t>
            </a:r>
            <a:r>
              <a:rPr lang="en-US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jarayonlarda</a:t>
            </a:r>
            <a:r>
              <a:rPr lang="en-US" sz="28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oksidlovchi</a:t>
            </a:r>
            <a:r>
              <a:rPr lang="en-US" sz="28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ham, </a:t>
            </a:r>
            <a:r>
              <a:rPr lang="en-US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qaytaruvchi</a:t>
            </a:r>
            <a:r>
              <a:rPr lang="en-US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ham </a:t>
            </a:r>
            <a:r>
              <a:rPr lang="en-US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bo‘lishi</a:t>
            </a:r>
            <a:r>
              <a:rPr lang="en-US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mumkin</a:t>
            </a:r>
            <a:r>
              <a:rPr lang="en-US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ru-RU" sz="2800" dirty="0">
              <a:solidFill>
                <a:srgbClr val="00B050"/>
              </a:solidFill>
              <a:cs typeface="Aharoni" panose="02010803020104030203" pitchFamily="2" charset="-79"/>
            </a:endParaRPr>
          </a:p>
        </p:txBody>
      </p:sp>
      <p:pic>
        <p:nvPicPr>
          <p:cNvPr id="11270" name="Picture 6" descr="ÐÐ°ÑÑÐ¸Ð½ÐºÐ¸ Ð¿Ð¾ Ð·Ð°Ð¿ÑÐ¾ÑÑ ÐÐµÑÐ°Ð»Ð»Ñ Ð² ÑÐ¸Ð¼Ð¸ÑÐµÑÐºÐ¸Ñ Ð¿ÑÐ¾ÑÐµÑÑÐ°Ñ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863436"/>
            <a:ext cx="5105400" cy="201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038600"/>
            <a:ext cx="4800600" cy="258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0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284" y="609600"/>
            <a:ext cx="4591050" cy="2209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002060"/>
                </a:solidFill>
                <a:latin typeface="+mn-lt"/>
              </a:rPr>
              <a:t>Oksidlovchi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ayni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kimyoviy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jarayonda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elektron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olib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qaytariladi</a:t>
            </a:r>
            <a:r>
              <a:rPr lang="en-US" b="1" i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810000"/>
            <a:ext cx="44196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</a:rPr>
              <a:t>Qaytaruvchi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ayni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kimyoviy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jarayonda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elektron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berib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oksidlanadi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ÐÐ°ÑÑÐ¸Ð½ÐºÐ¸ Ð¿Ð¾ Ð·Ð°Ð¿ÑÐ¾ÑÑ ÐÑÐ¾ÑÐµÑÑ Ð¾ÐºÐ¸ÑÐ»ÐµÐ½Ð¸Ñ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17" y="304800"/>
            <a:ext cx="3275934" cy="31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Ð°ÑÑÐ¸Ð½ÐºÐ¸ Ð¿Ð¾ Ð·Ð°Ð¿ÑÐ¾ÑÑ Ð ÐµÐ°Ð³ÐµÐ½Ñ Ð½Ð°ÑÐ¾Ð´Ð¸ÑÑ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34" y="3606647"/>
            <a:ext cx="4038600" cy="26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2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581" y="385762"/>
            <a:ext cx="4475020" cy="3200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Elementning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oksidlanish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darajasi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–3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dan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+5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ga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o‘tsa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:</a:t>
            </a:r>
            <a:br>
              <a:rPr lang="en-US" sz="2800" b="1" i="1" dirty="0">
                <a:solidFill>
                  <a:srgbClr val="C00000"/>
                </a:solidFill>
                <a:latin typeface="+mn-lt"/>
              </a:rPr>
            </a:br>
            <a:r>
              <a:rPr lang="en-US" sz="2800" b="1" i="1" dirty="0">
                <a:solidFill>
                  <a:srgbClr val="002060"/>
                </a:solidFill>
                <a:latin typeface="+mn-lt"/>
              </a:rPr>
              <a:t>1) 8 ta </a:t>
            </a:r>
            <a:r>
              <a:rPr lang="en-US" sz="2800" b="1" i="1" dirty="0" err="1">
                <a:solidFill>
                  <a:srgbClr val="002060"/>
                </a:solidFill>
                <a:latin typeface="+mn-lt"/>
              </a:rPr>
              <a:t>elektron</a:t>
            </a:r>
            <a:r>
              <a:rPr lang="en-US" sz="28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n-lt"/>
              </a:rPr>
              <a:t>beradi</a:t>
            </a:r>
            <a:r>
              <a:rPr lang="en-US" sz="2800" b="1" i="1" dirty="0">
                <a:solidFill>
                  <a:srgbClr val="002060"/>
                </a:solidFill>
                <a:latin typeface="+mn-lt"/>
              </a:rPr>
              <a:t>; </a:t>
            </a: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  <a:latin typeface="+mn-lt"/>
              </a:rPr>
            </a:b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2800" b="1" i="1" dirty="0">
                <a:solidFill>
                  <a:srgbClr val="002060"/>
                </a:solidFill>
                <a:latin typeface="+mn-lt"/>
              </a:rPr>
              <a:t>) </a:t>
            </a:r>
            <a:r>
              <a:rPr lang="en-US" sz="2800" b="1" i="1" dirty="0" err="1">
                <a:solidFill>
                  <a:srgbClr val="002060"/>
                </a:solidFill>
                <a:latin typeface="+mn-lt"/>
              </a:rPr>
              <a:t>qaytaruvchi</a:t>
            </a:r>
            <a:r>
              <a:rPr lang="en-US" sz="28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n-lt"/>
              </a:rPr>
              <a:t>bo‘ladi</a:t>
            </a:r>
            <a:r>
              <a:rPr lang="en-US" sz="2800" b="1" i="1" dirty="0">
                <a:solidFill>
                  <a:srgbClr val="002060"/>
                </a:solidFill>
                <a:latin typeface="+mn-lt"/>
              </a:rPr>
              <a:t>; </a:t>
            </a: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  <a:latin typeface="+mn-lt"/>
              </a:rPr>
            </a:b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2800" b="1" i="1" dirty="0">
                <a:solidFill>
                  <a:srgbClr val="002060"/>
                </a:solidFill>
                <a:latin typeface="+mn-lt"/>
              </a:rPr>
              <a:t>) </a:t>
            </a:r>
            <a:r>
              <a:rPr lang="en-US" sz="2800" b="1" i="1" dirty="0" err="1">
                <a:solidFill>
                  <a:srgbClr val="002060"/>
                </a:solidFill>
                <a:latin typeface="+mn-lt"/>
              </a:rPr>
              <a:t>oksidlanadi</a:t>
            </a: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sz="28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314" name="Picture 2" descr="ÐÐ°ÑÑÐ¸Ð½ÐºÐ¸ Ð¿Ð¾ Ð·Ð°Ð¿ÑÐ¾ÑÑ Element oxidation r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39" y="3733800"/>
            <a:ext cx="601188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1907"/>
            <a:ext cx="4262619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3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Reja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9998" y="2852685"/>
            <a:ext cx="6492240" cy="600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52685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6960" y="3809982"/>
            <a:ext cx="6555278" cy="600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801413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6960" y="4751120"/>
            <a:ext cx="6555278" cy="1059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4742551"/>
            <a:ext cx="792272" cy="1067593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4580" y="1897346"/>
            <a:ext cx="6547658" cy="600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2289" y="1902351"/>
            <a:ext cx="563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Oksidlanish-qaytarilish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reaksiyalari</a:t>
            </a:r>
            <a:endParaRPr lang="en-US" sz="2800" i="1" dirty="0"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26820" y="1888777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8011" y="2838263"/>
            <a:ext cx="5862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Kislorodning</a:t>
            </a:r>
            <a:r>
              <a:rPr lang="en-US" sz="2800" b="1" i="1" dirty="0"/>
              <a:t> </a:t>
            </a:r>
            <a:r>
              <a:rPr lang="en-US" sz="2800" b="1" i="1" dirty="0" err="1"/>
              <a:t>kimyoviy</a:t>
            </a:r>
            <a:r>
              <a:rPr lang="en-US" sz="2800" b="1" i="1" dirty="0"/>
              <a:t> </a:t>
            </a:r>
            <a:r>
              <a:rPr lang="en-US" sz="2800" b="1" i="1" dirty="0" err="1"/>
              <a:t>xossalari</a:t>
            </a:r>
            <a:endParaRPr lang="en-US" sz="2800" b="1" i="1" dirty="0"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8072" y="4856037"/>
            <a:ext cx="4494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Elementlarning</a:t>
            </a:r>
            <a:r>
              <a:rPr lang="en-US" sz="2800" b="1" i="1" dirty="0"/>
              <a:t> </a:t>
            </a:r>
            <a:r>
              <a:rPr lang="en-US" sz="2800" b="1" i="1" dirty="0" err="1"/>
              <a:t>oksidlanish</a:t>
            </a:r>
            <a:r>
              <a:rPr lang="en-US" sz="2800" b="1" i="1" dirty="0"/>
              <a:t> </a:t>
            </a:r>
            <a:r>
              <a:rPr lang="en-US" sz="2800" b="1" i="1" dirty="0" err="1"/>
              <a:t>darajalarining</a:t>
            </a:r>
            <a:r>
              <a:rPr lang="en-US" sz="2800" b="1" i="1" dirty="0"/>
              <a:t> </a:t>
            </a:r>
            <a:r>
              <a:rPr lang="en-US" sz="2800" b="1" i="1" dirty="0" err="1"/>
              <a:t>o‘zgarishi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8072" y="3848662"/>
            <a:ext cx="456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Musbat</a:t>
            </a:r>
            <a:r>
              <a:rPr lang="en-US" sz="2800" b="1" i="1" dirty="0"/>
              <a:t> </a:t>
            </a:r>
            <a:r>
              <a:rPr lang="en-US" sz="2800" b="1" i="1" dirty="0" err="1"/>
              <a:t>oksidlanish</a:t>
            </a:r>
            <a:r>
              <a:rPr lang="en-US" sz="2800" b="1" i="1" dirty="0"/>
              <a:t> </a:t>
            </a:r>
            <a:r>
              <a:rPr lang="en-US" sz="2800" b="1" i="1" dirty="0" err="1"/>
              <a:t>darajasi</a:t>
            </a:r>
            <a:endParaRPr lang="en-US" sz="2800" b="1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048" y="472065"/>
            <a:ext cx="5638800" cy="2971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i="1" dirty="0" err="1">
                <a:latin typeface="+mn-lt"/>
              </a:rPr>
              <a:t>Kimyoviy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reaksiyalarda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ishtirok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etayotgan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moddalar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tarkibiga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kiruvchi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atomlar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oksidlanish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darajalarining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o‘zgarishi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yoki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o‘zgarmasligiga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qarab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kimyoviy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reaksiyalar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ikkiga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bo‘linadi</a:t>
            </a:r>
            <a:r>
              <a:rPr lang="en-US" sz="2800" b="1" i="1" dirty="0">
                <a:latin typeface="+mn-lt"/>
              </a:rPr>
              <a:t>.</a:t>
            </a:r>
            <a:endParaRPr lang="ru-RU" sz="2800" b="1" i="1" dirty="0">
              <a:latin typeface="+mn-lt"/>
            </a:endParaRPr>
          </a:p>
        </p:txBody>
      </p:sp>
      <p:pic>
        <p:nvPicPr>
          <p:cNvPr id="1028" name="Picture 4" descr="ÐÐ°ÑÑÐ¸Ð½ÐºÐ¸ Ð¿Ð¾ Ð·Ð°Ð¿ÑÐ¾ÑÑ ÑÑÐ¾Ð²Ð½Ð¸ Ð¾ÐºÐ¸ÑÐ»ÐµÐ½Ð¸Ñ Ð°ÑÐ¾Ð¼Ð¾Ð² Ð¸Ð·Ð¼ÐµÐ½ÑÑÑÑÑ Ð¸Ð»Ð¸ Ð¸Ð·Ð¼ÐµÐ½ÑÑÑÑÑ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34218"/>
            <a:ext cx="7117634" cy="23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8102"/>
            <a:ext cx="2287588" cy="33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6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4572000" cy="18166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dirty="0">
                <a:latin typeface="+mn-lt"/>
              </a:rPr>
              <a:t>1. </a:t>
            </a:r>
            <a:r>
              <a:rPr lang="en-US" sz="2800" b="1" i="1" dirty="0" err="1">
                <a:latin typeface="+mn-lt"/>
              </a:rPr>
              <a:t>Mis</a:t>
            </a:r>
            <a:r>
              <a:rPr lang="en-US" sz="2800" b="1" i="1" dirty="0">
                <a:latin typeface="+mn-lt"/>
              </a:rPr>
              <a:t> (II )-</a:t>
            </a:r>
            <a:r>
              <a:rPr lang="en-US" sz="2800" b="1" i="1" dirty="0" err="1">
                <a:latin typeface="+mn-lt"/>
              </a:rPr>
              <a:t>oksidning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sulfat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kislota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bilan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o‘zaro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ta’siri</a:t>
            </a:r>
            <a:r>
              <a:rPr lang="en-US" sz="2800" b="1" i="1" dirty="0">
                <a:latin typeface="+mn-lt"/>
              </a:rPr>
              <a:t>:</a:t>
            </a:r>
            <a:br>
              <a:rPr lang="en-US" sz="2800" b="1" i="1" dirty="0">
                <a:latin typeface="+mn-lt"/>
              </a:rPr>
            </a:br>
            <a:r>
              <a:rPr lang="en-US" sz="2800" b="1" i="1" dirty="0" err="1">
                <a:latin typeface="+mn-lt"/>
              </a:rPr>
              <a:t>CuO</a:t>
            </a:r>
            <a:r>
              <a:rPr lang="en-US" sz="2800" b="1" i="1" dirty="0">
                <a:latin typeface="+mn-lt"/>
              </a:rPr>
              <a:t> + H2SO4 = CuSO4 + H2O</a:t>
            </a:r>
            <a:endParaRPr lang="ru-RU" sz="2800" b="1" i="1" dirty="0">
              <a:latin typeface="+mn-lt"/>
            </a:endParaRPr>
          </a:p>
        </p:txBody>
      </p:sp>
      <p:pic>
        <p:nvPicPr>
          <p:cNvPr id="2050" name="Picture 2" descr="ÐÐ°ÑÑÐ¸Ð½ÐºÐ¸ Ð¿Ð¾ Ð·Ð°Ð¿ÑÐ¾ÑÑ ÐÐ·Ð°Ð¸Ð¼Ð¾Ð´ÐµÐ¹ÑÑÐ²Ð¸Ðµ Ð¾ÐºÑÐ¸Ð´Ð° Ð¼ÐµÐ´Ð¸ (II) Ñ ÑÐµÑÐ½Ð¾Ð¹ ÐºÐ¸ÑÐ»Ð¾ÑÐ¾Ð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98" y="3086100"/>
            <a:ext cx="2730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6882"/>
            <a:ext cx="3204816" cy="35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Ð·Ð°Ð¸Ð¼Ð¾Ð´ÐµÐ¹ÑÑÐ²Ð¸Ðµ Ð¾ÐºÑÐ¸Ð´Ð° Ð¼ÐµÐ´Ð¸ (II) Ñ ÑÐµÑÐ½Ð¾Ð¹ ÐºÐ¸ÑÐ»Ð¾ÑÐ¾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725"/>
            <a:ext cx="3677228" cy="27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4496" y="311727"/>
            <a:ext cx="4710903" cy="2971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i="1" dirty="0" err="1">
                <a:latin typeface="+mn-lt"/>
              </a:rPr>
              <a:t>Reaksiyada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qatnashayotgan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moddalar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tarkibiga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kiruvchi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atomlarning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oksidlanish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darajalari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reaksiyadan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avval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qanday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bo‘lsa</a:t>
            </a:r>
            <a:r>
              <a:rPr lang="en-US" sz="2800" b="1" i="1" dirty="0">
                <a:latin typeface="+mn-lt"/>
              </a:rPr>
              <a:t>, </a:t>
            </a:r>
            <a:r>
              <a:rPr lang="en-US" sz="2800" b="1" i="1" dirty="0" err="1">
                <a:latin typeface="+mn-lt"/>
              </a:rPr>
              <a:t>reaksiyadan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keyin</a:t>
            </a:r>
            <a:r>
              <a:rPr lang="en-US" sz="2800" b="1" i="1" dirty="0">
                <a:latin typeface="+mn-lt"/>
              </a:rPr>
              <a:t> ham </a:t>
            </a:r>
            <a:r>
              <a:rPr lang="en-US" sz="2800" b="1" i="1" dirty="0" err="1">
                <a:latin typeface="+mn-lt"/>
              </a:rPr>
              <a:t>bir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xil</a:t>
            </a:r>
            <a:r>
              <a:rPr lang="en-US" sz="2800" b="1" i="1" dirty="0">
                <a:latin typeface="+mn-lt"/>
              </a:rPr>
              <a:t>.</a:t>
            </a:r>
            <a:endParaRPr lang="ru-RU" sz="2800" b="1" i="1" dirty="0">
              <a:latin typeface="+mn-lt"/>
            </a:endParaRPr>
          </a:p>
        </p:txBody>
      </p:sp>
      <p:pic>
        <p:nvPicPr>
          <p:cNvPr id="3074" name="Picture 2" descr="ÐÐ°ÑÑÐ¸Ð½ÐºÐ¸ Ð¿Ð¾ Ð·Ð°Ð¿ÑÐ¾ÑÑ Ð£ÑÐ¾Ð²Ð½Ð¸ Ð¾ÐºÐ¸ÑÐ»ÐµÐ½Ð¸Ñ Ð°ÑÐ¾Ð¼Ð¾Ð² Ð² ÑÐµÐ°ÐºÑÐ¸Ð¾Ð½Ð½Ð¾Ð¹ ÑÐ¼ÐµÑ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1727"/>
            <a:ext cx="39828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¡ÑÑÑÐºÑÑÑÐ° ÑÐ¾ÐµÐ´Ð¸Ð½ÐµÐ½Ð¸Ð¹, ÑÑÐ°ÑÑÐ²ÑÑÑÐ¸Ñ Ð² ÑÐµÐ°ÐºÑ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30" y="3657600"/>
            <a:ext cx="580773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1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>
                <a:latin typeface="+mn-lt"/>
              </a:rPr>
              <a:t>Bunday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kimyoviy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reaksiyalar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oksidlanish-qaytarilish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reaksiyalariga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 smtClean="0">
                <a:latin typeface="+mn-lt"/>
              </a:rPr>
              <a:t>mansub</a:t>
            </a:r>
            <a:r>
              <a:rPr lang="en-US" b="1" i="1" dirty="0" smtClean="0">
                <a:latin typeface="+mn-lt"/>
              </a:rPr>
              <a:t> </a:t>
            </a:r>
            <a:r>
              <a:rPr lang="en-US" b="1" i="1" dirty="0" err="1" smtClean="0">
                <a:latin typeface="+mn-lt"/>
              </a:rPr>
              <a:t>emas</a:t>
            </a:r>
            <a:r>
              <a:rPr lang="en-US" b="1" i="1" dirty="0">
                <a:latin typeface="+mn-lt"/>
              </a:rPr>
              <a:t>.</a:t>
            </a:r>
            <a:endParaRPr lang="ru-RU" b="1" i="1" dirty="0">
              <a:latin typeface="+mn-lt"/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962400" cy="219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¾ÐºÐ¸ÑÐ»Ð¸ÑÐµÐ»ÑÐ½Ð¾-Ð²Ð¾ÑÑÑÐ°Ð½Ð¾Ð²Ð¸ÑÐµÐ»ÑÐ½ÑÐµ ÑÐµÐ°ÐºÑÐ¸Ð¸ ÑÐ¸Ð¼Ð¸ÑÐµÑÐºÐ¸Ñ ÑÐµÐ°ÐºÑ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77658"/>
            <a:ext cx="6362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6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09"/>
            <a:ext cx="9144000" cy="170410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i="1" dirty="0" err="1">
                <a:latin typeface="+mn-lt"/>
              </a:rPr>
              <a:t>Reaksiya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natijasida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natriy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atomlari</a:t>
            </a:r>
            <a:r>
              <a:rPr lang="en-US" sz="2800" b="1" i="1" dirty="0">
                <a:latin typeface="+mn-lt"/>
              </a:rPr>
              <a:t> 1 ta </a:t>
            </a:r>
            <a:r>
              <a:rPr lang="en-US" sz="2800" b="1" i="1" dirty="0" err="1">
                <a:latin typeface="+mn-lt"/>
              </a:rPr>
              <a:t>elektron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berib</a:t>
            </a:r>
            <a:r>
              <a:rPr lang="en-US" sz="2800" b="1" i="1" dirty="0">
                <a:latin typeface="+mn-lt"/>
              </a:rPr>
              <a:t>, +1 </a:t>
            </a:r>
            <a:r>
              <a:rPr lang="en-US" sz="2800" b="1" i="1" dirty="0" err="1" smtClean="0">
                <a:latin typeface="+mn-lt"/>
              </a:rPr>
              <a:t>oksidlanish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darajasini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hosil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qiladi</a:t>
            </a:r>
            <a:r>
              <a:rPr lang="en-US" sz="2800" b="1" i="1" dirty="0">
                <a:latin typeface="+mn-lt"/>
              </a:rPr>
              <a:t>, </a:t>
            </a:r>
            <a:r>
              <a:rPr lang="en-US" sz="2800" b="1" i="1" dirty="0" err="1">
                <a:latin typeface="+mn-lt"/>
              </a:rPr>
              <a:t>xlor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atomlari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esa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elektron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qabul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qilib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olib</a:t>
            </a:r>
            <a:r>
              <a:rPr lang="en-US" sz="2800" b="1" i="1" dirty="0">
                <a:latin typeface="+mn-lt"/>
              </a:rPr>
              <a:t> –1 </a:t>
            </a:r>
            <a:r>
              <a:rPr lang="en-US" sz="2800" b="1" i="1" dirty="0" err="1" smtClean="0">
                <a:latin typeface="+mn-lt"/>
              </a:rPr>
              <a:t>oksidlanish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darajasiga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o‘tib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oladi</a:t>
            </a:r>
            <a:r>
              <a:rPr lang="en-US" sz="2800" b="1" i="1" dirty="0">
                <a:latin typeface="+mn-lt"/>
              </a:rPr>
              <a:t>.</a:t>
            </a:r>
            <a:endParaRPr lang="ru-RU" sz="2800" b="1" i="1" dirty="0">
              <a:latin typeface="+mn-lt"/>
            </a:endParaRPr>
          </a:p>
        </p:txBody>
      </p:sp>
      <p:pic>
        <p:nvPicPr>
          <p:cNvPr id="5122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288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ÑÐ¾Ð¼Ñ Ð½Ð°ÑÑÐ¸Ñ Ð² ÑÐµÐ·ÑÐ»ÑÑÐ°ÑÐµ ÑÐµÐ°ÐºÑ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78" y="1828800"/>
            <a:ext cx="469542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89" y="4953000"/>
            <a:ext cx="6676622" cy="15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8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386" y="270163"/>
            <a:ext cx="4689414" cy="22028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dirty="0" err="1">
                <a:latin typeface="+mn-lt"/>
              </a:rPr>
              <a:t>Kislorodning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kimyoviy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xossalarini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o‘qish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davomida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</a:rPr>
              <a:t>kislorod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+mn-lt"/>
              </a:rPr>
              <a:t>oksidlovchi</a:t>
            </a:r>
            <a:r>
              <a:rPr lang="en-US" sz="2800" b="1" i="1" dirty="0" smtClean="0">
                <a:solidFill>
                  <a:srgbClr val="FF0000"/>
                </a:solidFill>
                <a:latin typeface="+mn-lt"/>
              </a:rPr>
              <a:t>” </a:t>
            </a:r>
            <a:r>
              <a:rPr lang="en-US" sz="2800" b="1" i="1" dirty="0" err="1" smtClean="0">
                <a:latin typeface="+mn-lt"/>
              </a:rPr>
              <a:t>degan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tushunchani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 smtClean="0">
                <a:latin typeface="+mn-lt"/>
              </a:rPr>
              <a:t>o‘rgangansiz</a:t>
            </a:r>
            <a:r>
              <a:rPr lang="en-US" sz="2800" b="1" i="1" dirty="0">
                <a:latin typeface="+mn-lt"/>
              </a:rPr>
              <a:t>.</a:t>
            </a:r>
            <a:endParaRPr lang="ru-RU" sz="2800" b="1" i="1" dirty="0">
              <a:latin typeface="+mn-lt"/>
            </a:endParaRPr>
          </a:p>
        </p:txBody>
      </p:sp>
      <p:pic>
        <p:nvPicPr>
          <p:cNvPr id="6146" name="Picture 2" descr="ÐÐ°ÑÑÐ¸Ð½ÐºÐ¸ Ð¿Ð¾ Ð·Ð°Ð¿ÑÐ¾ÑÑ Ð¾ÐºÐ¸ÑÐ»Ð¸ÑÐµÐ»Ñ ÐºÐ¸ÑÐ»Ð¾ÑÐ¾Ð´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7" y="381000"/>
            <a:ext cx="3810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Ð¾ÐºÐ¸ÑÐ»Ð¸ÑÐµÐ»Ñ ÐºÐ¸ÑÐ»Ð¾ÑÐ¾Ð´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2895600"/>
            <a:ext cx="306255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474503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5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2514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dirty="0" err="1" smtClean="0">
                <a:latin typeface="+mn-lt"/>
              </a:rPr>
              <a:t>Kislorod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metallar</a:t>
            </a:r>
            <a:r>
              <a:rPr lang="en-US" sz="2800" b="1" i="1" dirty="0">
                <a:latin typeface="+mn-lt"/>
              </a:rPr>
              <a:t>, </a:t>
            </a:r>
            <a:r>
              <a:rPr lang="en-US" sz="2800" b="1" i="1" dirty="0" err="1" smtClean="0">
                <a:latin typeface="+mn-lt"/>
              </a:rPr>
              <a:t>metallmaslar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sv-SE" sz="2800" b="1" i="1" dirty="0" smtClean="0">
                <a:latin typeface="+mn-lt"/>
              </a:rPr>
              <a:t>va </a:t>
            </a:r>
            <a:r>
              <a:rPr lang="sv-SE" sz="2800" b="1" i="1" dirty="0">
                <a:latin typeface="+mn-lt"/>
              </a:rPr>
              <a:t>murakkab moddalar bilan reaksiyaga kirishganda tashqi </a:t>
            </a:r>
            <a:r>
              <a:rPr lang="sv-SE" sz="2800" b="1" i="1" dirty="0" smtClean="0">
                <a:latin typeface="+mn-lt"/>
              </a:rPr>
              <a:t>energetik </a:t>
            </a:r>
            <a:r>
              <a:rPr lang="en-US" sz="2800" b="1" i="1" dirty="0" err="1" smtClean="0">
                <a:latin typeface="+mn-lt"/>
              </a:rPr>
              <a:t>qavatini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>
                <a:latin typeface="+mn-lt"/>
              </a:rPr>
              <a:t>8 ta </a:t>
            </a:r>
            <a:r>
              <a:rPr lang="en-US" sz="2800" b="1" i="1" dirty="0" err="1">
                <a:latin typeface="+mn-lt"/>
              </a:rPr>
              <a:t>elektronli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tugallangan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qavatga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o‘tkazishi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uchun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ikkita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smtClean="0">
                <a:latin typeface="+mn-lt"/>
              </a:rPr>
              <a:t>electron </a:t>
            </a:r>
            <a:r>
              <a:rPr lang="en-US" sz="2800" b="1" i="1" dirty="0" err="1" smtClean="0">
                <a:latin typeface="+mn-lt"/>
              </a:rPr>
              <a:t>qabul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qilib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olib</a:t>
            </a:r>
            <a:r>
              <a:rPr lang="en-US" sz="2800" b="1" i="1" dirty="0">
                <a:latin typeface="+mn-lt"/>
              </a:rPr>
              <a:t> –2 </a:t>
            </a:r>
            <a:r>
              <a:rPr lang="en-US" sz="2800" b="1" i="1" dirty="0" err="1">
                <a:latin typeface="+mn-lt"/>
              </a:rPr>
              <a:t>oksidlanish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darajasini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hosil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qiladi</a:t>
            </a:r>
            <a:r>
              <a:rPr lang="en-US" sz="2800" b="1" i="1" dirty="0">
                <a:latin typeface="+mn-lt"/>
              </a:rPr>
              <a:t>.</a:t>
            </a:r>
            <a:endParaRPr lang="ru-RU" sz="2800" b="1" i="1" dirty="0">
              <a:latin typeface="+mn-lt"/>
            </a:endParaRPr>
          </a:p>
        </p:txBody>
      </p:sp>
      <p:pic>
        <p:nvPicPr>
          <p:cNvPr id="717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71800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¼ÐµÑÐ°Ð»Ð»Ð°Ð¼Ð¸, Ð½ÐµÐ¼ÐµÑÐ°Ð»Ð»Ð°Ð¼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72" y="2971800"/>
            <a:ext cx="431592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98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B037"/>
      </a:accent1>
      <a:accent2>
        <a:srgbClr val="339999"/>
      </a:accent2>
      <a:accent3>
        <a:srgbClr val="99CCCC"/>
      </a:accent3>
      <a:accent4>
        <a:srgbClr val="66CCCC"/>
      </a:accent4>
      <a:accent5>
        <a:srgbClr val="669999"/>
      </a:accent5>
      <a:accent6>
        <a:srgbClr val="CC99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254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Microsoft Sans Serif</vt:lpstr>
      <vt:lpstr>Office Theme</vt:lpstr>
      <vt:lpstr>Oksidlanish qaytarilish reaksiyalari</vt:lpstr>
      <vt:lpstr>Reja:</vt:lpstr>
      <vt:lpstr>Kimyoviy reaksiyalarda ishtirok etayotgan moddalar tarkibiga kiruvchi atomlar oksidlanish darajalarining o‘zgarishi yoki o‘zgarmasligiga qarab kimyoviy reaksiyalar ikkiga bo‘linadi.</vt:lpstr>
      <vt:lpstr>1. Mis (II )-oksidning sulfat kislota bilan o‘zaro ta’siri: CuO + H2SO4 = CuSO4 + H2O</vt:lpstr>
      <vt:lpstr>Reaksiyada qatnashayotgan moddalar tarkibiga kiruvchi atomlarning oksidlanish darajalari reaksiyadan avval qanday bo‘lsa, reaksiyadan keyin ham bir xil.</vt:lpstr>
      <vt:lpstr>Bunday kimyoviy reaksiyalar oksidlanish-qaytarilish reaksiyalariga mansub emas.</vt:lpstr>
      <vt:lpstr>Reaksiya natijasida natriy atomlari 1 ta elektron berib, +1 oksidlanish darajasini hosil qiladi, xlor atomlari esa elektron qabul qilib olib –1 oksidlanish darajasiga o‘tib oladi.</vt:lpstr>
      <vt:lpstr>Kislorodning kimyoviy xossalarini o‘qish davomida “kislorod oksidlovchi” degan tushunchani o‘rgangansiz.</vt:lpstr>
      <vt:lpstr>Kislorod metallar, metallmaslar va murakkab moddalar bilan reaksiyaga kirishganda tashqi energetik qavatini 8 ta elektronli tugallangan qavatga o‘tkazishi uchun ikkita electron qabul qilib olib –2 oksidlanish darajasini hosil qiladi.</vt:lpstr>
      <vt:lpstr>Musbat oksidlanish darajasidagi metallar vodoroddan elektron olib nol holatga o‘tadi, vodorod esa elektron berib +1 oksidlanish darajasini namoyon qiladi.</vt:lpstr>
      <vt:lpstr>Elementlar oksidlanish darajalarining o‘zgarishi bilan boradigan reaksiyalar oksidlanish-qaytarilish reaksiyalari deb ataladi.</vt:lpstr>
      <vt:lpstr>Oksidlanish-qaytarilish reaksiyalarida elektron olgan element yoki ion oksidlovchi, elektron bergan elementi yoki ion qaytaruvchi deb ataladi.</vt:lpstr>
      <vt:lpstr>Metallmaslar (ftordan tashqari) esa kimyoviy jarayonlarda oksidlovchi ham, qaytaruvchi ham bo‘lishi mumkin.</vt:lpstr>
      <vt:lpstr>Oksidlovchi ayni kimyoviy jarayonda elektron olib qaytariladi.</vt:lpstr>
      <vt:lpstr>Elementning oksidlanish darajasi –3 dan +5 ga o‘tsa: 1) 8 ta elektron beradi;  2) qaytaruvchi bo‘ladi;  3) oksidlanadi;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Company;arxiv.uz</dc:creator>
  <cp:lastModifiedBy>komservis4526901</cp:lastModifiedBy>
  <cp:revision>25</cp:revision>
  <dcterms:created xsi:type="dcterms:W3CDTF">2013-12-25T12:45:28Z</dcterms:created>
  <dcterms:modified xsi:type="dcterms:W3CDTF">2021-10-18T07:54:25Z</dcterms:modified>
</cp:coreProperties>
</file>