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84" r:id="rId1"/>
  </p:sldMasterIdLst>
  <p:notesMasterIdLst>
    <p:notesMasterId r:id="rId18"/>
  </p:notesMasterIdLst>
  <p:sldIdLst>
    <p:sldId id="279" r:id="rId2"/>
    <p:sldId id="262" r:id="rId3"/>
    <p:sldId id="258" r:id="rId4"/>
    <p:sldId id="259" r:id="rId5"/>
    <p:sldId id="263" r:id="rId6"/>
    <p:sldId id="264" r:id="rId7"/>
    <p:sldId id="283" r:id="rId8"/>
    <p:sldId id="284" r:id="rId9"/>
    <p:sldId id="265" r:id="rId10"/>
    <p:sldId id="267" r:id="rId11"/>
    <p:sldId id="268" r:id="rId12"/>
    <p:sldId id="269" r:id="rId13"/>
    <p:sldId id="271" r:id="rId14"/>
    <p:sldId id="282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32"/>
    <a:srgbClr val="9F9F21"/>
    <a:srgbClr val="B1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0" d="100"/>
          <a:sy n="80" d="100"/>
        </p:scale>
        <p:origin x="11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B3080-AF38-46E0-9CCF-3D05A111C9B4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F5852B-62DC-4D79-80B3-F876CBFDD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2BB916-ABF3-4234-9EC9-40D0AC6F8710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72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61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60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54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4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A0BE8C-0930-47E6-B15B-FA273C79851A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E8573-87A0-42B7-99E1-7BBF3C84D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0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035F-2DF0-46C0-A60F-BF8461B78AC6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4029-D678-482D-97F7-5135563756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9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9774-AE1E-4960-8981-D03A191F1262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C4B0-F6E7-4E4C-8D29-6CE233E15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3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23B3-4185-4E1E-89FD-52FFB7CD8798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A4E9-DB69-4898-A794-F9E033290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3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9366-3752-47AD-8224-4945E455ECA0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4E23-08F3-48A9-8BAF-281A0BE46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0637-04CE-4959-A995-7440EE2B7295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670-3782-4090-AD14-B74DF62D2F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1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9F7-ADA0-48DE-AC6B-B92F3E43A13A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C828-6A40-4BD8-AB0D-004F5FEEF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4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36A5-889D-42E5-9A79-8D58A174E40B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CFDF-952C-4CA0-B7D7-5BA7151E6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36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95C7-7A73-4B09-B2F0-0704EB45943B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71E9-822A-474B-97B6-D8B0B47D9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06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AB20-3159-42BE-9A7E-BF24E298E2DA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2B51-0163-4433-A553-64F5BD6E3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3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E40B20-5288-4583-B9D9-ECBF8BB840E5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1313-AD71-4201-87AD-2A2091573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75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E408AA-FD14-4A2B-9A71-8D8EBF57A525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6A129EEE-C152-4D66-9B2D-A08BE0B75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3" r:id="rId2"/>
    <p:sldLayoutId id="2147484098" r:id="rId3"/>
    <p:sldLayoutId id="2147484099" r:id="rId4"/>
    <p:sldLayoutId id="2147484100" r:id="rId5"/>
    <p:sldLayoutId id="2147484101" r:id="rId6"/>
    <p:sldLayoutId id="2147484094" r:id="rId7"/>
    <p:sldLayoutId id="2147484102" r:id="rId8"/>
    <p:sldLayoutId id="2147484103" r:id="rId9"/>
    <p:sldLayoutId id="2147484095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profi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photo_2020-10-05_12-17-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00500" y="500063"/>
            <a:ext cx="4857750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TOSHKENT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KIMYO-TEXNOLOGIYA INSTITUTI SHAHRISABZ FILIALI</a:t>
            </a:r>
            <a:endParaRPr lang="ru-RU" sz="3200" dirty="0">
              <a:solidFill>
                <a:srgbClr val="A51B3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3714750"/>
            <a:ext cx="8072438" cy="29289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/>
              <a:t>Mavzu</a:t>
            </a:r>
            <a:r>
              <a:rPr lang="en-US" sz="2800" b="1" dirty="0" smtClean="0"/>
              <a:t>-</a:t>
            </a:r>
            <a:r>
              <a:rPr lang="uz-Cyrl-UZ" sz="2800" b="1" dirty="0" smtClean="0"/>
              <a:t>11</a:t>
            </a:r>
            <a:r>
              <a:rPr lang="en-US" sz="2800" b="1" dirty="0" smtClean="0"/>
              <a:t>. </a:t>
            </a:r>
            <a:r>
              <a:rPr lang="en-US" sz="2800" b="1" dirty="0" err="1"/>
              <a:t>Sonli</a:t>
            </a:r>
            <a:r>
              <a:rPr lang="en-US" sz="2800" b="1" dirty="0"/>
              <a:t> </a:t>
            </a:r>
            <a:r>
              <a:rPr lang="en-US" sz="2800" b="1" dirty="0" err="1"/>
              <a:t>ketma</a:t>
            </a:r>
            <a:r>
              <a:rPr lang="en-US" sz="2800" b="1" dirty="0"/>
              <a:t> </a:t>
            </a:r>
            <a:r>
              <a:rPr lang="en-US" sz="2800" b="1" dirty="0" err="1"/>
              <a:t>ketliklar</a:t>
            </a:r>
            <a:r>
              <a:rPr lang="en-US" sz="2800" b="1" dirty="0"/>
              <a:t>. </a:t>
            </a:r>
            <a:r>
              <a:rPr lang="en-US" sz="2800" b="1" dirty="0" err="1"/>
              <a:t>Ketma</a:t>
            </a:r>
            <a:r>
              <a:rPr lang="en-US" sz="2800" b="1" dirty="0"/>
              <a:t> </a:t>
            </a:r>
            <a:r>
              <a:rPr lang="en-US" sz="2800" b="1" dirty="0" err="1"/>
              <a:t>ketlik</a:t>
            </a:r>
            <a:r>
              <a:rPr lang="en-US" sz="2800" b="1" dirty="0"/>
              <a:t> </a:t>
            </a:r>
            <a:r>
              <a:rPr lang="en-US" sz="2800" b="1" dirty="0" err="1"/>
              <a:t>limiti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ularning</a:t>
            </a:r>
            <a:r>
              <a:rPr lang="en-US" sz="2800" b="1" dirty="0"/>
              <a:t> </a:t>
            </a:r>
            <a:r>
              <a:rPr lang="en-US" sz="2800" b="1" dirty="0" err="1"/>
              <a:t>ayrim</a:t>
            </a:r>
            <a:r>
              <a:rPr lang="en-US" sz="2800" b="1" dirty="0"/>
              <a:t> </a:t>
            </a:r>
            <a:r>
              <a:rPr lang="en-US" sz="2800" b="1" dirty="0" err="1"/>
              <a:t>xossalari</a:t>
            </a:r>
            <a:r>
              <a:rPr lang="en-US" sz="2800" b="1" dirty="0"/>
              <a:t>. </a:t>
            </a:r>
            <a:r>
              <a:rPr lang="en-US" sz="2800" b="1" dirty="0" err="1"/>
              <a:t>Chegaralangan</a:t>
            </a:r>
            <a:r>
              <a:rPr lang="en-US" sz="2800" b="1" dirty="0"/>
              <a:t>, </a:t>
            </a:r>
            <a:r>
              <a:rPr lang="en-US" sz="2800" b="1" dirty="0" err="1"/>
              <a:t>monoton</a:t>
            </a:r>
            <a:r>
              <a:rPr lang="en-US" sz="2800" b="1" dirty="0"/>
              <a:t> </a:t>
            </a:r>
            <a:r>
              <a:rPr lang="en-US" sz="2800" b="1" dirty="0" err="1"/>
              <a:t>ketma</a:t>
            </a:r>
            <a:r>
              <a:rPr lang="en-US" sz="2800" b="1" dirty="0"/>
              <a:t>- </a:t>
            </a:r>
            <a:r>
              <a:rPr lang="en-US" sz="2800" b="1" dirty="0" err="1"/>
              <a:t>ketlikning</a:t>
            </a:r>
            <a:r>
              <a:rPr lang="en-US" sz="2800" b="1" dirty="0"/>
              <a:t> </a:t>
            </a:r>
            <a:r>
              <a:rPr lang="en-US" sz="2800" b="1" dirty="0" err="1"/>
              <a:t>limiti</a:t>
            </a:r>
            <a:r>
              <a:rPr lang="en-US" sz="2800" b="1" dirty="0"/>
              <a:t>. </a:t>
            </a:r>
            <a:r>
              <a:rPr lang="en-US" sz="2800" b="1" dirty="0" err="1"/>
              <a:t>Funkiyaning</a:t>
            </a:r>
            <a:r>
              <a:rPr lang="en-US" sz="2800" b="1" dirty="0"/>
              <a:t> </a:t>
            </a:r>
            <a:r>
              <a:rPr lang="en-US" sz="2800" b="1" dirty="0" err="1"/>
              <a:t>limiti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uning</a:t>
            </a:r>
            <a:r>
              <a:rPr lang="en-US" sz="2800" b="1" dirty="0"/>
              <a:t> </a:t>
            </a:r>
            <a:r>
              <a:rPr lang="en-US" sz="2800" b="1" dirty="0" err="1"/>
              <a:t>xossalari</a:t>
            </a:r>
            <a:r>
              <a:rPr lang="en-US" sz="2800" b="1" dirty="0"/>
              <a:t>. </a:t>
            </a:r>
            <a:r>
              <a:rPr lang="en-US" sz="2800" b="1" dirty="0" err="1"/>
              <a:t>Funksiyaning</a:t>
            </a:r>
            <a:r>
              <a:rPr lang="en-US" sz="2800" b="1" dirty="0"/>
              <a:t> </a:t>
            </a:r>
            <a:r>
              <a:rPr lang="en-US" sz="2800" b="1" dirty="0" err="1"/>
              <a:t>cheksizlikdagi</a:t>
            </a:r>
            <a:r>
              <a:rPr lang="en-US" sz="2800" b="1" dirty="0"/>
              <a:t> </a:t>
            </a:r>
            <a:r>
              <a:rPr lang="en-US" sz="2800" b="1" dirty="0" err="1"/>
              <a:t>limiti</a:t>
            </a:r>
            <a:r>
              <a:rPr lang="en-US" sz="2800" b="1" dirty="0"/>
              <a:t>. </a:t>
            </a:r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tomonlama</a:t>
            </a:r>
            <a:r>
              <a:rPr lang="en-US" sz="2800" b="1" dirty="0"/>
              <a:t> </a:t>
            </a:r>
            <a:r>
              <a:rPr lang="en-US" sz="2800" b="1" dirty="0" err="1"/>
              <a:t>limitlar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Ajoyib</a:t>
            </a:r>
            <a:r>
              <a:rPr lang="en-US" dirty="0" smtClean="0"/>
              <a:t> </a:t>
            </a:r>
            <a:r>
              <a:rPr lang="en-US" dirty="0" err="1" smtClean="0"/>
              <a:t>limitlar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836712"/>
            <a:ext cx="856895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509120"/>
            <a:ext cx="8424936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57" y="726086"/>
            <a:ext cx="8568951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00" y="3613901"/>
            <a:ext cx="8577480" cy="347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Ajoyib</a:t>
            </a:r>
            <a:r>
              <a:rPr lang="en-US" b="1" dirty="0" smtClean="0"/>
              <a:t> </a:t>
            </a:r>
            <a:r>
              <a:rPr lang="en-US" b="1" dirty="0" err="1" smtClean="0"/>
              <a:t>limitlarga</a:t>
            </a:r>
            <a:r>
              <a:rPr lang="en-US" b="1" dirty="0" smtClean="0"/>
              <a:t> </a:t>
            </a:r>
            <a:r>
              <a:rPr lang="en-US" b="1" dirty="0" err="1" smtClean="0"/>
              <a:t>doir</a:t>
            </a:r>
            <a:r>
              <a:rPr lang="en-US" b="1" dirty="0" smtClean="0"/>
              <a:t> </a:t>
            </a:r>
            <a:r>
              <a:rPr lang="en-US" b="1" dirty="0" err="1" smtClean="0"/>
              <a:t>misollar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76463"/>
            <a:ext cx="8496944" cy="868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5"/>
            <a:ext cx="8291264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40" y="4041068"/>
            <a:ext cx="821925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" y="5013176"/>
            <a:ext cx="821925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0285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976463"/>
            <a:ext cx="8496944" cy="576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6409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dottedHeavy" dirty="0" err="1" smtClean="0"/>
              <a:t>Mustahkamlash</a:t>
            </a:r>
            <a:r>
              <a:rPr lang="en-US" u="dottedHeavy" dirty="0" smtClean="0"/>
              <a:t> </a:t>
            </a:r>
            <a:r>
              <a:rPr lang="en-US" u="dottedHeavy" dirty="0" err="1"/>
              <a:t>uchun</a:t>
            </a:r>
            <a:r>
              <a:rPr lang="en-US" u="dottedHeavy" dirty="0"/>
              <a:t> </a:t>
            </a:r>
            <a:r>
              <a:rPr lang="en-US" u="dottedHeavy" dirty="0" err="1"/>
              <a:t>misollar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8496944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212976"/>
            <a:ext cx="8424936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6526"/>
            <a:ext cx="8496943" cy="2364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8424936" cy="237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74785"/>
            <a:ext cx="8496944" cy="318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501008"/>
            <a:ext cx="8496944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5" y="3255813"/>
            <a:ext cx="8134350" cy="3514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7382"/>
            <a:ext cx="8261479" cy="293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1736" y="1158691"/>
            <a:ext cx="8280920" cy="2013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970" y="4279915"/>
            <a:ext cx="8208912" cy="756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Takrorlash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savollar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629" y="5056138"/>
            <a:ext cx="8280920" cy="17516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1. </a:t>
            </a:r>
            <a:r>
              <a:rPr lang="en-US" sz="2000" dirty="0" err="1" smtClean="0"/>
              <a:t>Sonli</a:t>
            </a:r>
            <a:r>
              <a:rPr lang="en-US" sz="2000" dirty="0" smtClean="0"/>
              <a:t> </a:t>
            </a:r>
            <a:r>
              <a:rPr lang="en-US" sz="2000" dirty="0" err="1"/>
              <a:t>ketma-ketlik</a:t>
            </a:r>
            <a:r>
              <a:rPr lang="en-US" sz="2000" dirty="0"/>
              <a:t> </a:t>
            </a:r>
            <a:r>
              <a:rPr lang="en-US" sz="2000" dirty="0" err="1"/>
              <a:t>ta’rifini</a:t>
            </a:r>
            <a:r>
              <a:rPr lang="en-US" sz="2000" dirty="0"/>
              <a:t> </a:t>
            </a:r>
            <a:r>
              <a:rPr lang="en-US" sz="2000" dirty="0" err="1"/>
              <a:t>ayting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2. </a:t>
            </a:r>
            <a:r>
              <a:rPr lang="en-US" sz="2000" dirty="0" err="1" smtClean="0"/>
              <a:t>Chegaralangan</a:t>
            </a:r>
            <a:r>
              <a:rPr lang="en-US" sz="2000" dirty="0" smtClean="0"/>
              <a:t> </a:t>
            </a:r>
            <a:r>
              <a:rPr lang="en-US" sz="2000" dirty="0" err="1"/>
              <a:t>ketma-ketlikka</a:t>
            </a:r>
            <a:r>
              <a:rPr lang="en-US" sz="2000" dirty="0"/>
              <a:t> </a:t>
            </a:r>
            <a:r>
              <a:rPr lang="en-US" sz="2000" dirty="0" err="1"/>
              <a:t>misol</a:t>
            </a:r>
            <a:r>
              <a:rPr lang="en-US" sz="2000" dirty="0"/>
              <a:t> </a:t>
            </a:r>
            <a:r>
              <a:rPr lang="en-US" sz="2000" dirty="0" err="1"/>
              <a:t>keltiring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3. </a:t>
            </a:r>
            <a:r>
              <a:rPr lang="en-US" sz="2000" dirty="0" err="1" smtClean="0"/>
              <a:t>Monoton</a:t>
            </a:r>
            <a:r>
              <a:rPr lang="en-US" sz="2000" dirty="0" smtClean="0"/>
              <a:t> </a:t>
            </a:r>
            <a:r>
              <a:rPr lang="en-US" sz="2000" dirty="0" err="1"/>
              <a:t>ketma-ketlik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ketma</a:t>
            </a:r>
            <a:r>
              <a:rPr lang="en-US" sz="2000" dirty="0"/>
              <a:t>- </a:t>
            </a:r>
            <a:r>
              <a:rPr lang="en-US" sz="2000" dirty="0" err="1"/>
              <a:t>ketlik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4. </a:t>
            </a:r>
            <a:r>
              <a:rPr lang="en-US" sz="2000" dirty="0" err="1" smtClean="0"/>
              <a:t>Ketma-ketlik</a:t>
            </a:r>
            <a:r>
              <a:rPr lang="en-US" sz="2000" dirty="0" smtClean="0"/>
              <a:t> </a:t>
            </a:r>
            <a:r>
              <a:rPr lang="en-US" sz="2000" dirty="0" err="1"/>
              <a:t>limiti</a:t>
            </a:r>
            <a:r>
              <a:rPr lang="en-US" sz="2000" dirty="0"/>
              <a:t> </a:t>
            </a:r>
            <a:r>
              <a:rPr lang="en-US" sz="2000" dirty="0" err="1"/>
              <a:t>ta’rifini</a:t>
            </a:r>
            <a:r>
              <a:rPr lang="en-US" sz="2000" dirty="0"/>
              <a:t> </a:t>
            </a:r>
            <a:r>
              <a:rPr lang="en-US" sz="2000" dirty="0" err="1"/>
              <a:t>keltiring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5. </a:t>
            </a:r>
            <a:r>
              <a:rPr lang="en-US" sz="2000" dirty="0" err="1" smtClean="0"/>
              <a:t>Funksiya</a:t>
            </a:r>
            <a:r>
              <a:rPr lang="en-US" sz="2000" dirty="0" smtClean="0"/>
              <a:t> </a:t>
            </a:r>
            <a:r>
              <a:rPr lang="en-US" sz="2000" dirty="0" err="1"/>
              <a:t>limiti</a:t>
            </a:r>
            <a:r>
              <a:rPr lang="en-US" sz="2000" dirty="0"/>
              <a:t> </a:t>
            </a:r>
            <a:r>
              <a:rPr lang="en-US" sz="2000" dirty="0" err="1"/>
              <a:t>ta’rifini</a:t>
            </a:r>
            <a:r>
              <a:rPr lang="en-US" sz="2000" dirty="0"/>
              <a:t> </a:t>
            </a:r>
            <a:r>
              <a:rPr lang="en-US" sz="2000" dirty="0" err="1"/>
              <a:t>keltiring</a:t>
            </a:r>
            <a:endParaRPr lang="ru-RU" sz="2000" dirty="0"/>
          </a:p>
          <a:p>
            <a:pPr lvl="0"/>
            <a:endParaRPr lang="ru-RU" sz="2400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6" y="-53697"/>
            <a:ext cx="8373146" cy="42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50" y="428625"/>
            <a:ext cx="7786688" cy="642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Foydlanilgan</a:t>
            </a:r>
            <a:r>
              <a:rPr lang="en-US" dirty="0" smtClean="0"/>
              <a:t> </a:t>
            </a:r>
            <a:r>
              <a:rPr lang="en-US" dirty="0" err="1"/>
              <a:t>adabiyotlar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1643063"/>
            <a:ext cx="771525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Yo.Soatov</a:t>
            </a:r>
            <a:r>
              <a:rPr lang="en-US" dirty="0"/>
              <a:t>) 1996-y.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0" y="2786063"/>
            <a:ext cx="7786688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F.Rajabov</a:t>
            </a:r>
            <a:r>
              <a:rPr lang="en-US" dirty="0"/>
              <a:t>) 2007-y.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4000500"/>
            <a:ext cx="77152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3.</a:t>
            </a:r>
            <a:r>
              <a:rPr lang="ru-RU" dirty="0"/>
              <a:t> Курс математического анализа. (Л. Кудрявцев) 1998-г. Москва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5214938"/>
            <a:ext cx="757237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4.</a:t>
            </a:r>
            <a:r>
              <a:rPr lang="en-US" dirty="0">
                <a:hlinkClick r:id="rId2"/>
              </a:rPr>
              <a:t> www.mathprofi.ru</a:t>
            </a:r>
            <a:r>
              <a:rPr lang="en-US" dirty="0"/>
              <a:t> internet </a:t>
            </a:r>
            <a:r>
              <a:rPr lang="en-US" dirty="0" err="1"/>
              <a:t>sayti</a:t>
            </a:r>
            <a:r>
              <a:rPr lang="en-US" dirty="0"/>
              <a:t>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214438" y="857250"/>
            <a:ext cx="3357562" cy="128587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ETIBORINGIZ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429000" y="2286000"/>
            <a:ext cx="3429000" cy="164306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UCHUN 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214938" y="4143375"/>
            <a:ext cx="3429000" cy="192881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RAHMAT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" y="500063"/>
            <a:ext cx="7572375" cy="53578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/>
              <a:t>                      </a:t>
            </a:r>
            <a:r>
              <a:rPr lang="en-US" sz="2400" b="1" dirty="0" err="1" smtClean="0"/>
              <a:t>Reja</a:t>
            </a:r>
            <a:r>
              <a:rPr lang="en-US" sz="2400" b="1" dirty="0" smtClean="0"/>
              <a:t>:</a:t>
            </a:r>
          </a:p>
          <a:p>
            <a:endParaRPr lang="ru-RU" sz="2400" dirty="0"/>
          </a:p>
          <a:p>
            <a:pPr lvl="0"/>
            <a:r>
              <a:rPr lang="uz-Cyrl-UZ" sz="2400" dirty="0" smtClean="0"/>
              <a:t>1</a:t>
            </a:r>
            <a:r>
              <a:rPr lang="en-US" sz="2400" dirty="0" smtClean="0"/>
              <a:t>. </a:t>
            </a:r>
            <a:r>
              <a:rPr lang="en-US" sz="2400" dirty="0" err="1" smtClean="0"/>
              <a:t>Sonli</a:t>
            </a:r>
            <a:r>
              <a:rPr lang="en-US" sz="2400" dirty="0" smtClean="0"/>
              <a:t> </a:t>
            </a:r>
            <a:r>
              <a:rPr lang="en-US" sz="2400" dirty="0" err="1"/>
              <a:t>ketma-ketlik</a:t>
            </a:r>
            <a:r>
              <a:rPr lang="en-US" sz="2400" dirty="0"/>
              <a:t> </a:t>
            </a:r>
            <a:r>
              <a:rPr lang="en-US" sz="2400" dirty="0" err="1"/>
              <a:t>ta’rifi</a:t>
            </a:r>
            <a:endParaRPr lang="ru-RU" sz="2400" dirty="0"/>
          </a:p>
          <a:p>
            <a:pPr lvl="0"/>
            <a:r>
              <a:rPr lang="en-US" sz="2400" dirty="0" smtClean="0"/>
              <a:t>2. </a:t>
            </a:r>
            <a:r>
              <a:rPr lang="en-US" sz="2400" dirty="0" err="1" smtClean="0"/>
              <a:t>Chegaralangan</a:t>
            </a:r>
            <a:r>
              <a:rPr lang="en-US" sz="2400" dirty="0" smtClean="0"/>
              <a:t> </a:t>
            </a:r>
            <a:r>
              <a:rPr lang="en-US" sz="2400" dirty="0" err="1"/>
              <a:t>ketma-ketliklar</a:t>
            </a:r>
            <a:endParaRPr lang="ru-RU" sz="2400" dirty="0"/>
          </a:p>
          <a:p>
            <a:pPr lvl="0"/>
            <a:r>
              <a:rPr lang="en-US" sz="2400" dirty="0" smtClean="0"/>
              <a:t>3. </a:t>
            </a:r>
            <a:r>
              <a:rPr lang="en-US" sz="2400" dirty="0" err="1" smtClean="0"/>
              <a:t>Monoton</a:t>
            </a:r>
            <a:r>
              <a:rPr lang="en-US" sz="2400" dirty="0" smtClean="0"/>
              <a:t> </a:t>
            </a:r>
            <a:r>
              <a:rPr lang="en-US" sz="2400" dirty="0" err="1"/>
              <a:t>ketma-ketliklar</a:t>
            </a:r>
            <a:endParaRPr lang="ru-RU" sz="2400" dirty="0"/>
          </a:p>
          <a:p>
            <a:pPr lvl="0"/>
            <a:r>
              <a:rPr lang="en-US" sz="2400" dirty="0" smtClean="0"/>
              <a:t>4. </a:t>
            </a:r>
            <a:r>
              <a:rPr lang="en-US" sz="2400" dirty="0" err="1" smtClean="0"/>
              <a:t>Sonli</a:t>
            </a:r>
            <a:r>
              <a:rPr lang="en-US" sz="2400" dirty="0" smtClean="0"/>
              <a:t> </a:t>
            </a:r>
            <a:r>
              <a:rPr lang="en-US" sz="2400" dirty="0" err="1"/>
              <a:t>ketma-ketlikning</a:t>
            </a:r>
            <a:r>
              <a:rPr lang="en-US" sz="2400" dirty="0"/>
              <a:t> </a:t>
            </a:r>
            <a:r>
              <a:rPr lang="en-US" sz="2400" dirty="0" err="1"/>
              <a:t>xossalari</a:t>
            </a:r>
            <a:endParaRPr lang="ru-RU" sz="2400" dirty="0"/>
          </a:p>
          <a:p>
            <a:pPr lvl="0"/>
            <a:r>
              <a:rPr lang="en-US" sz="2400" dirty="0" smtClean="0"/>
              <a:t>5.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</a:t>
            </a:r>
            <a:r>
              <a:rPr lang="en-US" sz="2400" dirty="0" err="1"/>
              <a:t>limitining</a:t>
            </a:r>
            <a:r>
              <a:rPr lang="en-US" sz="2400" dirty="0"/>
              <a:t> </a:t>
            </a:r>
            <a:r>
              <a:rPr lang="en-US" sz="2400" dirty="0" err="1"/>
              <a:t>ta’rifi</a:t>
            </a:r>
            <a:endParaRPr lang="ru-RU" sz="2400" dirty="0"/>
          </a:p>
          <a:p>
            <a:pPr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850" y="333374"/>
            <a:ext cx="8496300" cy="1042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r>
              <a:rPr lang="en-US" b="1" dirty="0"/>
              <a:t>N </a:t>
            </a:r>
            <a:r>
              <a:rPr lang="en-US" dirty="0" err="1"/>
              <a:t>va</a:t>
            </a:r>
            <a:r>
              <a:rPr lang="en-US" b="1" dirty="0"/>
              <a:t> R </a:t>
            </a:r>
            <a:r>
              <a:rPr lang="en-US" dirty="0" err="1"/>
              <a:t>to’plamlar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, f –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natural n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haqiqiy</a:t>
            </a:r>
            <a:r>
              <a:rPr lang="en-US" dirty="0"/>
              <a:t> </a:t>
            </a:r>
            <a:r>
              <a:rPr lang="en-US" dirty="0" err="1"/>
              <a:t>sonni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qo’yuvchi</a:t>
            </a:r>
            <a:r>
              <a:rPr lang="en-US" dirty="0"/>
              <a:t> </a:t>
            </a:r>
            <a:r>
              <a:rPr lang="en-US" dirty="0" err="1"/>
              <a:t>qoida</a:t>
            </a:r>
            <a:r>
              <a:rPr lang="en-US" dirty="0"/>
              <a:t> </a:t>
            </a:r>
            <a:r>
              <a:rPr lang="en-US" dirty="0" err="1"/>
              <a:t>bo’lsin</a:t>
            </a:r>
            <a:r>
              <a:rPr lang="en-US" dirty="0"/>
              <a:t>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23850" y="1519546"/>
                <a:ext cx="8496300" cy="104535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r>
                  <a:rPr lang="en-US" sz="2000" b="1" u="sng" dirty="0"/>
                  <a:t>Ta’rif-1   </a:t>
                </a:r>
                <a:r>
                  <a:rPr lang="en-US" sz="2000" dirty="0" err="1"/>
                  <a:t>Biror</a:t>
                </a:r>
                <a:r>
                  <a:rPr lang="en-US" sz="2000" dirty="0"/>
                  <a:t> f </a:t>
                </a:r>
                <a:r>
                  <a:rPr lang="en-US" sz="2000" dirty="0" err="1"/>
                  <a:t>qoidaga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ko’ra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bir</a:t>
                </a:r>
                <a:r>
                  <a:rPr lang="en-US" sz="2000" dirty="0"/>
                  <a:t> natural n </a:t>
                </a:r>
                <a:r>
                  <a:rPr lang="en-US" sz="2000" dirty="0" err="1"/>
                  <a:t>songa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 Є R) </a:t>
                </a:r>
                <a:r>
                  <a:rPr lang="en-US" sz="2000" dirty="0" err="1"/>
                  <a:t>haqiqiy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sonni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qo’yilishiga</a:t>
                </a:r>
                <a:r>
                  <a:rPr lang="en-US" sz="2000" dirty="0"/>
                  <a:t> f:n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aseline="-25000" dirty="0"/>
                  <a:t>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sonli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ketma-ketlik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deyiladi</a:t>
                </a:r>
                <a:r>
                  <a:rPr lang="en-US" sz="2000" dirty="0"/>
                  <a:t>.</a:t>
                </a:r>
                <a:endParaRPr lang="ru-RU" sz="2000" dirty="0"/>
              </a:p>
              <a:p>
                <a:r>
                  <a:rPr lang="en-US" sz="2000" dirty="0" err="1"/>
                  <a:t>Demak</a:t>
                </a:r>
                <a:r>
                  <a:rPr lang="en-US" sz="2000" dirty="0"/>
                  <a:t>,  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 = f(n)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         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: x</a:t>
                </a:r>
                <a:r>
                  <a:rPr lang="en-US" sz="2000" baseline="-25000" dirty="0"/>
                  <a:t>1,</a:t>
                </a:r>
                <a:r>
                  <a:rPr lang="en-US" sz="2000" dirty="0"/>
                  <a:t> 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,x</a:t>
                </a:r>
                <a:r>
                  <a:rPr lang="en-US" sz="2000" baseline="-25000" dirty="0"/>
                  <a:t>3,</a:t>
                </a:r>
                <a:r>
                  <a:rPr lang="en-US" sz="2000" dirty="0"/>
                  <a:t> … ,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baseline="-25000" dirty="0"/>
                  <a:t>,</a:t>
                </a:r>
                <a:r>
                  <a:rPr lang="en-US" sz="2000" dirty="0"/>
                  <a:t> …                  (1)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519546"/>
                <a:ext cx="8496300" cy="104535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180156" y="2708920"/>
                <a:ext cx="8639994" cy="352839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r>
                  <a:rPr lang="en-US" b="1" u="sng" dirty="0" err="1"/>
                  <a:t>Misol</a:t>
                </a:r>
                <a:r>
                  <a:rPr lang="en-US" dirty="0"/>
                  <a:t>   </a:t>
                </a:r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=1                                             1,1,1,…,1,…</a:t>
                </a:r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aseline="-25000" dirty="0"/>
                  <a:t>                                                                     1,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aseline="-25000" dirty="0"/>
                  <a:t>,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baseline="-2500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baseline="-250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baseline="-250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aseline="-25000" dirty="0"/>
                  <a:t>                                                  1,-1,1,-1,…,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baseline="-250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baseline="-25000"/>
                        </m:ctrlPr>
                      </m:fPr>
                      <m:num>
                        <m:r>
                          <a:rPr lang="en-US" i="1" baseline="-25000"/>
                          <m:t>1+</m:t>
                        </m:r>
                        <m:sSup>
                          <m:sSupPr>
                            <m:ctrlPr>
                              <a:rPr lang="ru-RU" i="1" baseline="-25000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 baseline="-25000"/>
                                </m:ctrlPr>
                              </m:dPr>
                              <m:e>
                                <m:r>
                                  <a:rPr lang="en-US" i="1" baseline="-25000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 baseline="-25000"/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 baseline="-25000"/>
                          <m:t>2</m:t>
                        </m:r>
                      </m:den>
                    </m:f>
                  </m:oMath>
                </a14:m>
                <a:r>
                  <a:rPr lang="en-US" baseline="-25000" dirty="0"/>
                  <a:t>                                                      0,1,0,…,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ru-RU" i="1" baseline="-250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 baseline="-250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aseline="-25000" dirty="0"/>
                  <a:t>,…</a:t>
                </a:r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=</a:t>
                </a:r>
                <a:r>
                  <a:rPr lang="en-US" dirty="0" err="1"/>
                  <a:t>sinn</a:t>
                </a:r>
                <a:r>
                  <a:rPr lang="en-US" dirty="0"/>
                  <a:t>π                                      sinπ, sin2π, sin3π,…,sinnπ,…</a:t>
                </a:r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=x</a:t>
                </a:r>
                <a:r>
                  <a:rPr lang="en-US" baseline="-25000" dirty="0"/>
                  <a:t>n-2</a:t>
                </a:r>
                <a:r>
                  <a:rPr lang="en-US" dirty="0"/>
                  <a:t>-x</a:t>
                </a:r>
                <a:r>
                  <a:rPr lang="en-US" baseline="-25000" dirty="0"/>
                  <a:t>n-1</a:t>
                </a:r>
                <a:r>
                  <a:rPr lang="en-US" dirty="0"/>
                  <a:t>,  n≥3, x</a:t>
                </a:r>
                <a:r>
                  <a:rPr lang="en-US" baseline="-25000" dirty="0"/>
                  <a:t>1</a:t>
                </a:r>
                <a:r>
                  <a:rPr lang="en-US" dirty="0"/>
                  <a:t>=1, x</a:t>
                </a:r>
                <a:r>
                  <a:rPr lang="en-US" baseline="-25000" dirty="0"/>
                  <a:t>2</a:t>
                </a:r>
                <a:r>
                  <a:rPr lang="en-US" dirty="0"/>
                  <a:t>=1,      1,1,2,3,5,8,13,21,…   (</a:t>
                </a:r>
                <a:r>
                  <a:rPr lang="en-US" dirty="0" err="1"/>
                  <a:t>Fibonachchi</a:t>
                </a:r>
                <a:r>
                  <a:rPr lang="en-US" dirty="0"/>
                  <a:t> </a:t>
                </a:r>
                <a:r>
                  <a:rPr lang="en-US" dirty="0" err="1"/>
                  <a:t>sonlari</a:t>
                </a:r>
                <a:r>
                  <a:rPr lang="en-US" dirty="0"/>
                  <a:t>)</a:t>
                </a:r>
                <a:endParaRPr lang="ru-RU" dirty="0"/>
              </a:p>
              <a:p>
                <a:pPr lvl="0"/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– n </a:t>
                </a:r>
                <a:r>
                  <a:rPr lang="en-US" dirty="0" err="1"/>
                  <a:t>nomerli</a:t>
                </a:r>
                <a:r>
                  <a:rPr lang="en-US" dirty="0"/>
                  <a:t> tub </a:t>
                </a:r>
                <a:r>
                  <a:rPr lang="en-US" dirty="0" err="1"/>
                  <a:t>sonlar</a:t>
                </a:r>
                <a:r>
                  <a:rPr lang="en-US" dirty="0"/>
                  <a:t>              2,3,5,7,11,…</a:t>
                </a:r>
                <a:endParaRPr lang="ru-RU" dirty="0"/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6" y="2708920"/>
                <a:ext cx="8639994" cy="35283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251520" y="159441"/>
                <a:ext cx="8496944" cy="186921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r>
                  <a:rPr lang="en-US" sz="2400" b="1" u="sng" dirty="0"/>
                  <a:t>Ta’rif-2</a:t>
                </a:r>
                <a:r>
                  <a:rPr lang="en-US" sz="2400" dirty="0"/>
                  <a:t>  Agar </a:t>
                </a:r>
                <a:r>
                  <a:rPr lang="en-US" sz="2400" dirty="0" err="1"/>
                  <a:t>shunday</a:t>
                </a:r>
                <a:r>
                  <a:rPr lang="en-US" sz="2400" dirty="0"/>
                  <a:t> M (m) </a:t>
                </a:r>
                <a:r>
                  <a:rPr lang="en-US" sz="2400" dirty="0" err="1"/>
                  <a:t>soni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mavjud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bo’lsaki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ketma-ketlikning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barcha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hadlari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uchun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≤ M (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n</a:t>
                </a:r>
                <a:r>
                  <a:rPr lang="en-US" sz="2400" baseline="-25000" dirty="0"/>
                  <a:t>≥ </a:t>
                </a:r>
                <a:r>
                  <a:rPr lang="en-US" sz="2400" dirty="0"/>
                  <a:t>m)  </a:t>
                </a:r>
                <a:r>
                  <a:rPr lang="en-US" sz="2400" dirty="0" err="1"/>
                  <a:t>shart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bajarilsa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ketma-ketlik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yuqoridan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quyidan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chegaralangan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deyiladi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9441"/>
                <a:ext cx="8496944" cy="186921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245477" y="2172671"/>
            <a:ext cx="84249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smtClean="0"/>
              <a:t>Ta’rif-3</a:t>
            </a:r>
            <a:r>
              <a:rPr lang="en-US" sz="2400" dirty="0" smtClean="0"/>
              <a:t>  </a:t>
            </a:r>
            <a:r>
              <a:rPr lang="en-US" sz="2400" dirty="0"/>
              <a:t>Ham </a:t>
            </a:r>
            <a:r>
              <a:rPr lang="en-US" sz="2400" dirty="0" err="1"/>
              <a:t>yuqoridan</a:t>
            </a:r>
            <a:r>
              <a:rPr lang="en-US" sz="2400" dirty="0"/>
              <a:t>, ham </a:t>
            </a:r>
            <a:r>
              <a:rPr lang="en-US" sz="2400" dirty="0" err="1"/>
              <a:t>quyidan</a:t>
            </a:r>
            <a:r>
              <a:rPr lang="en-US" sz="2400" dirty="0"/>
              <a:t> </a:t>
            </a:r>
            <a:r>
              <a:rPr lang="en-US" sz="2400" dirty="0" err="1"/>
              <a:t>chegaralangan</a:t>
            </a:r>
            <a:r>
              <a:rPr lang="en-US" sz="2400" dirty="0"/>
              <a:t> </a:t>
            </a:r>
            <a:r>
              <a:rPr lang="en-US" sz="2400" dirty="0" err="1"/>
              <a:t>ketma-ketliklar</a:t>
            </a:r>
            <a:r>
              <a:rPr lang="en-US" sz="2400" dirty="0"/>
              <a:t> </a:t>
            </a:r>
            <a:r>
              <a:rPr lang="en-US" sz="2400" dirty="0" err="1"/>
              <a:t>chegalangan</a:t>
            </a:r>
            <a:r>
              <a:rPr lang="en-US" sz="2400" dirty="0"/>
              <a:t> </a:t>
            </a:r>
            <a:r>
              <a:rPr lang="en-US" sz="2400" dirty="0" err="1"/>
              <a:t>ketma-ketliklar</a:t>
            </a:r>
            <a:r>
              <a:rPr lang="en-US" sz="2400" dirty="0"/>
              <a:t> </a:t>
            </a:r>
            <a:r>
              <a:rPr lang="en-US" sz="2400" dirty="0" err="1"/>
              <a:t>deyiladi</a:t>
            </a:r>
            <a:r>
              <a:rPr lang="en-US" sz="2400" dirty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251520" y="3356992"/>
                <a:ext cx="8496944" cy="122413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u="sng" dirty="0"/>
                  <a:t>Ta’rif-5</a:t>
                </a:r>
                <a:r>
                  <a:rPr lang="en-US" sz="2400" dirty="0"/>
                  <a:t>      Agar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ketma-ketlik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chekli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limitga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bo’lsa</a:t>
                </a:r>
                <a:r>
                  <a:rPr lang="en-US" sz="2400" dirty="0"/>
                  <a:t>, u </a:t>
                </a:r>
                <a:r>
                  <a:rPr lang="en-US" sz="2400" dirty="0" err="1"/>
                  <a:t>yaqinlashuvchi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holda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uzoqlashuvchi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ketma-ketlik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deyiladi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6992"/>
                <a:ext cx="8496944" cy="12241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кругленный прямоугольник 4"/>
          <p:cNvSpPr/>
          <p:nvPr/>
        </p:nvSpPr>
        <p:spPr>
          <a:xfrm>
            <a:off x="251520" y="4725144"/>
            <a:ext cx="8424936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smtClean="0"/>
              <a:t>3.</a:t>
            </a:r>
            <a:r>
              <a:rPr lang="en-US" b="1" i="1" dirty="0"/>
              <a:t> </a:t>
            </a:r>
            <a:r>
              <a:rPr lang="en-US" b="1" i="1" dirty="0" err="1"/>
              <a:t>Grafik</a:t>
            </a:r>
            <a:r>
              <a:rPr lang="en-US" b="1" i="1" dirty="0"/>
              <a:t> </a:t>
            </a:r>
            <a:r>
              <a:rPr lang="en-US" b="1" i="1" dirty="0" err="1"/>
              <a:t>usul</a:t>
            </a:r>
            <a:r>
              <a:rPr lang="en-US" b="1" i="1" dirty="0"/>
              <a:t>: </a:t>
            </a:r>
            <a:endParaRPr lang="ru-RU" dirty="0"/>
          </a:p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73725"/>
              </p:ext>
            </p:extLst>
          </p:nvPr>
        </p:nvGraphicFramePr>
        <p:xfrm>
          <a:off x="12060832" y="3284984"/>
          <a:ext cx="97536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43377621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809972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21652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31504874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68779055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1530950"/>
                    </a:ext>
                  </a:extLst>
                </a:gridCol>
              </a:tblGrid>
              <a:tr h="2113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0597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245477" y="4725144"/>
                <a:ext cx="8424936" cy="19442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u="sng" dirty="0"/>
                  <a:t>Ta’rif-6</a:t>
                </a:r>
                <a:r>
                  <a:rPr lang="en-US" sz="2400" dirty="0"/>
                  <a:t>      Agar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uchun</a:t>
                </a:r>
                <a:r>
                  <a:rPr lang="en-US" sz="2400" dirty="0"/>
                  <a:t> x</a:t>
                </a:r>
                <a:r>
                  <a:rPr lang="en-US" sz="2400" baseline="-25000" dirty="0"/>
                  <a:t>n+1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   (x</a:t>
                </a:r>
                <a:r>
                  <a:rPr lang="en-US" sz="2400" baseline="-25000" dirty="0"/>
                  <a:t>n+1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)  </a:t>
                </a:r>
                <a:r>
                  <a:rPr lang="en-US" sz="2400" dirty="0" err="1"/>
                  <a:t>tengsizlik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o’rinli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bo’lsa</a:t>
                </a:r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ketma-ketlik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monoton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o’suvchi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monoton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kamayuvchi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ketma-ketlik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deyiladi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77" y="4725144"/>
                <a:ext cx="8424936" cy="19442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422684" y="386660"/>
                <a:ext cx="8352928" cy="117013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smtClean="0"/>
                  <a:t>                                 X </a:t>
                </a:r>
                <a:r>
                  <a:rPr lang="en-US" b="1" dirty="0"/>
                  <a:t>O S </a:t>
                </a:r>
                <a:r>
                  <a:rPr lang="en-US" b="1" dirty="0" err="1"/>
                  <a:t>S</a:t>
                </a:r>
                <a:r>
                  <a:rPr lang="en-US" b="1" dirty="0"/>
                  <a:t> A L A R I :</a:t>
                </a:r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ketma-ketliklar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, </a:t>
                </a:r>
                <a:r>
                  <a:rPr lang="en-US" dirty="0" err="1"/>
                  <a:t>yaqinlashuvchi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bo’lsin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4" y="386660"/>
                <a:ext cx="8352928" cy="11701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2641" y="1650622"/>
                <a:ext cx="8136904" cy="1134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dirty="0"/>
                  <a:t>1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41" y="1650622"/>
                <a:ext cx="8136904" cy="1134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0156" y="3093814"/>
                <a:ext cx="8136904" cy="100811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   </a:t>
                </a:r>
                <a:r>
                  <a:rPr lang="en-US" dirty="0"/>
                  <a:t>3)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limLow>
                          <m:limLow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ru-RU" dirty="0"/>
              </a:p>
              <a:p>
                <a:pPr lvl="0"/>
                <a:endParaRPr lang="ru-RU" dirty="0"/>
              </a:p>
              <a:p>
                <a:r>
                  <a:rPr lang="en-US" dirty="0"/>
                  <a:t> 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6" y="3093814"/>
                <a:ext cx="8136904" cy="1008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446747" y="5406409"/>
                <a:ext cx="8208912" cy="104692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/>
                  <a:t>6)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=ⅇ,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=ⅇ</m:t>
                    </m:r>
                  </m:oMath>
                </a14:m>
                <a:r>
                  <a:rPr lang="en-US" dirty="0"/>
                  <a:t>    Bu limit – </a:t>
                </a:r>
                <a:r>
                  <a:rPr lang="en-US" dirty="0" err="1"/>
                  <a:t>ajoyib</a:t>
                </a:r>
                <a:r>
                  <a:rPr lang="en-US" dirty="0"/>
                  <a:t> limit </a:t>
                </a:r>
                <a:r>
                  <a:rPr lang="en-US" dirty="0" err="1"/>
                  <a:t>deyiladi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=2,718281…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cheksiz</a:t>
                </a:r>
                <a:r>
                  <a:rPr lang="en-US" dirty="0"/>
                  <a:t> </a:t>
                </a:r>
                <a:r>
                  <a:rPr lang="en-US" dirty="0" err="1"/>
                  <a:t>davriy</a:t>
                </a:r>
                <a:r>
                  <a:rPr lang="en-US" dirty="0"/>
                  <a:t> </a:t>
                </a:r>
                <a:r>
                  <a:rPr lang="en-US" dirty="0" err="1"/>
                  <a:t>bo’lmagan</a:t>
                </a:r>
                <a:r>
                  <a:rPr lang="en-US" dirty="0"/>
                  <a:t> </a:t>
                </a:r>
                <a:r>
                  <a:rPr lang="en-US" dirty="0" err="1"/>
                  <a:t>irratsional</a:t>
                </a:r>
                <a:r>
                  <a:rPr lang="en-US" dirty="0"/>
                  <a:t> son.</a:t>
                </a:r>
                <a:endParaRPr lang="ru-RU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7" y="5406409"/>
                <a:ext cx="8208912" cy="10469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70156" y="4319051"/>
                <a:ext cx="8208912" cy="94281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dirty="0"/>
                  <a:t>4)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    c-</a:t>
                </a:r>
                <a:r>
                  <a:rPr lang="en-US" dirty="0" err="1"/>
                  <a:t>const</a:t>
                </a:r>
                <a:r>
                  <a:rPr lang="en-US" dirty="0"/>
                  <a:t>                  5)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c*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c*A</a:t>
                </a:r>
                <a:endParaRPr lang="ru-RU" dirty="0"/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6" y="4319051"/>
                <a:ext cx="8208912" cy="94281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332655"/>
                <a:ext cx="8424936" cy="120503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 err="1"/>
                  <a:t>b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000" dirty="0" err="1"/>
                  <a:t>b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k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rinishidagi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limitlarni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hisoblashda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∞,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0⋅∞,∞−∞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ko’rinishidagi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ifodalar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hosil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bo’lishi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mumkin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ifodalar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aniqmaslikla</a:t>
                </a:r>
                <a:r>
                  <a:rPr lang="en-US" sz="2000" dirty="0" err="1"/>
                  <a:t>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deyiladi</a:t>
                </a:r>
                <a:r>
                  <a:rPr lang="en-US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5"/>
                <a:ext cx="8424936" cy="12050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323528" y="1681707"/>
            <a:ext cx="8352928" cy="822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Monoton</a:t>
            </a:r>
            <a:r>
              <a:rPr lang="en-US" b="1" dirty="0"/>
              <a:t> </a:t>
            </a:r>
            <a:r>
              <a:rPr lang="en-US" b="1" dirty="0" err="1"/>
              <a:t>ketma-ketliklarning</a:t>
            </a:r>
            <a:r>
              <a:rPr lang="en-US" b="1" dirty="0"/>
              <a:t> </a:t>
            </a:r>
            <a:r>
              <a:rPr lang="en-US" b="1" dirty="0" err="1"/>
              <a:t>limiti</a:t>
            </a:r>
            <a:r>
              <a:rPr lang="en-US" b="1" dirty="0"/>
              <a:t> </a:t>
            </a:r>
            <a:r>
              <a:rPr lang="en-US" b="1" dirty="0" err="1"/>
              <a:t>haqidagi</a:t>
            </a:r>
            <a:r>
              <a:rPr lang="en-US" b="1" dirty="0"/>
              <a:t> </a:t>
            </a:r>
            <a:r>
              <a:rPr lang="en-US" b="1" dirty="0" err="1"/>
              <a:t>teoremalar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570038"/>
            <a:ext cx="8424936" cy="11193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/>
              <a:t>Teorema-1</a:t>
            </a:r>
            <a:r>
              <a:rPr lang="en-US"/>
              <a:t> Agar {x</a:t>
            </a:r>
            <a:r>
              <a:rPr lang="en-US" baseline="-25000"/>
              <a:t>n</a:t>
            </a:r>
            <a:r>
              <a:rPr lang="en-US"/>
              <a:t>} ketma-ketlik o’suvchi va yuqoridan chegaralangan bo’lsa, u holda u chekli limitga ega bo’ladi. </a:t>
            </a: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771572"/>
            <a:ext cx="835292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/>
              <a:t>Teorema-2 </a:t>
            </a:r>
            <a:r>
              <a:rPr lang="en-US"/>
              <a:t>Agar{x</a:t>
            </a:r>
            <a:r>
              <a:rPr lang="en-US" baseline="-25000"/>
              <a:t>n</a:t>
            </a:r>
            <a:r>
              <a:rPr lang="en-US"/>
              <a:t>} ketma-ketlik kamayuvchi va yuqoridan chegaralangan bo’lsa, u holda u chekli limitga ega bo’ladi.</a:t>
            </a:r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79638" y="4812632"/>
                <a:ext cx="8440833" cy="18567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Misol-1: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n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ketma-ketlikning</a:t>
                </a:r>
                <a:r>
                  <a:rPr lang="en-US" dirty="0"/>
                  <a:t> </a:t>
                </a:r>
                <a:r>
                  <a:rPr lang="en-US" dirty="0" err="1"/>
                  <a:t>dastlabki</a:t>
                </a:r>
                <a:r>
                  <a:rPr lang="en-US" dirty="0"/>
                  <a:t> 5 </a:t>
                </a:r>
                <a:r>
                  <a:rPr lang="en-US" dirty="0" err="1"/>
                  <a:t>hadini</a:t>
                </a:r>
                <a:r>
                  <a:rPr lang="en-US" dirty="0"/>
                  <a:t> </a:t>
                </a:r>
                <a:r>
                  <a:rPr lang="en-US" dirty="0" err="1"/>
                  <a:t>yozing</a:t>
                </a:r>
                <a:r>
                  <a:rPr lang="en-US" dirty="0"/>
                  <a:t>. </a:t>
                </a:r>
                <a:r>
                  <a:rPr lang="en-US" dirty="0" smtClean="0"/>
                  <a:t>    </a:t>
                </a:r>
                <a:r>
                  <a:rPr lang="en-US" b="1" dirty="0" err="1" smtClean="0"/>
                  <a:t>Yechish</a:t>
                </a:r>
                <a:r>
                  <a:rPr lang="en-US" b="1" dirty="0"/>
                  <a:t>: </a:t>
                </a:r>
                <a:r>
                  <a:rPr lang="en-US" b="1" dirty="0" smtClean="0"/>
                  <a:t>  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 </a:t>
                </a:r>
                <a:r>
                  <a:rPr lang="en-US" baseline="-25000" dirty="0"/>
                  <a:t>=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ru-RU" i="1" baseline="-250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-25000" dirty="0"/>
                  <a:t>=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-25000" dirty="0"/>
                  <a:t>= </a:t>
                </a:r>
                <a:r>
                  <a:rPr lang="en-US" dirty="0" smtClean="0"/>
                  <a:t>1; </a:t>
                </a:r>
                <a:r>
                  <a:rPr lang="en-US" dirty="0"/>
                  <a:t>a</a:t>
                </a:r>
                <a:r>
                  <a:rPr lang="en-US" baseline="-25000" dirty="0"/>
                  <a:t>2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0 </a:t>
                </a:r>
                <a:r>
                  <a:rPr lang="en-US" dirty="0" smtClean="0"/>
                  <a:t>; </a:t>
                </a:r>
                <a:r>
                  <a:rPr lang="en-US" dirty="0"/>
                  <a:t>a</a:t>
                </a:r>
                <a:r>
                  <a:rPr lang="en-US" baseline="-25000" dirty="0"/>
                  <a:t>3=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ru-RU" i="1" baseline="-250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; </a:t>
                </a:r>
                <a:r>
                  <a:rPr lang="en-US" dirty="0"/>
                  <a:t>a</a:t>
                </a:r>
                <a:r>
                  <a:rPr lang="en-US" baseline="-25000" dirty="0"/>
                  <a:t>4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0 </a:t>
                </a:r>
                <a:r>
                  <a:rPr lang="en-US" dirty="0" smtClean="0"/>
                  <a:t>; </a:t>
                </a:r>
                <a:r>
                  <a:rPr lang="en-US" dirty="0"/>
                  <a:t>a</a:t>
                </a:r>
                <a:r>
                  <a:rPr lang="en-US" baseline="-25000" dirty="0"/>
                  <a:t>5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  <a:r>
                  <a:rPr lang="en-US" dirty="0" smtClean="0"/>
                  <a:t>              </a:t>
                </a:r>
                <a:r>
                  <a:rPr lang="en-US" dirty="0" err="1" smtClean="0"/>
                  <a:t>Demak</a:t>
                </a:r>
                <a:r>
                  <a:rPr lang="en-US" dirty="0" smtClean="0"/>
                  <a:t> </a:t>
                </a:r>
                <a:r>
                  <a:rPr lang="en-US" dirty="0"/>
                  <a:t>1,0,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…</a:t>
                </a:r>
                <a:endParaRPr lang="ru-RU" dirty="0"/>
              </a:p>
              <a:p>
                <a:pPr lvl="0"/>
                <a:endParaRPr lang="ru-RU" dirty="0"/>
              </a:p>
            </p:txBody>
          </p:sp>
        </mc:Choice>
        <mc:Fallback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8" y="4812632"/>
                <a:ext cx="8440833" cy="18567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07"/>
          <p:cNvSpPr>
            <a:spLocks noChangeArrowheads="1"/>
          </p:cNvSpPr>
          <p:nvPr/>
        </p:nvSpPr>
        <p:spPr bwMode="auto">
          <a:xfrm>
            <a:off x="3723684" y="6270091"/>
            <a:ext cx="90912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188640"/>
                <a:ext cx="8568952" cy="64807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b="1" dirty="0" smtClean="0"/>
                  <a:t>Misol-2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ketma-ketlikning</a:t>
                </a:r>
                <a:r>
                  <a:rPr lang="en-US" dirty="0"/>
                  <a:t> </a:t>
                </a:r>
                <a:r>
                  <a:rPr lang="en-US" dirty="0" err="1"/>
                  <a:t>umumiy</a:t>
                </a:r>
                <a:r>
                  <a:rPr lang="en-US" dirty="0"/>
                  <a:t> </a:t>
                </a:r>
                <a:r>
                  <a:rPr lang="en-US" dirty="0" err="1"/>
                  <a:t>hadi</a:t>
                </a:r>
                <a:r>
                  <a:rPr lang="en-US" dirty="0"/>
                  <a:t> </a:t>
                </a:r>
                <a:r>
                  <a:rPr lang="en-US" dirty="0" err="1"/>
                  <a:t>yozilsin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8568952" cy="6480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23528" y="1033936"/>
                <a:ext cx="8568952" cy="117092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err="1"/>
                  <a:t>Yechish</a:t>
                </a:r>
                <a:r>
                  <a:rPr lang="en-US" b="1" dirty="0"/>
                  <a:t>: </a:t>
                </a:r>
                <a:r>
                  <a:rPr lang="en-US" b="1" dirty="0" smtClean="0"/>
                  <a:t>  </a:t>
                </a:r>
                <a:r>
                  <a:rPr lang="en-US" dirty="0" smtClean="0"/>
                  <a:t>2</a:t>
                </a:r>
                <a:r>
                  <a:rPr lang="en-US" dirty="0"/>
                  <a:t>, 5, 10,17, 26, … ­­­­­­- n</a:t>
                </a:r>
                <a:r>
                  <a:rPr lang="en-US" baseline="30000" dirty="0"/>
                  <a:t>2</a:t>
                </a:r>
                <a:r>
                  <a:rPr lang="en-US" dirty="0"/>
                  <a:t>+1       </a:t>
                </a:r>
                <a:r>
                  <a:rPr lang="en-US" dirty="0" smtClean="0"/>
                  <a:t>-       </a:t>
                </a:r>
                <a:r>
                  <a:rPr lang="en-US" b="1" dirty="0" err="1"/>
                  <a:t>surati</a:t>
                </a:r>
                <a:r>
                  <a:rPr lang="en-US" b="1" dirty="0"/>
                  <a:t>;</a:t>
                </a:r>
                <a:r>
                  <a:rPr lang="en-US" dirty="0"/>
                  <a:t> </a:t>
                </a:r>
                <a:endParaRPr lang="ru-RU" dirty="0"/>
              </a:p>
              <a:p>
                <a:r>
                  <a:rPr lang="en-US" dirty="0" smtClean="0"/>
                  <a:t>3</a:t>
                </a:r>
                <a:r>
                  <a:rPr lang="en-US" dirty="0"/>
                  <a:t>, 8, 13, 18, 23, … - a</a:t>
                </a:r>
                <a:r>
                  <a:rPr lang="en-US" baseline="-25000" dirty="0"/>
                  <a:t>n</a:t>
                </a:r>
                <a:r>
                  <a:rPr lang="en-US" dirty="0"/>
                  <a:t>=a</a:t>
                </a:r>
                <a:r>
                  <a:rPr lang="en-US" baseline="-25000" dirty="0"/>
                  <a:t>1</a:t>
                </a:r>
                <a:r>
                  <a:rPr lang="en-US" dirty="0"/>
                  <a:t>+d(n-1)=3+d(n-1)=3+5(n-1)=3+5n-5=5n-2       </a:t>
                </a:r>
                <a:r>
                  <a:rPr lang="en-US" dirty="0" smtClean="0"/>
                  <a:t>-</a:t>
                </a:r>
                <a:r>
                  <a:rPr lang="en-US" b="1" dirty="0" err="1" smtClean="0"/>
                  <a:t>maxraji</a:t>
                </a:r>
                <a:r>
                  <a:rPr lang="en-US" b="1" dirty="0" smtClean="0"/>
                  <a:t>;                 </a:t>
                </a:r>
                <a:r>
                  <a:rPr lang="en-US" dirty="0" err="1" smtClean="0"/>
                  <a:t>Shunday</a:t>
                </a:r>
                <a:r>
                  <a:rPr lang="en-US" dirty="0" smtClean="0"/>
                  <a:t> </a:t>
                </a:r>
                <a:r>
                  <a:rPr lang="en-US" dirty="0" err="1"/>
                  <a:t>qilib</a:t>
                </a:r>
                <a:r>
                  <a:rPr lang="en-US" dirty="0"/>
                  <a:t>, {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}=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33936"/>
                <a:ext cx="8568952" cy="11709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395536" y="4293096"/>
                <a:ext cx="8568952" cy="244827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/>
                      <m:t>⊂</m:t>
                    </m:r>
                    <m:r>
                      <a:rPr lang="en-US" i="1"/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to’plamda</a:t>
                </a:r>
                <a:r>
                  <a:rPr lang="en-US" dirty="0"/>
                  <a:t> f(x)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, </a:t>
                </a:r>
                <a:r>
                  <a:rPr lang="en-US" dirty="0" err="1"/>
                  <a:t>aЄX</a:t>
                </a:r>
                <a:r>
                  <a:rPr lang="en-US" dirty="0"/>
                  <a:t> </a:t>
                </a:r>
                <a:r>
                  <a:rPr lang="en-US" dirty="0" err="1"/>
                  <a:t>bo’lsin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da f(x)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limiti</a:t>
                </a:r>
                <a:r>
                  <a:rPr lang="en-US" dirty="0"/>
                  <a:t> </a:t>
                </a:r>
                <a:r>
                  <a:rPr lang="en-US" dirty="0" err="1"/>
                  <a:t>haqida</a:t>
                </a:r>
                <a:r>
                  <a:rPr lang="en-US" dirty="0"/>
                  <a:t> </a:t>
                </a:r>
                <a:r>
                  <a:rPr lang="en-US" dirty="0" err="1"/>
                  <a:t>quyidagilarni</a:t>
                </a:r>
                <a:r>
                  <a:rPr lang="en-US" dirty="0"/>
                  <a:t> </a:t>
                </a:r>
                <a:r>
                  <a:rPr lang="en-US" dirty="0" err="1"/>
                  <a:t>aytish</a:t>
                </a:r>
                <a:r>
                  <a:rPr lang="en-US" dirty="0"/>
                  <a:t> </a:t>
                </a:r>
                <a:r>
                  <a:rPr lang="en-US" dirty="0" err="1"/>
                  <a:t>mumkin</a:t>
                </a:r>
                <a:r>
                  <a:rPr lang="en-US" dirty="0" smtClean="0"/>
                  <a:t>:</a:t>
                </a:r>
              </a:p>
              <a:p>
                <a:pPr lvl="0"/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da f(x)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limiti</a:t>
                </a:r>
                <a:r>
                  <a:rPr lang="en-US" dirty="0"/>
                  <a:t> </a:t>
                </a:r>
                <a:r>
                  <a:rPr lang="en-US" dirty="0" err="1"/>
                  <a:t>mavjud</a:t>
                </a:r>
                <a:r>
                  <a:rPr lang="en-US" dirty="0"/>
                  <a:t>, </a:t>
                </a:r>
                <a:r>
                  <a:rPr lang="en-US" dirty="0" err="1"/>
                  <a:t>chekli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   </m:t>
                    </m:r>
                    <m:limLow>
                      <m:limLowPr>
                        <m:ctrlPr>
                          <a:rPr lang="ru-RU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r>
                          <a:rPr lang="en-US" i="1"/>
                          <m:t>𝑎</m:t>
                        </m:r>
                      </m:lim>
                    </m:limLow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)=</m:t>
                    </m:r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𝑎</m:t>
                    </m:r>
                    <m:r>
                      <a:rPr lang="en-US" i="1"/>
                      <m:t>)</m:t>
                    </m:r>
                  </m:oMath>
                </a14:m>
                <a:endParaRPr lang="ru-RU" dirty="0">
                  <a:effectLst/>
                </a:endParaRPr>
              </a:p>
              <a:p>
                <a:pPr lvl="0"/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da f(x)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limiti</a:t>
                </a:r>
                <a:r>
                  <a:rPr lang="en-US" dirty="0"/>
                  <a:t> </a:t>
                </a:r>
                <a:r>
                  <a:rPr lang="en-US" dirty="0" err="1"/>
                  <a:t>mavjud</a:t>
                </a:r>
                <a:r>
                  <a:rPr lang="en-US" dirty="0"/>
                  <a:t>, </a:t>
                </a:r>
                <a:r>
                  <a:rPr lang="en-US" dirty="0" err="1"/>
                  <a:t>chekli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   </m:t>
                    </m:r>
                    <m:limLow>
                      <m:limLowPr>
                        <m:ctrlPr>
                          <a:rPr lang="ru-RU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r>
                          <a:rPr lang="en-US" i="1"/>
                          <m:t>𝑎</m:t>
                        </m:r>
                      </m:lim>
                    </m:limLow>
                    <m:r>
                      <a:rPr lang="en-US" i="1"/>
                      <m:t>𝑓</m:t>
                    </m:r>
                    <m:r>
                      <a:rPr lang="en-US" i="1"/>
                      <m:t>(</m:t>
                    </m:r>
                    <m:r>
                      <a:rPr lang="en-US" i="1"/>
                      <m:t>𝑥</m:t>
                    </m:r>
                    <m:r>
                      <a:rPr lang="en-US" i="1"/>
                      <m:t>)=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≠f(a) ,   </a:t>
                </a:r>
                <a:r>
                  <a:rPr lang="en-US" dirty="0" err="1"/>
                  <a:t>bЄX</a:t>
                </a:r>
                <a:endParaRPr lang="ru-RU" dirty="0">
                  <a:effectLst/>
                </a:endParaRPr>
              </a:p>
              <a:p>
                <a:pPr lvl="0"/>
                <a:r>
                  <a:rPr lang="en-US" dirty="0" smtClean="0"/>
                  <a:t>3)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da f(x)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limiti</a:t>
                </a:r>
                <a:r>
                  <a:rPr lang="en-US" dirty="0"/>
                  <a:t> </a:t>
                </a:r>
                <a:r>
                  <a:rPr lang="en-US" dirty="0" err="1"/>
                  <a:t>mavjud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  </m:t>
                    </m:r>
                    <m:limLow>
                      <m:limLowPr>
                        <m:ctrlPr>
                          <a:rPr lang="ru-RU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 i="1"/>
                          <m:t>→</m:t>
                        </m:r>
                        <m:r>
                          <a:rPr lang="en-US" i="1"/>
                          <m:t>𝑎</m:t>
                        </m:r>
                      </m:lim>
                    </m:limLow>
                    <m:r>
                      <a:rPr lang="en-US" i="1"/>
                      <m:t>=∞ </m:t>
                    </m:r>
                  </m:oMath>
                </a14:m>
                <a:endParaRPr lang="ru-RU" dirty="0">
                  <a:effectLst/>
                </a:endParaRPr>
              </a:p>
              <a:p>
                <a:pPr lvl="0"/>
                <a:r>
                  <a:rPr lang="en-US" dirty="0" smtClean="0"/>
                  <a:t>4)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en-US" dirty="0"/>
                  <a:t> da f(x)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limiti</a:t>
                </a:r>
                <a:r>
                  <a:rPr lang="en-US" dirty="0"/>
                  <a:t> </a:t>
                </a:r>
                <a:r>
                  <a:rPr lang="en-US" dirty="0" err="1"/>
                  <a:t>mavjud</a:t>
                </a:r>
                <a:r>
                  <a:rPr lang="en-US" dirty="0"/>
                  <a:t> </a:t>
                </a:r>
                <a:r>
                  <a:rPr lang="en-US" dirty="0" err="1"/>
                  <a:t>emas</a:t>
                </a:r>
                <a:r>
                  <a:rPr lang="en-US" dirty="0"/>
                  <a:t>.</a:t>
                </a:r>
                <a:endParaRPr lang="ru-RU" dirty="0">
                  <a:effectLst/>
                </a:endParaRPr>
              </a:p>
              <a:p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8568952" cy="244827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395536" y="234888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smtClean="0"/>
              <a:t>Misol-3</a:t>
            </a:r>
            <a:r>
              <a:rPr lang="en-US" dirty="0" smtClean="0"/>
              <a:t>: x</a:t>
            </a:r>
            <a:r>
              <a:rPr lang="en-US" baseline="-25000" dirty="0" smtClean="0"/>
              <a:t>1</a:t>
            </a:r>
            <a:r>
              <a:rPr lang="en-US" dirty="0" smtClean="0"/>
              <a:t>=1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=2 </a:t>
            </a:r>
            <a:r>
              <a:rPr lang="en-US" dirty="0" err="1"/>
              <a:t>va</a:t>
            </a:r>
            <a:r>
              <a:rPr lang="en-US" dirty="0"/>
              <a:t> n&gt;2 da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=x</a:t>
            </a:r>
            <a:r>
              <a:rPr lang="en-US" baseline="-25000" dirty="0"/>
              <a:t>n-1</a:t>
            </a:r>
            <a:r>
              <a:rPr lang="en-US" dirty="0"/>
              <a:t>-x</a:t>
            </a:r>
            <a:r>
              <a:rPr lang="en-US" baseline="-25000" dirty="0"/>
              <a:t>n-2</a:t>
            </a:r>
            <a:r>
              <a:rPr lang="en-US" dirty="0"/>
              <a:t>. </a:t>
            </a:r>
            <a:r>
              <a:rPr lang="en-US" dirty="0" err="1"/>
              <a:t>Dastlabki</a:t>
            </a:r>
            <a:r>
              <a:rPr lang="en-US" dirty="0"/>
              <a:t> 7 </a:t>
            </a:r>
            <a:r>
              <a:rPr lang="en-US" dirty="0" err="1"/>
              <a:t>hadini</a:t>
            </a:r>
            <a:r>
              <a:rPr lang="en-US" dirty="0"/>
              <a:t> toping.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253150"/>
            <a:ext cx="856895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/>
              <a:t> </a:t>
            </a:r>
            <a:r>
              <a:rPr lang="en-US" b="1" dirty="0" err="1" smtClean="0"/>
              <a:t>Yechish</a:t>
            </a:r>
            <a:r>
              <a:rPr lang="en-US" b="1" dirty="0" smtClean="0"/>
              <a:t>:</a:t>
            </a:r>
            <a:r>
              <a:rPr lang="en-US" dirty="0" smtClean="0"/>
              <a:t> x</a:t>
            </a:r>
            <a:r>
              <a:rPr lang="en-US" baseline="-25000" dirty="0" smtClean="0"/>
              <a:t>3</a:t>
            </a:r>
            <a:r>
              <a:rPr lang="en-US" dirty="0" smtClean="0"/>
              <a:t>=x</a:t>
            </a:r>
            <a:r>
              <a:rPr lang="en-US" baseline="-25000" dirty="0" smtClean="0"/>
              <a:t>2</a:t>
            </a:r>
            <a:r>
              <a:rPr lang="en-US" dirty="0" smtClean="0"/>
              <a:t>-x</a:t>
            </a:r>
            <a:r>
              <a:rPr lang="en-US" baseline="-25000" dirty="0" smtClean="0"/>
              <a:t>1</a:t>
            </a:r>
            <a:r>
              <a:rPr lang="en-US" dirty="0"/>
              <a:t>= </a:t>
            </a:r>
            <a:r>
              <a:rPr lang="en-US" dirty="0" smtClean="0"/>
              <a:t>2-1=1     x</a:t>
            </a:r>
            <a:r>
              <a:rPr lang="en-US" baseline="-25000" dirty="0" smtClean="0"/>
              <a:t>4</a:t>
            </a:r>
            <a:r>
              <a:rPr lang="en-US" dirty="0" smtClean="0"/>
              <a:t>=x</a:t>
            </a:r>
            <a:r>
              <a:rPr lang="en-US" baseline="-25000" dirty="0" smtClean="0"/>
              <a:t>3</a:t>
            </a:r>
            <a:r>
              <a:rPr lang="en-US" dirty="0" smtClean="0"/>
              <a:t>-x</a:t>
            </a:r>
            <a:r>
              <a:rPr lang="en-US" baseline="-25000" dirty="0" smtClean="0"/>
              <a:t>2</a:t>
            </a:r>
            <a:r>
              <a:rPr lang="en-US" dirty="0" smtClean="0"/>
              <a:t>=1-2</a:t>
            </a:r>
            <a:r>
              <a:rPr lang="en-US" dirty="0"/>
              <a:t>=-</a:t>
            </a:r>
            <a:r>
              <a:rPr lang="en-US" dirty="0" smtClean="0"/>
              <a:t>1     </a:t>
            </a:r>
            <a:r>
              <a:rPr lang="en-US" dirty="0"/>
              <a:t>x</a:t>
            </a:r>
            <a:r>
              <a:rPr lang="en-US" baseline="-25000" dirty="0"/>
              <a:t>5</a:t>
            </a:r>
            <a:r>
              <a:rPr lang="en-US" dirty="0"/>
              <a:t>=x</a:t>
            </a:r>
            <a:r>
              <a:rPr lang="en-US" baseline="-25000" dirty="0"/>
              <a:t>4</a:t>
            </a:r>
            <a:r>
              <a:rPr lang="en-US" dirty="0"/>
              <a:t>-x</a:t>
            </a:r>
            <a:r>
              <a:rPr lang="en-US" baseline="-25000" dirty="0"/>
              <a:t>3</a:t>
            </a:r>
            <a:r>
              <a:rPr lang="en-US" dirty="0"/>
              <a:t>=-1-1=-</a:t>
            </a:r>
            <a:r>
              <a:rPr lang="en-US" dirty="0" smtClean="0"/>
              <a:t>2</a:t>
            </a:r>
          </a:p>
          <a:p>
            <a:pPr lvl="0"/>
            <a:endParaRPr lang="en-US" dirty="0" smtClean="0"/>
          </a:p>
          <a:p>
            <a:pPr lvl="0"/>
            <a:r>
              <a:rPr lang="en-US" dirty="0"/>
              <a:t>x</a:t>
            </a:r>
            <a:r>
              <a:rPr lang="en-US" baseline="-25000" dirty="0"/>
              <a:t>6</a:t>
            </a:r>
            <a:r>
              <a:rPr lang="en-US" dirty="0"/>
              <a:t>=x</a:t>
            </a:r>
            <a:r>
              <a:rPr lang="en-US" baseline="-25000" dirty="0"/>
              <a:t>5</a:t>
            </a:r>
            <a:r>
              <a:rPr lang="en-US" dirty="0"/>
              <a:t>-x</a:t>
            </a:r>
            <a:r>
              <a:rPr lang="en-US" baseline="-25000" dirty="0"/>
              <a:t>4</a:t>
            </a:r>
            <a:r>
              <a:rPr lang="en-US" dirty="0"/>
              <a:t>=-2-(-1) =-2+1=-</a:t>
            </a:r>
            <a:r>
              <a:rPr lang="en-US" dirty="0" smtClean="0"/>
              <a:t>1        </a:t>
            </a:r>
            <a:r>
              <a:rPr lang="en-US" dirty="0"/>
              <a:t>x</a:t>
            </a:r>
            <a:r>
              <a:rPr lang="en-US" baseline="-25000" dirty="0"/>
              <a:t>7</a:t>
            </a:r>
            <a:r>
              <a:rPr lang="en-US" dirty="0"/>
              <a:t>=x</a:t>
            </a:r>
            <a:r>
              <a:rPr lang="en-US" baseline="-25000" dirty="0"/>
              <a:t>6</a:t>
            </a:r>
            <a:r>
              <a:rPr lang="en-US" dirty="0"/>
              <a:t>-x</a:t>
            </a:r>
            <a:r>
              <a:rPr lang="en-US" baseline="-25000" dirty="0"/>
              <a:t>5</a:t>
            </a:r>
            <a:r>
              <a:rPr lang="en-US" dirty="0"/>
              <a:t>=-1-(-2)=-1+2=1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1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8568952" cy="2664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8517" y="8941469"/>
            <a:ext cx="13363094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8712968" cy="4105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189670"/>
            <a:ext cx="7632848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248" y="260648"/>
            <a:ext cx="821322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231" y="1300445"/>
            <a:ext cx="8213224" cy="2160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48" y="3547346"/>
            <a:ext cx="8213224" cy="638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605" y="4437112"/>
            <a:ext cx="8136904" cy="2420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827584" y="10718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827584" y="1729040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75881"/>
            <a:ext cx="8496945" cy="3706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4" y="3782309"/>
            <a:ext cx="8247867" cy="307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1660</TotalTime>
  <Words>490</Words>
  <Application>Microsoft Office PowerPoint</Application>
  <PresentationFormat>Экран (4:3)</PresentationFormat>
  <Paragraphs>93</Paragraphs>
  <Slides>16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Открытая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MARS 05</dc:creator>
  <cp:lastModifiedBy>Dell</cp:lastModifiedBy>
  <cp:revision>171</cp:revision>
  <dcterms:created xsi:type="dcterms:W3CDTF">2020-09-23T06:21:26Z</dcterms:created>
  <dcterms:modified xsi:type="dcterms:W3CDTF">2023-11-21T04:48:53Z</dcterms:modified>
</cp:coreProperties>
</file>