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62"/>
  </p:notesMasterIdLst>
  <p:sldIdLst>
    <p:sldId id="291" r:id="rId2"/>
    <p:sldId id="304" r:id="rId3"/>
    <p:sldId id="303" r:id="rId4"/>
    <p:sldId id="305" r:id="rId5"/>
    <p:sldId id="256" r:id="rId6"/>
    <p:sldId id="257" r:id="rId7"/>
    <p:sldId id="259" r:id="rId8"/>
    <p:sldId id="261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08" r:id="rId20"/>
    <p:sldId id="329" r:id="rId21"/>
    <p:sldId id="330" r:id="rId22"/>
    <p:sldId id="331" r:id="rId23"/>
    <p:sldId id="317" r:id="rId24"/>
    <p:sldId id="318" r:id="rId25"/>
    <p:sldId id="332" r:id="rId26"/>
    <p:sldId id="333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297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26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995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0DD6B-83D2-49F6-A2D1-4B37E763D6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CB0CC-0952-4191-82D3-3905497548E0}">
      <dgm:prSet phldrT="[Текст]" custT="1"/>
      <dgm:spPr/>
      <dgm:t>
        <a:bodyPr/>
        <a:lstStyle/>
        <a:p>
          <a:r>
            <a:rPr lang="uz-Cyrl-UZ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Kirish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BDD5C-D1F1-4C65-B9A1-BCE3364F9B44}" type="parTrans" cxnId="{1BF0CDC7-50AA-416E-A88D-A141434231B5}">
      <dgm:prSet/>
      <dgm:spPr/>
      <dgm:t>
        <a:bodyPr/>
        <a:lstStyle/>
        <a:p>
          <a:endParaRPr lang="ru-RU"/>
        </a:p>
      </dgm:t>
    </dgm:pt>
    <dgm:pt modelId="{A9A600D7-74E7-4A38-93E9-C66648C91BA2}" type="sibTrans" cxnId="{1BF0CDC7-50AA-416E-A88D-A141434231B5}">
      <dgm:prSet/>
      <dgm:spPr/>
      <dgm:t>
        <a:bodyPr/>
        <a:lstStyle/>
        <a:p>
          <a:endParaRPr lang="ru-RU"/>
        </a:p>
      </dgm:t>
    </dgm:pt>
    <dgm:pt modelId="{55697E82-D9F6-44D9-BAA1-33894D17116A}">
      <dgm:prSet phldrT="[Текст]" custT="1"/>
      <dgm:spPr/>
      <dgm:t>
        <a:bodyPr/>
        <a:lstStyle/>
        <a:p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Anorganik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birikmalarning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muhim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sinflari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43844-3784-404F-9746-DD8435E33F4D}" type="parTrans" cxnId="{08B6D17F-BA6F-442D-90A9-682CA54DD1DE}">
      <dgm:prSet/>
      <dgm:spPr/>
      <dgm:t>
        <a:bodyPr/>
        <a:lstStyle/>
        <a:p>
          <a:endParaRPr lang="ru-RU"/>
        </a:p>
      </dgm:t>
    </dgm:pt>
    <dgm:pt modelId="{7F2208DA-68E7-4E8C-9FD0-9A2344321B37}" type="sibTrans" cxnId="{08B6D17F-BA6F-442D-90A9-682CA54DD1DE}">
      <dgm:prSet/>
      <dgm:spPr/>
      <dgm:t>
        <a:bodyPr/>
        <a:lstStyle/>
        <a:p>
          <a:endParaRPr lang="ru-RU"/>
        </a:p>
      </dgm:t>
    </dgm:pt>
    <dgm:pt modelId="{E3D585F9-7E89-4B82-BDEC-4EB89F8D6C84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Oddiy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moddalar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Murakkab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moddalar</a:t>
          </a:r>
          <a:endParaRPr lang="en-U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z-Cyrl-U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Oksidlar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uz-Cyrl-U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Asoslar</a:t>
          </a:r>
          <a:endParaRPr lang="en-U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Cyrl-U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Kislotalar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uz-Cyrl-U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Tuzlar</a:t>
          </a:r>
          <a:endParaRPr lang="en-U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3FFE1-FD11-4C0E-A634-B1B69FC9E690}" type="parTrans" cxnId="{9AF37034-3E47-473E-B5BE-461D9CB665D5}">
      <dgm:prSet/>
      <dgm:spPr/>
      <dgm:t>
        <a:bodyPr/>
        <a:lstStyle/>
        <a:p>
          <a:endParaRPr lang="ru-RU"/>
        </a:p>
      </dgm:t>
    </dgm:pt>
    <dgm:pt modelId="{9D48A889-A410-46BE-90A0-581B9285CE80}" type="sibTrans" cxnId="{9AF37034-3E47-473E-B5BE-461D9CB665D5}">
      <dgm:prSet/>
      <dgm:spPr/>
      <dgm:t>
        <a:bodyPr/>
        <a:lstStyle/>
        <a:p>
          <a:endParaRPr lang="ru-RU"/>
        </a:p>
      </dgm:t>
    </dgm:pt>
    <dgm:pt modelId="{017E4E59-AA91-46F9-8940-DDD99218BC01}">
      <dgm:prSet phldrT="[Текст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Kimyo  fani va uning predmeti 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fanining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rivojlanish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tarixi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fanining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boshqa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fanlar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bog‘liqligi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O‘zbekistonda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sanoatining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rivojlanishi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O‘zbek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kimyogar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olimlari</a:t>
          </a:r>
          <a:r>
            <a:rPr lang="uz-Cyrl-U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7496D-8A73-4D39-B1F9-29F373244FA8}" type="sibTrans" cxnId="{C0C43222-0969-432F-860B-83747533E150}">
      <dgm:prSet/>
      <dgm:spPr/>
      <dgm:t>
        <a:bodyPr/>
        <a:lstStyle/>
        <a:p>
          <a:endParaRPr lang="ru-RU"/>
        </a:p>
      </dgm:t>
    </dgm:pt>
    <dgm:pt modelId="{F33E7A64-2081-4C39-8E99-4A48E95A681D}" type="parTrans" cxnId="{C0C43222-0969-432F-860B-83747533E150}">
      <dgm:prSet/>
      <dgm:spPr/>
      <dgm:t>
        <a:bodyPr/>
        <a:lstStyle/>
        <a:p>
          <a:endParaRPr lang="ru-RU"/>
        </a:p>
      </dgm:t>
    </dgm:pt>
    <dgm:pt modelId="{35E8F868-0D0E-4BED-B3FF-2DAF052B993A}" type="pres">
      <dgm:prSet presAssocID="{BDF0DD6B-83D2-49F6-A2D1-4B37E763D6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028ED-F0A2-4F56-B03E-9B704B01A6DB}" type="pres">
      <dgm:prSet presAssocID="{877CB0CC-0952-4191-82D3-3905497548E0}" presName="compNode" presStyleCnt="0"/>
      <dgm:spPr/>
    </dgm:pt>
    <dgm:pt modelId="{B2DE8585-2EC8-476D-95F0-13934E190489}" type="pres">
      <dgm:prSet presAssocID="{877CB0CC-0952-4191-82D3-3905497548E0}" presName="aNode" presStyleLbl="bgShp" presStyleIdx="0" presStyleCnt="2" custScaleX="120028" custLinFactNeighborX="-3723"/>
      <dgm:spPr/>
      <dgm:t>
        <a:bodyPr/>
        <a:lstStyle/>
        <a:p>
          <a:endParaRPr lang="ru-RU"/>
        </a:p>
      </dgm:t>
    </dgm:pt>
    <dgm:pt modelId="{3F178716-FF84-4348-B0A0-C0EEB2003C48}" type="pres">
      <dgm:prSet presAssocID="{877CB0CC-0952-4191-82D3-3905497548E0}" presName="textNode" presStyleLbl="bgShp" presStyleIdx="0" presStyleCnt="2"/>
      <dgm:spPr/>
      <dgm:t>
        <a:bodyPr/>
        <a:lstStyle/>
        <a:p>
          <a:endParaRPr lang="ru-RU"/>
        </a:p>
      </dgm:t>
    </dgm:pt>
    <dgm:pt modelId="{C295FB93-2F18-4C84-B23D-0A7D5CECD653}" type="pres">
      <dgm:prSet presAssocID="{877CB0CC-0952-4191-82D3-3905497548E0}" presName="compChildNode" presStyleCnt="0"/>
      <dgm:spPr/>
    </dgm:pt>
    <dgm:pt modelId="{71D289C9-4BD5-4910-8D56-788B14C1CD0A}" type="pres">
      <dgm:prSet presAssocID="{877CB0CC-0952-4191-82D3-3905497548E0}" presName="theInnerList" presStyleCnt="0"/>
      <dgm:spPr/>
    </dgm:pt>
    <dgm:pt modelId="{6EDD7E4B-4693-4763-B3D2-AFECDF352E1A}" type="pres">
      <dgm:prSet presAssocID="{017E4E59-AA91-46F9-8940-DDD99218BC01}" presName="childNode" presStyleLbl="node1" presStyleIdx="0" presStyleCnt="2" custScaleX="125718" custScaleY="104136" custLinFactNeighborY="-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B4B7D-C5E5-462E-94D2-814042189563}" type="pres">
      <dgm:prSet presAssocID="{877CB0CC-0952-4191-82D3-3905497548E0}" presName="aSpace" presStyleCnt="0"/>
      <dgm:spPr/>
    </dgm:pt>
    <dgm:pt modelId="{8165A469-F76D-47E8-99AB-3AC1FACD1833}" type="pres">
      <dgm:prSet presAssocID="{55697E82-D9F6-44D9-BAA1-33894D17116A}" presName="compNode" presStyleCnt="0"/>
      <dgm:spPr/>
    </dgm:pt>
    <dgm:pt modelId="{E999209B-53A3-4C87-A464-1E7E7EAFCCF6}" type="pres">
      <dgm:prSet presAssocID="{55697E82-D9F6-44D9-BAA1-33894D17116A}" presName="aNode" presStyleLbl="bgShp" presStyleIdx="1" presStyleCnt="2"/>
      <dgm:spPr/>
      <dgm:t>
        <a:bodyPr/>
        <a:lstStyle/>
        <a:p>
          <a:endParaRPr lang="ru-RU"/>
        </a:p>
      </dgm:t>
    </dgm:pt>
    <dgm:pt modelId="{E30131AC-7339-4725-9F46-49727AC7729C}" type="pres">
      <dgm:prSet presAssocID="{55697E82-D9F6-44D9-BAA1-33894D17116A}" presName="textNode" presStyleLbl="bgShp" presStyleIdx="1" presStyleCnt="2"/>
      <dgm:spPr/>
      <dgm:t>
        <a:bodyPr/>
        <a:lstStyle/>
        <a:p>
          <a:endParaRPr lang="ru-RU"/>
        </a:p>
      </dgm:t>
    </dgm:pt>
    <dgm:pt modelId="{F65D7DE9-896F-4E6A-BD37-4E1FF6DDEE6F}" type="pres">
      <dgm:prSet presAssocID="{55697E82-D9F6-44D9-BAA1-33894D17116A}" presName="compChildNode" presStyleCnt="0"/>
      <dgm:spPr/>
    </dgm:pt>
    <dgm:pt modelId="{AECF51BC-2C31-4335-BF7E-756C4F781782}" type="pres">
      <dgm:prSet presAssocID="{55697E82-D9F6-44D9-BAA1-33894D17116A}" presName="theInnerList" presStyleCnt="0"/>
      <dgm:spPr/>
    </dgm:pt>
    <dgm:pt modelId="{E703CECC-80BB-4DF7-A868-D6BCF26E6578}" type="pres">
      <dgm:prSet presAssocID="{E3D585F9-7E89-4B82-BDEC-4EB89F8D6C84}" presName="childNode" presStyleLbl="node1" presStyleIdx="1" presStyleCnt="2" custLinFactNeighborX="3453" custLinFactNeighborY="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2422E-6E92-461C-B634-3A19F699D346}" type="presOf" srcId="{BDF0DD6B-83D2-49F6-A2D1-4B37E763D65D}" destId="{35E8F868-0D0E-4BED-B3FF-2DAF052B993A}" srcOrd="0" destOrd="0" presId="urn:microsoft.com/office/officeart/2005/8/layout/lProcess2"/>
    <dgm:cxn modelId="{54D31D67-C647-4FD6-92AC-B57D3A0D1E03}" type="presOf" srcId="{55697E82-D9F6-44D9-BAA1-33894D17116A}" destId="{E30131AC-7339-4725-9F46-49727AC7729C}" srcOrd="1" destOrd="0" presId="urn:microsoft.com/office/officeart/2005/8/layout/lProcess2"/>
    <dgm:cxn modelId="{1BF0CDC7-50AA-416E-A88D-A141434231B5}" srcId="{BDF0DD6B-83D2-49F6-A2D1-4B37E763D65D}" destId="{877CB0CC-0952-4191-82D3-3905497548E0}" srcOrd="0" destOrd="0" parTransId="{F9DBDD5C-D1F1-4C65-B9A1-BCE3364F9B44}" sibTransId="{A9A600D7-74E7-4A38-93E9-C66648C91BA2}"/>
    <dgm:cxn modelId="{23769A5D-45A9-4C78-8DDA-C4CACAAF3CF7}" type="presOf" srcId="{017E4E59-AA91-46F9-8940-DDD99218BC01}" destId="{6EDD7E4B-4693-4763-B3D2-AFECDF352E1A}" srcOrd="0" destOrd="0" presId="urn:microsoft.com/office/officeart/2005/8/layout/lProcess2"/>
    <dgm:cxn modelId="{CC6B5D27-E250-4686-A7FB-15593D07D5E5}" type="presOf" srcId="{877CB0CC-0952-4191-82D3-3905497548E0}" destId="{B2DE8585-2EC8-476D-95F0-13934E190489}" srcOrd="0" destOrd="0" presId="urn:microsoft.com/office/officeart/2005/8/layout/lProcess2"/>
    <dgm:cxn modelId="{92F3896C-1F7F-4D1A-B5F4-5869CFED8A0D}" type="presOf" srcId="{877CB0CC-0952-4191-82D3-3905497548E0}" destId="{3F178716-FF84-4348-B0A0-C0EEB2003C48}" srcOrd="1" destOrd="0" presId="urn:microsoft.com/office/officeart/2005/8/layout/lProcess2"/>
    <dgm:cxn modelId="{540BC615-5FA4-4CA3-A52E-366FEE6AAA8B}" type="presOf" srcId="{E3D585F9-7E89-4B82-BDEC-4EB89F8D6C84}" destId="{E703CECC-80BB-4DF7-A868-D6BCF26E6578}" srcOrd="0" destOrd="0" presId="urn:microsoft.com/office/officeart/2005/8/layout/lProcess2"/>
    <dgm:cxn modelId="{08B6D17F-BA6F-442D-90A9-682CA54DD1DE}" srcId="{BDF0DD6B-83D2-49F6-A2D1-4B37E763D65D}" destId="{55697E82-D9F6-44D9-BAA1-33894D17116A}" srcOrd="1" destOrd="0" parTransId="{93F43844-3784-404F-9746-DD8435E33F4D}" sibTransId="{7F2208DA-68E7-4E8C-9FD0-9A2344321B37}"/>
    <dgm:cxn modelId="{17555966-C455-473A-8CD4-B065B4A19DA2}" type="presOf" srcId="{55697E82-D9F6-44D9-BAA1-33894D17116A}" destId="{E999209B-53A3-4C87-A464-1E7E7EAFCCF6}" srcOrd="0" destOrd="0" presId="urn:microsoft.com/office/officeart/2005/8/layout/lProcess2"/>
    <dgm:cxn modelId="{9AF37034-3E47-473E-B5BE-461D9CB665D5}" srcId="{55697E82-D9F6-44D9-BAA1-33894D17116A}" destId="{E3D585F9-7E89-4B82-BDEC-4EB89F8D6C84}" srcOrd="0" destOrd="0" parTransId="{70B3FFE1-FD11-4C0E-A634-B1B69FC9E690}" sibTransId="{9D48A889-A410-46BE-90A0-581B9285CE80}"/>
    <dgm:cxn modelId="{C0C43222-0969-432F-860B-83747533E150}" srcId="{877CB0CC-0952-4191-82D3-3905497548E0}" destId="{017E4E59-AA91-46F9-8940-DDD99218BC01}" srcOrd="0" destOrd="0" parTransId="{F33E7A64-2081-4C39-8E99-4A48E95A681D}" sibTransId="{7AB7496D-8A73-4D39-B1F9-29F373244FA8}"/>
    <dgm:cxn modelId="{AE4BAF46-6667-44B6-83FB-F0F9C35F816E}" type="presParOf" srcId="{35E8F868-0D0E-4BED-B3FF-2DAF052B993A}" destId="{823028ED-F0A2-4F56-B03E-9B704B01A6DB}" srcOrd="0" destOrd="0" presId="urn:microsoft.com/office/officeart/2005/8/layout/lProcess2"/>
    <dgm:cxn modelId="{739C205D-1677-4B10-9970-B68C0AB757E0}" type="presParOf" srcId="{823028ED-F0A2-4F56-B03E-9B704B01A6DB}" destId="{B2DE8585-2EC8-476D-95F0-13934E190489}" srcOrd="0" destOrd="0" presId="urn:microsoft.com/office/officeart/2005/8/layout/lProcess2"/>
    <dgm:cxn modelId="{80715336-F4ED-4323-AB7F-044E3E448D77}" type="presParOf" srcId="{823028ED-F0A2-4F56-B03E-9B704B01A6DB}" destId="{3F178716-FF84-4348-B0A0-C0EEB2003C48}" srcOrd="1" destOrd="0" presId="urn:microsoft.com/office/officeart/2005/8/layout/lProcess2"/>
    <dgm:cxn modelId="{79941D8C-3A97-4C3E-A878-B8C5348770E1}" type="presParOf" srcId="{823028ED-F0A2-4F56-B03E-9B704B01A6DB}" destId="{C295FB93-2F18-4C84-B23D-0A7D5CECD653}" srcOrd="2" destOrd="0" presId="urn:microsoft.com/office/officeart/2005/8/layout/lProcess2"/>
    <dgm:cxn modelId="{F5639245-87D1-4278-9030-AF4F3A3CF021}" type="presParOf" srcId="{C295FB93-2F18-4C84-B23D-0A7D5CECD653}" destId="{71D289C9-4BD5-4910-8D56-788B14C1CD0A}" srcOrd="0" destOrd="0" presId="urn:microsoft.com/office/officeart/2005/8/layout/lProcess2"/>
    <dgm:cxn modelId="{ABA0259B-8F79-45B7-88C7-3C4A9E1B5F1D}" type="presParOf" srcId="{71D289C9-4BD5-4910-8D56-788B14C1CD0A}" destId="{6EDD7E4B-4693-4763-B3D2-AFECDF352E1A}" srcOrd="0" destOrd="0" presId="urn:microsoft.com/office/officeart/2005/8/layout/lProcess2"/>
    <dgm:cxn modelId="{0C24EABF-FCA2-417C-854B-B0066BB2DA2D}" type="presParOf" srcId="{35E8F868-0D0E-4BED-B3FF-2DAF052B993A}" destId="{A1BB4B7D-C5E5-462E-94D2-814042189563}" srcOrd="1" destOrd="0" presId="urn:microsoft.com/office/officeart/2005/8/layout/lProcess2"/>
    <dgm:cxn modelId="{545EF39F-0419-4880-9970-3C26498676E8}" type="presParOf" srcId="{35E8F868-0D0E-4BED-B3FF-2DAF052B993A}" destId="{8165A469-F76D-47E8-99AB-3AC1FACD1833}" srcOrd="2" destOrd="0" presId="urn:microsoft.com/office/officeart/2005/8/layout/lProcess2"/>
    <dgm:cxn modelId="{20E163C6-2160-4993-8D44-A40C4DD64DA8}" type="presParOf" srcId="{8165A469-F76D-47E8-99AB-3AC1FACD1833}" destId="{E999209B-53A3-4C87-A464-1E7E7EAFCCF6}" srcOrd="0" destOrd="0" presId="urn:microsoft.com/office/officeart/2005/8/layout/lProcess2"/>
    <dgm:cxn modelId="{8FE7905A-ADD4-42D6-8BA3-891CFE485E8E}" type="presParOf" srcId="{8165A469-F76D-47E8-99AB-3AC1FACD1833}" destId="{E30131AC-7339-4725-9F46-49727AC7729C}" srcOrd="1" destOrd="0" presId="urn:microsoft.com/office/officeart/2005/8/layout/lProcess2"/>
    <dgm:cxn modelId="{FA5C6683-3963-423B-9249-A40DE2636E2B}" type="presParOf" srcId="{8165A469-F76D-47E8-99AB-3AC1FACD1833}" destId="{F65D7DE9-896F-4E6A-BD37-4E1FF6DDEE6F}" srcOrd="2" destOrd="0" presId="urn:microsoft.com/office/officeart/2005/8/layout/lProcess2"/>
    <dgm:cxn modelId="{D02486EF-0001-4E92-A2F3-06C0BCA06629}" type="presParOf" srcId="{F65D7DE9-896F-4E6A-BD37-4E1FF6DDEE6F}" destId="{AECF51BC-2C31-4335-BF7E-756C4F781782}" srcOrd="0" destOrd="0" presId="urn:microsoft.com/office/officeart/2005/8/layout/lProcess2"/>
    <dgm:cxn modelId="{0CE5F5B0-CA18-49F5-AC7A-E77422593EB5}" type="presParOf" srcId="{AECF51BC-2C31-4335-BF7E-756C4F781782}" destId="{E703CECC-80BB-4DF7-A868-D6BCF26E657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66C5A-C68C-4CEB-A367-D19E91A38E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37DEA-49BE-4362-A270-03C333B0C541}">
      <dgm:prSet phldrT="[Текст]"/>
      <dgm:spPr/>
      <dgm:t>
        <a:bodyPr/>
        <a:lstStyle/>
        <a:p>
          <a:r>
            <a:rPr lang="fr-FR" dirty="0" smtClean="0"/>
            <a:t>Oksid</a:t>
          </a:r>
          <a:endParaRPr lang="ru-RU" dirty="0"/>
        </a:p>
      </dgm:t>
    </dgm:pt>
    <dgm:pt modelId="{D1DF191D-B647-4E86-8153-7AE07C23306A}" type="parTrans" cxnId="{DFAC3D2F-5966-4E72-851B-820372E64745}">
      <dgm:prSet/>
      <dgm:spPr/>
      <dgm:t>
        <a:bodyPr/>
        <a:lstStyle/>
        <a:p>
          <a:endParaRPr lang="ru-RU"/>
        </a:p>
      </dgm:t>
    </dgm:pt>
    <dgm:pt modelId="{6961A6F6-59CC-4FD0-A963-DE75944EBAFF}" type="sibTrans" cxnId="{DFAC3D2F-5966-4E72-851B-820372E64745}">
      <dgm:prSet/>
      <dgm:spPr/>
      <dgm:t>
        <a:bodyPr/>
        <a:lstStyle/>
        <a:p>
          <a:endParaRPr lang="ru-RU"/>
        </a:p>
      </dgm:t>
    </dgm:pt>
    <dgm:pt modelId="{3945F241-C4A3-4103-9F5F-889A87AA39AB}">
      <dgm:prSet phldrT="[Текст]"/>
      <dgm:spPr/>
      <dgm:t>
        <a:bodyPr/>
        <a:lstStyle/>
        <a:p>
          <a:r>
            <a:rPr lang="fr-FR" dirty="0" smtClean="0"/>
            <a:t>Tuz hosil qiluvchi</a:t>
          </a:r>
          <a:endParaRPr lang="ru-RU" dirty="0"/>
        </a:p>
      </dgm:t>
    </dgm:pt>
    <dgm:pt modelId="{F0BAA566-1C69-4D0D-ADAB-DA05BD62A9EB}" type="parTrans" cxnId="{B119C6A0-7B73-4B92-A433-CF751CFFDEC4}">
      <dgm:prSet/>
      <dgm:spPr/>
      <dgm:t>
        <a:bodyPr/>
        <a:lstStyle/>
        <a:p>
          <a:endParaRPr lang="ru-RU" dirty="0"/>
        </a:p>
      </dgm:t>
    </dgm:pt>
    <dgm:pt modelId="{8C8CE2E6-B10B-4EE8-B662-672039F41BEF}" type="sibTrans" cxnId="{B119C6A0-7B73-4B92-A433-CF751CFFDEC4}">
      <dgm:prSet/>
      <dgm:spPr/>
      <dgm:t>
        <a:bodyPr/>
        <a:lstStyle/>
        <a:p>
          <a:endParaRPr lang="ru-RU"/>
        </a:p>
      </dgm:t>
    </dgm:pt>
    <dgm:pt modelId="{B6F2180A-F57D-4AEC-B2E2-435E28DC3DC0}">
      <dgm:prSet phldrT="[Текст]"/>
      <dgm:spPr/>
      <dgm:t>
        <a:bodyPr/>
        <a:lstStyle/>
        <a:p>
          <a:r>
            <a:rPr lang="fr-FR" dirty="0" smtClean="0"/>
            <a:t>Asosli</a:t>
          </a:r>
          <a:endParaRPr lang="ru-RU" dirty="0"/>
        </a:p>
      </dgm:t>
    </dgm:pt>
    <dgm:pt modelId="{617AB28C-E963-43A7-8627-79877EDB2508}" type="parTrans" cxnId="{57813325-2C1F-47AB-8E28-7880D8AACF3E}">
      <dgm:prSet/>
      <dgm:spPr/>
      <dgm:t>
        <a:bodyPr/>
        <a:lstStyle/>
        <a:p>
          <a:endParaRPr lang="ru-RU" dirty="0"/>
        </a:p>
      </dgm:t>
    </dgm:pt>
    <dgm:pt modelId="{3973F76C-675C-4602-BF54-92E3E4789B07}" type="sibTrans" cxnId="{57813325-2C1F-47AB-8E28-7880D8AACF3E}">
      <dgm:prSet/>
      <dgm:spPr/>
      <dgm:t>
        <a:bodyPr/>
        <a:lstStyle/>
        <a:p>
          <a:endParaRPr lang="ru-RU"/>
        </a:p>
      </dgm:t>
    </dgm:pt>
    <dgm:pt modelId="{0FDFFAB6-000C-4D50-B529-66F7A71F11A8}">
      <dgm:prSet phldrT="[Текст]"/>
      <dgm:spPr/>
      <dgm:t>
        <a:bodyPr/>
        <a:lstStyle/>
        <a:p>
          <a:r>
            <a:rPr lang="fr-FR" dirty="0" smtClean="0"/>
            <a:t>Kislotali</a:t>
          </a:r>
          <a:endParaRPr lang="ru-RU" dirty="0"/>
        </a:p>
      </dgm:t>
    </dgm:pt>
    <dgm:pt modelId="{528EBECF-DBF6-4D4B-8787-E6F203B2CF2A}" type="parTrans" cxnId="{791622E3-E4F3-46DC-A8EC-4832714959FB}">
      <dgm:prSet/>
      <dgm:spPr/>
      <dgm:t>
        <a:bodyPr/>
        <a:lstStyle/>
        <a:p>
          <a:endParaRPr lang="ru-RU" dirty="0"/>
        </a:p>
      </dgm:t>
    </dgm:pt>
    <dgm:pt modelId="{F123541E-D588-4E77-A679-5EFAEDC9AAC7}" type="sibTrans" cxnId="{791622E3-E4F3-46DC-A8EC-4832714959FB}">
      <dgm:prSet/>
      <dgm:spPr/>
      <dgm:t>
        <a:bodyPr/>
        <a:lstStyle/>
        <a:p>
          <a:endParaRPr lang="ru-RU"/>
        </a:p>
      </dgm:t>
    </dgm:pt>
    <dgm:pt modelId="{146B1255-A271-4D0D-8FD8-82939F51D7A5}">
      <dgm:prSet phldrT="[Текст]"/>
      <dgm:spPr/>
      <dgm:t>
        <a:bodyPr/>
        <a:lstStyle/>
        <a:p>
          <a:r>
            <a:rPr lang="fr-FR" dirty="0" smtClean="0"/>
            <a:t>Tuz hosil qilmaydigan</a:t>
          </a:r>
          <a:endParaRPr lang="ru-RU" dirty="0"/>
        </a:p>
      </dgm:t>
    </dgm:pt>
    <dgm:pt modelId="{C2E0B73C-CED6-4B25-94FD-C706807400E6}" type="parTrans" cxnId="{32C8AAFA-CB01-4B4A-827C-7CCC570B2EBA}">
      <dgm:prSet/>
      <dgm:spPr/>
      <dgm:t>
        <a:bodyPr/>
        <a:lstStyle/>
        <a:p>
          <a:endParaRPr lang="ru-RU" dirty="0"/>
        </a:p>
      </dgm:t>
    </dgm:pt>
    <dgm:pt modelId="{44D06CD0-616B-44B1-A2A6-DB73A31D4734}" type="sibTrans" cxnId="{32C8AAFA-CB01-4B4A-827C-7CCC570B2EBA}">
      <dgm:prSet/>
      <dgm:spPr/>
      <dgm:t>
        <a:bodyPr/>
        <a:lstStyle/>
        <a:p>
          <a:endParaRPr lang="ru-RU"/>
        </a:p>
      </dgm:t>
    </dgm:pt>
    <dgm:pt modelId="{08BFBC09-6509-4519-A0AC-3A654388776A}">
      <dgm:prSet/>
      <dgm:spPr/>
      <dgm:t>
        <a:bodyPr/>
        <a:lstStyle/>
        <a:p>
          <a:r>
            <a:rPr lang="fr-FR" dirty="0" smtClean="0"/>
            <a:t>Amfoter</a:t>
          </a:r>
          <a:endParaRPr lang="ru-RU" dirty="0"/>
        </a:p>
      </dgm:t>
    </dgm:pt>
    <dgm:pt modelId="{E5BC9F6C-A123-432C-A3B5-0E370BC029F3}" type="parTrans" cxnId="{3C115E80-5B9D-41C4-B912-2A4759D4A745}">
      <dgm:prSet/>
      <dgm:spPr/>
      <dgm:t>
        <a:bodyPr/>
        <a:lstStyle/>
        <a:p>
          <a:endParaRPr lang="ru-RU" dirty="0"/>
        </a:p>
      </dgm:t>
    </dgm:pt>
    <dgm:pt modelId="{0038EE26-0B6A-4D5A-91C4-A759114BEE8A}" type="sibTrans" cxnId="{3C115E80-5B9D-41C4-B912-2A4759D4A745}">
      <dgm:prSet/>
      <dgm:spPr/>
      <dgm:t>
        <a:bodyPr/>
        <a:lstStyle/>
        <a:p>
          <a:endParaRPr lang="ru-RU"/>
        </a:p>
      </dgm:t>
    </dgm:pt>
    <dgm:pt modelId="{6332FA80-1578-4445-BA48-AC6BB1D21862}" type="pres">
      <dgm:prSet presAssocID="{8E766C5A-C68C-4CEB-A367-D19E91A38E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C7C230-35C2-46B5-A204-554B067E7A45}" type="pres">
      <dgm:prSet presAssocID="{54D37DEA-49BE-4362-A270-03C333B0C541}" presName="hierRoot1" presStyleCnt="0"/>
      <dgm:spPr/>
    </dgm:pt>
    <dgm:pt modelId="{180B2227-C8CD-43CD-AFB6-8BE79E478350}" type="pres">
      <dgm:prSet presAssocID="{54D37DEA-49BE-4362-A270-03C333B0C541}" presName="composite" presStyleCnt="0"/>
      <dgm:spPr/>
    </dgm:pt>
    <dgm:pt modelId="{B6409C92-125A-42B1-BB94-909A6FD2B217}" type="pres">
      <dgm:prSet presAssocID="{54D37DEA-49BE-4362-A270-03C333B0C541}" presName="background" presStyleLbl="node0" presStyleIdx="0" presStyleCnt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F3DCB38-2E12-4A49-881C-22BE6BD5DD20}" type="pres">
      <dgm:prSet presAssocID="{54D37DEA-49BE-4362-A270-03C333B0C5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E8B0C-3405-45E0-8B9C-20E2AA7E3A71}" type="pres">
      <dgm:prSet presAssocID="{54D37DEA-49BE-4362-A270-03C333B0C541}" presName="hierChild2" presStyleCnt="0"/>
      <dgm:spPr/>
    </dgm:pt>
    <dgm:pt modelId="{A7CC3BB0-2074-4970-81A4-2E565D3051D2}" type="pres">
      <dgm:prSet presAssocID="{F0BAA566-1C69-4D0D-ADAB-DA05BD62A9E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5AC3F0B-7389-464E-9D1F-77541F858E77}" type="pres">
      <dgm:prSet presAssocID="{3945F241-C4A3-4103-9F5F-889A87AA39AB}" presName="hierRoot2" presStyleCnt="0"/>
      <dgm:spPr/>
    </dgm:pt>
    <dgm:pt modelId="{55AE5B82-47E1-4640-BEA7-9BF47D6489D1}" type="pres">
      <dgm:prSet presAssocID="{3945F241-C4A3-4103-9F5F-889A87AA39AB}" presName="composite2" presStyleCnt="0"/>
      <dgm:spPr/>
    </dgm:pt>
    <dgm:pt modelId="{20AF0E3E-5617-4864-A92A-F745A72BF98F}" type="pres">
      <dgm:prSet presAssocID="{3945F241-C4A3-4103-9F5F-889A87AA39AB}" presName="background2" presStyleLbl="node2" presStyleIdx="0" presStyleCnt="2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B01931-1D30-4921-88A8-9D41A27F58FE}" type="pres">
      <dgm:prSet presAssocID="{3945F241-C4A3-4103-9F5F-889A87AA39A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B366A7-3845-47BD-915B-94C242A26383}" type="pres">
      <dgm:prSet presAssocID="{3945F241-C4A3-4103-9F5F-889A87AA39AB}" presName="hierChild3" presStyleCnt="0"/>
      <dgm:spPr/>
    </dgm:pt>
    <dgm:pt modelId="{A960C1BE-5164-4031-BE40-4FD873E942B4}" type="pres">
      <dgm:prSet presAssocID="{617AB28C-E963-43A7-8627-79877EDB250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AFDCB5C-CD29-4DD0-A034-C0ADC3FEAA59}" type="pres">
      <dgm:prSet presAssocID="{B6F2180A-F57D-4AEC-B2E2-435E28DC3DC0}" presName="hierRoot3" presStyleCnt="0"/>
      <dgm:spPr/>
    </dgm:pt>
    <dgm:pt modelId="{C6AEA498-5E74-47FD-8508-57794D55B0CA}" type="pres">
      <dgm:prSet presAssocID="{B6F2180A-F57D-4AEC-B2E2-435E28DC3DC0}" presName="composite3" presStyleCnt="0"/>
      <dgm:spPr/>
    </dgm:pt>
    <dgm:pt modelId="{47186868-CB4E-4CCE-B02B-842223703541}" type="pres">
      <dgm:prSet presAssocID="{B6F2180A-F57D-4AEC-B2E2-435E28DC3DC0}" presName="background3" presStyleLbl="node3" presStyleIdx="0" presStyleCnt="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1B8739D-BF35-40E6-937D-D7B07B31C7EE}" type="pres">
      <dgm:prSet presAssocID="{B6F2180A-F57D-4AEC-B2E2-435E28DC3DC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0520EC-C9D3-456D-9A58-18884873784E}" type="pres">
      <dgm:prSet presAssocID="{B6F2180A-F57D-4AEC-B2E2-435E28DC3DC0}" presName="hierChild4" presStyleCnt="0"/>
      <dgm:spPr/>
    </dgm:pt>
    <dgm:pt modelId="{3616E97F-8EAA-46A9-8D9D-F8B17D6BEC17}" type="pres">
      <dgm:prSet presAssocID="{528EBECF-DBF6-4D4B-8787-E6F203B2CF2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E26BF8B-392A-45AE-8FF6-5C395A34CF63}" type="pres">
      <dgm:prSet presAssocID="{0FDFFAB6-000C-4D50-B529-66F7A71F11A8}" presName="hierRoot3" presStyleCnt="0"/>
      <dgm:spPr/>
    </dgm:pt>
    <dgm:pt modelId="{84A9FAEF-3E56-4A2C-8AF8-734F9AF73187}" type="pres">
      <dgm:prSet presAssocID="{0FDFFAB6-000C-4D50-B529-66F7A71F11A8}" presName="composite3" presStyleCnt="0"/>
      <dgm:spPr/>
    </dgm:pt>
    <dgm:pt modelId="{7712411E-CC36-41F3-B59F-14F441FF0FAE}" type="pres">
      <dgm:prSet presAssocID="{0FDFFAB6-000C-4D50-B529-66F7A71F11A8}" presName="background3" presStyleLbl="node3" presStyleIdx="1" presStyleCnt="3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1270E4E0-7F6D-4203-9A69-7F55AB9B80C5}" type="pres">
      <dgm:prSet presAssocID="{0FDFFAB6-000C-4D50-B529-66F7A71F11A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59464-7306-406C-82CF-CEF7869785CE}" type="pres">
      <dgm:prSet presAssocID="{0FDFFAB6-000C-4D50-B529-66F7A71F11A8}" presName="hierChild4" presStyleCnt="0"/>
      <dgm:spPr/>
    </dgm:pt>
    <dgm:pt modelId="{00927B82-AFD5-40C2-B27F-6E82F2F2553D}" type="pres">
      <dgm:prSet presAssocID="{E5BC9F6C-A123-432C-A3B5-0E370BC029F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1A505F5-D112-4DBD-95B6-48417F18FA59}" type="pres">
      <dgm:prSet presAssocID="{08BFBC09-6509-4519-A0AC-3A654388776A}" presName="hierRoot3" presStyleCnt="0"/>
      <dgm:spPr/>
    </dgm:pt>
    <dgm:pt modelId="{EE925BDE-9C50-47B0-BAE8-CCF174B2B49D}" type="pres">
      <dgm:prSet presAssocID="{08BFBC09-6509-4519-A0AC-3A654388776A}" presName="composite3" presStyleCnt="0"/>
      <dgm:spPr/>
    </dgm:pt>
    <dgm:pt modelId="{4BFD62DE-D06E-42BA-99AD-691C6073250E}" type="pres">
      <dgm:prSet presAssocID="{08BFBC09-6509-4519-A0AC-3A654388776A}" presName="background3" presStyleLbl="node3" presStyleIdx="2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229C1CB-641D-453D-9696-A416E53B2F80}" type="pres">
      <dgm:prSet presAssocID="{08BFBC09-6509-4519-A0AC-3A654388776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B845D-9C31-4798-B95B-52879D7C47B5}" type="pres">
      <dgm:prSet presAssocID="{08BFBC09-6509-4519-A0AC-3A654388776A}" presName="hierChild4" presStyleCnt="0"/>
      <dgm:spPr/>
    </dgm:pt>
    <dgm:pt modelId="{74638E48-7EEF-4331-8237-F1F0C140A3E6}" type="pres">
      <dgm:prSet presAssocID="{C2E0B73C-CED6-4B25-94FD-C706807400E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29CD50-AD4F-44F1-8887-F2B9F3AD0F3E}" type="pres">
      <dgm:prSet presAssocID="{146B1255-A271-4D0D-8FD8-82939F51D7A5}" presName="hierRoot2" presStyleCnt="0"/>
      <dgm:spPr/>
    </dgm:pt>
    <dgm:pt modelId="{23B3C9BF-4BD4-4CD1-BEEF-62A697B598F5}" type="pres">
      <dgm:prSet presAssocID="{146B1255-A271-4D0D-8FD8-82939F51D7A5}" presName="composite2" presStyleCnt="0"/>
      <dgm:spPr/>
    </dgm:pt>
    <dgm:pt modelId="{79877D4E-8FB5-4A49-9B92-D1F10AB5A29C}" type="pres">
      <dgm:prSet presAssocID="{146B1255-A271-4D0D-8FD8-82939F51D7A5}" presName="background2" presStyleLbl="node2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86FCB14-0E20-481B-A57A-0B13C12D65BC}" type="pres">
      <dgm:prSet presAssocID="{146B1255-A271-4D0D-8FD8-82939F51D7A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BC23F-1860-410B-89DB-8647A40A3B08}" type="pres">
      <dgm:prSet presAssocID="{146B1255-A271-4D0D-8FD8-82939F51D7A5}" presName="hierChild3" presStyleCnt="0"/>
      <dgm:spPr/>
    </dgm:pt>
  </dgm:ptLst>
  <dgm:cxnLst>
    <dgm:cxn modelId="{2646218F-D86C-4A9F-9A54-C8E0765CA9B0}" type="presOf" srcId="{146B1255-A271-4D0D-8FD8-82939F51D7A5}" destId="{486FCB14-0E20-481B-A57A-0B13C12D65BC}" srcOrd="0" destOrd="0" presId="urn:microsoft.com/office/officeart/2005/8/layout/hierarchy1"/>
    <dgm:cxn modelId="{629D6F06-0219-404A-9035-D9C71B073D2E}" type="presOf" srcId="{528EBECF-DBF6-4D4B-8787-E6F203B2CF2A}" destId="{3616E97F-8EAA-46A9-8D9D-F8B17D6BEC17}" srcOrd="0" destOrd="0" presId="urn:microsoft.com/office/officeart/2005/8/layout/hierarchy1"/>
    <dgm:cxn modelId="{DFAC3D2F-5966-4E72-851B-820372E64745}" srcId="{8E766C5A-C68C-4CEB-A367-D19E91A38EE0}" destId="{54D37DEA-49BE-4362-A270-03C333B0C541}" srcOrd="0" destOrd="0" parTransId="{D1DF191D-B647-4E86-8153-7AE07C23306A}" sibTransId="{6961A6F6-59CC-4FD0-A963-DE75944EBAFF}"/>
    <dgm:cxn modelId="{9B47B6E4-B3AD-4C3D-81E1-C14140B5F41E}" type="presOf" srcId="{E5BC9F6C-A123-432C-A3B5-0E370BC029F3}" destId="{00927B82-AFD5-40C2-B27F-6E82F2F2553D}" srcOrd="0" destOrd="0" presId="urn:microsoft.com/office/officeart/2005/8/layout/hierarchy1"/>
    <dgm:cxn modelId="{0B3EEBA7-1BE1-4D0E-BC87-3775879E4C84}" type="presOf" srcId="{B6F2180A-F57D-4AEC-B2E2-435E28DC3DC0}" destId="{F1B8739D-BF35-40E6-937D-D7B07B31C7EE}" srcOrd="0" destOrd="0" presId="urn:microsoft.com/office/officeart/2005/8/layout/hierarchy1"/>
    <dgm:cxn modelId="{CC7F30E4-0A15-41BC-B828-D6DBAF0C9DFE}" type="presOf" srcId="{8E766C5A-C68C-4CEB-A367-D19E91A38EE0}" destId="{6332FA80-1578-4445-BA48-AC6BB1D21862}" srcOrd="0" destOrd="0" presId="urn:microsoft.com/office/officeart/2005/8/layout/hierarchy1"/>
    <dgm:cxn modelId="{0B0AD4FF-0AD0-48B0-A1F5-78BCC14BDD4D}" type="presOf" srcId="{F0BAA566-1C69-4D0D-ADAB-DA05BD62A9EB}" destId="{A7CC3BB0-2074-4970-81A4-2E565D3051D2}" srcOrd="0" destOrd="0" presId="urn:microsoft.com/office/officeart/2005/8/layout/hierarchy1"/>
    <dgm:cxn modelId="{3C115E80-5B9D-41C4-B912-2A4759D4A745}" srcId="{3945F241-C4A3-4103-9F5F-889A87AA39AB}" destId="{08BFBC09-6509-4519-A0AC-3A654388776A}" srcOrd="2" destOrd="0" parTransId="{E5BC9F6C-A123-432C-A3B5-0E370BC029F3}" sibTransId="{0038EE26-0B6A-4D5A-91C4-A759114BEE8A}"/>
    <dgm:cxn modelId="{8930D6D3-8D8E-4AE7-B2C5-863BBD334C55}" type="presOf" srcId="{3945F241-C4A3-4103-9F5F-889A87AA39AB}" destId="{7CB01931-1D30-4921-88A8-9D41A27F58FE}" srcOrd="0" destOrd="0" presId="urn:microsoft.com/office/officeart/2005/8/layout/hierarchy1"/>
    <dgm:cxn modelId="{791622E3-E4F3-46DC-A8EC-4832714959FB}" srcId="{3945F241-C4A3-4103-9F5F-889A87AA39AB}" destId="{0FDFFAB6-000C-4D50-B529-66F7A71F11A8}" srcOrd="1" destOrd="0" parTransId="{528EBECF-DBF6-4D4B-8787-E6F203B2CF2A}" sibTransId="{F123541E-D588-4E77-A679-5EFAEDC9AAC7}"/>
    <dgm:cxn modelId="{EDE922FF-F55D-4CA9-84B9-C01BFEAA846A}" type="presOf" srcId="{617AB28C-E963-43A7-8627-79877EDB2508}" destId="{A960C1BE-5164-4031-BE40-4FD873E942B4}" srcOrd="0" destOrd="0" presId="urn:microsoft.com/office/officeart/2005/8/layout/hierarchy1"/>
    <dgm:cxn modelId="{BDDCC0C1-CDE2-4672-A7C4-C69991FB8949}" type="presOf" srcId="{C2E0B73C-CED6-4B25-94FD-C706807400E6}" destId="{74638E48-7EEF-4331-8237-F1F0C140A3E6}" srcOrd="0" destOrd="0" presId="urn:microsoft.com/office/officeart/2005/8/layout/hierarchy1"/>
    <dgm:cxn modelId="{32C8AAFA-CB01-4B4A-827C-7CCC570B2EBA}" srcId="{54D37DEA-49BE-4362-A270-03C333B0C541}" destId="{146B1255-A271-4D0D-8FD8-82939F51D7A5}" srcOrd="1" destOrd="0" parTransId="{C2E0B73C-CED6-4B25-94FD-C706807400E6}" sibTransId="{44D06CD0-616B-44B1-A2A6-DB73A31D4734}"/>
    <dgm:cxn modelId="{B119C6A0-7B73-4B92-A433-CF751CFFDEC4}" srcId="{54D37DEA-49BE-4362-A270-03C333B0C541}" destId="{3945F241-C4A3-4103-9F5F-889A87AA39AB}" srcOrd="0" destOrd="0" parTransId="{F0BAA566-1C69-4D0D-ADAB-DA05BD62A9EB}" sibTransId="{8C8CE2E6-B10B-4EE8-B662-672039F41BEF}"/>
    <dgm:cxn modelId="{646C45CC-DA5B-4B4C-8D41-DED51697813C}" type="presOf" srcId="{0FDFFAB6-000C-4D50-B529-66F7A71F11A8}" destId="{1270E4E0-7F6D-4203-9A69-7F55AB9B80C5}" srcOrd="0" destOrd="0" presId="urn:microsoft.com/office/officeart/2005/8/layout/hierarchy1"/>
    <dgm:cxn modelId="{57813325-2C1F-47AB-8E28-7880D8AACF3E}" srcId="{3945F241-C4A3-4103-9F5F-889A87AA39AB}" destId="{B6F2180A-F57D-4AEC-B2E2-435E28DC3DC0}" srcOrd="0" destOrd="0" parTransId="{617AB28C-E963-43A7-8627-79877EDB2508}" sibTransId="{3973F76C-675C-4602-BF54-92E3E4789B07}"/>
    <dgm:cxn modelId="{D64054B4-E308-4896-B4F2-79818483E09E}" type="presOf" srcId="{08BFBC09-6509-4519-A0AC-3A654388776A}" destId="{7229C1CB-641D-453D-9696-A416E53B2F80}" srcOrd="0" destOrd="0" presId="urn:microsoft.com/office/officeart/2005/8/layout/hierarchy1"/>
    <dgm:cxn modelId="{714D84AD-6CDA-461F-BE21-E63B94CCE706}" type="presOf" srcId="{54D37DEA-49BE-4362-A270-03C333B0C541}" destId="{0F3DCB38-2E12-4A49-881C-22BE6BD5DD20}" srcOrd="0" destOrd="0" presId="urn:microsoft.com/office/officeart/2005/8/layout/hierarchy1"/>
    <dgm:cxn modelId="{FEB7D999-DBD9-4A15-B17F-3F6ED5619110}" type="presParOf" srcId="{6332FA80-1578-4445-BA48-AC6BB1D21862}" destId="{17C7C230-35C2-46B5-A204-554B067E7A45}" srcOrd="0" destOrd="0" presId="urn:microsoft.com/office/officeart/2005/8/layout/hierarchy1"/>
    <dgm:cxn modelId="{1B002B27-444E-4DD6-B570-D6A9AC59C8B6}" type="presParOf" srcId="{17C7C230-35C2-46B5-A204-554B067E7A45}" destId="{180B2227-C8CD-43CD-AFB6-8BE79E478350}" srcOrd="0" destOrd="0" presId="urn:microsoft.com/office/officeart/2005/8/layout/hierarchy1"/>
    <dgm:cxn modelId="{8A3D1D2B-26BE-49DD-8295-3A806E001AD6}" type="presParOf" srcId="{180B2227-C8CD-43CD-AFB6-8BE79E478350}" destId="{B6409C92-125A-42B1-BB94-909A6FD2B217}" srcOrd="0" destOrd="0" presId="urn:microsoft.com/office/officeart/2005/8/layout/hierarchy1"/>
    <dgm:cxn modelId="{78BF31C9-A4CD-4F46-A6D2-37FFFF0A8572}" type="presParOf" srcId="{180B2227-C8CD-43CD-AFB6-8BE79E478350}" destId="{0F3DCB38-2E12-4A49-881C-22BE6BD5DD20}" srcOrd="1" destOrd="0" presId="urn:microsoft.com/office/officeart/2005/8/layout/hierarchy1"/>
    <dgm:cxn modelId="{8F11376A-F1E5-4EF8-8EE6-0D1273E56297}" type="presParOf" srcId="{17C7C230-35C2-46B5-A204-554B067E7A45}" destId="{8A6E8B0C-3405-45E0-8B9C-20E2AA7E3A71}" srcOrd="1" destOrd="0" presId="urn:microsoft.com/office/officeart/2005/8/layout/hierarchy1"/>
    <dgm:cxn modelId="{68DBEF16-5CB7-4D2F-9E94-AA52811E6820}" type="presParOf" srcId="{8A6E8B0C-3405-45E0-8B9C-20E2AA7E3A71}" destId="{A7CC3BB0-2074-4970-81A4-2E565D3051D2}" srcOrd="0" destOrd="0" presId="urn:microsoft.com/office/officeart/2005/8/layout/hierarchy1"/>
    <dgm:cxn modelId="{5568090B-69E8-4312-A9C4-90640B170FD5}" type="presParOf" srcId="{8A6E8B0C-3405-45E0-8B9C-20E2AA7E3A71}" destId="{85AC3F0B-7389-464E-9D1F-77541F858E77}" srcOrd="1" destOrd="0" presId="urn:microsoft.com/office/officeart/2005/8/layout/hierarchy1"/>
    <dgm:cxn modelId="{60D6F57A-B848-4AFA-860F-859716428977}" type="presParOf" srcId="{85AC3F0B-7389-464E-9D1F-77541F858E77}" destId="{55AE5B82-47E1-4640-BEA7-9BF47D6489D1}" srcOrd="0" destOrd="0" presId="urn:microsoft.com/office/officeart/2005/8/layout/hierarchy1"/>
    <dgm:cxn modelId="{BBA83329-9D41-4951-A375-2AD3B53E6D5F}" type="presParOf" srcId="{55AE5B82-47E1-4640-BEA7-9BF47D6489D1}" destId="{20AF0E3E-5617-4864-A92A-F745A72BF98F}" srcOrd="0" destOrd="0" presId="urn:microsoft.com/office/officeart/2005/8/layout/hierarchy1"/>
    <dgm:cxn modelId="{37E41E69-CB50-4F90-A589-4193357BE6C1}" type="presParOf" srcId="{55AE5B82-47E1-4640-BEA7-9BF47D6489D1}" destId="{7CB01931-1D30-4921-88A8-9D41A27F58FE}" srcOrd="1" destOrd="0" presId="urn:microsoft.com/office/officeart/2005/8/layout/hierarchy1"/>
    <dgm:cxn modelId="{1BE944B8-129B-4B40-BB78-74D4817E433B}" type="presParOf" srcId="{85AC3F0B-7389-464E-9D1F-77541F858E77}" destId="{1FB366A7-3845-47BD-915B-94C242A26383}" srcOrd="1" destOrd="0" presId="urn:microsoft.com/office/officeart/2005/8/layout/hierarchy1"/>
    <dgm:cxn modelId="{A63C572D-C84B-4C81-88F9-287767AD169A}" type="presParOf" srcId="{1FB366A7-3845-47BD-915B-94C242A26383}" destId="{A960C1BE-5164-4031-BE40-4FD873E942B4}" srcOrd="0" destOrd="0" presId="urn:microsoft.com/office/officeart/2005/8/layout/hierarchy1"/>
    <dgm:cxn modelId="{10EBA9DD-E5E7-4305-AAF4-1E3D8D349AF8}" type="presParOf" srcId="{1FB366A7-3845-47BD-915B-94C242A26383}" destId="{3AFDCB5C-CD29-4DD0-A034-C0ADC3FEAA59}" srcOrd="1" destOrd="0" presId="urn:microsoft.com/office/officeart/2005/8/layout/hierarchy1"/>
    <dgm:cxn modelId="{5BFEF9A0-0468-4602-AA03-161EC9B91F8D}" type="presParOf" srcId="{3AFDCB5C-CD29-4DD0-A034-C0ADC3FEAA59}" destId="{C6AEA498-5E74-47FD-8508-57794D55B0CA}" srcOrd="0" destOrd="0" presId="urn:microsoft.com/office/officeart/2005/8/layout/hierarchy1"/>
    <dgm:cxn modelId="{9B4EEAE2-5DE0-45BA-9B2A-6B659E69138D}" type="presParOf" srcId="{C6AEA498-5E74-47FD-8508-57794D55B0CA}" destId="{47186868-CB4E-4CCE-B02B-842223703541}" srcOrd="0" destOrd="0" presId="urn:microsoft.com/office/officeart/2005/8/layout/hierarchy1"/>
    <dgm:cxn modelId="{7D6D5B1A-860D-4646-9B9D-594F3240EC87}" type="presParOf" srcId="{C6AEA498-5E74-47FD-8508-57794D55B0CA}" destId="{F1B8739D-BF35-40E6-937D-D7B07B31C7EE}" srcOrd="1" destOrd="0" presId="urn:microsoft.com/office/officeart/2005/8/layout/hierarchy1"/>
    <dgm:cxn modelId="{7CC8B76B-35B3-4B9E-93F8-42A6178519F3}" type="presParOf" srcId="{3AFDCB5C-CD29-4DD0-A034-C0ADC3FEAA59}" destId="{940520EC-C9D3-456D-9A58-18884873784E}" srcOrd="1" destOrd="0" presId="urn:microsoft.com/office/officeart/2005/8/layout/hierarchy1"/>
    <dgm:cxn modelId="{E4FEFB6A-D23C-4D2E-BD94-FEB01D85172F}" type="presParOf" srcId="{1FB366A7-3845-47BD-915B-94C242A26383}" destId="{3616E97F-8EAA-46A9-8D9D-F8B17D6BEC17}" srcOrd="2" destOrd="0" presId="urn:microsoft.com/office/officeart/2005/8/layout/hierarchy1"/>
    <dgm:cxn modelId="{2340A26A-6E4F-4DB0-9826-40C790D1A170}" type="presParOf" srcId="{1FB366A7-3845-47BD-915B-94C242A26383}" destId="{CE26BF8B-392A-45AE-8FF6-5C395A34CF63}" srcOrd="3" destOrd="0" presId="urn:microsoft.com/office/officeart/2005/8/layout/hierarchy1"/>
    <dgm:cxn modelId="{18BF26FE-A92D-4DBF-AB79-82773D8CB6E5}" type="presParOf" srcId="{CE26BF8B-392A-45AE-8FF6-5C395A34CF63}" destId="{84A9FAEF-3E56-4A2C-8AF8-734F9AF73187}" srcOrd="0" destOrd="0" presId="urn:microsoft.com/office/officeart/2005/8/layout/hierarchy1"/>
    <dgm:cxn modelId="{E38C60AE-0E65-46AB-A94B-49592AFC7E24}" type="presParOf" srcId="{84A9FAEF-3E56-4A2C-8AF8-734F9AF73187}" destId="{7712411E-CC36-41F3-B59F-14F441FF0FAE}" srcOrd="0" destOrd="0" presId="urn:microsoft.com/office/officeart/2005/8/layout/hierarchy1"/>
    <dgm:cxn modelId="{29B8BEF5-2E28-45F4-81C7-9E1337601106}" type="presParOf" srcId="{84A9FAEF-3E56-4A2C-8AF8-734F9AF73187}" destId="{1270E4E0-7F6D-4203-9A69-7F55AB9B80C5}" srcOrd="1" destOrd="0" presId="urn:microsoft.com/office/officeart/2005/8/layout/hierarchy1"/>
    <dgm:cxn modelId="{B369CA7A-0E40-4E16-8140-336F1401ED16}" type="presParOf" srcId="{CE26BF8B-392A-45AE-8FF6-5C395A34CF63}" destId="{A6C59464-7306-406C-82CF-CEF7869785CE}" srcOrd="1" destOrd="0" presId="urn:microsoft.com/office/officeart/2005/8/layout/hierarchy1"/>
    <dgm:cxn modelId="{6A30042B-03F8-4AC8-92E7-4F680AD9040B}" type="presParOf" srcId="{1FB366A7-3845-47BD-915B-94C242A26383}" destId="{00927B82-AFD5-40C2-B27F-6E82F2F2553D}" srcOrd="4" destOrd="0" presId="urn:microsoft.com/office/officeart/2005/8/layout/hierarchy1"/>
    <dgm:cxn modelId="{4D5DA15B-E986-4A15-8ED2-C4E02A3C15BE}" type="presParOf" srcId="{1FB366A7-3845-47BD-915B-94C242A26383}" destId="{D1A505F5-D112-4DBD-95B6-48417F18FA59}" srcOrd="5" destOrd="0" presId="urn:microsoft.com/office/officeart/2005/8/layout/hierarchy1"/>
    <dgm:cxn modelId="{EEFE8F56-4C85-451B-9D9E-0626B783A19C}" type="presParOf" srcId="{D1A505F5-D112-4DBD-95B6-48417F18FA59}" destId="{EE925BDE-9C50-47B0-BAE8-CCF174B2B49D}" srcOrd="0" destOrd="0" presId="urn:microsoft.com/office/officeart/2005/8/layout/hierarchy1"/>
    <dgm:cxn modelId="{603322B5-8971-4608-BF20-45E57432621E}" type="presParOf" srcId="{EE925BDE-9C50-47B0-BAE8-CCF174B2B49D}" destId="{4BFD62DE-D06E-42BA-99AD-691C6073250E}" srcOrd="0" destOrd="0" presId="urn:microsoft.com/office/officeart/2005/8/layout/hierarchy1"/>
    <dgm:cxn modelId="{5A8D2001-9595-4F65-AC17-1B6E6162DF75}" type="presParOf" srcId="{EE925BDE-9C50-47B0-BAE8-CCF174B2B49D}" destId="{7229C1CB-641D-453D-9696-A416E53B2F80}" srcOrd="1" destOrd="0" presId="urn:microsoft.com/office/officeart/2005/8/layout/hierarchy1"/>
    <dgm:cxn modelId="{525FD20A-8984-47E0-9A03-B1733F27879F}" type="presParOf" srcId="{D1A505F5-D112-4DBD-95B6-48417F18FA59}" destId="{6F8B845D-9C31-4798-B95B-52879D7C47B5}" srcOrd="1" destOrd="0" presId="urn:microsoft.com/office/officeart/2005/8/layout/hierarchy1"/>
    <dgm:cxn modelId="{83D9CCFB-6E14-4F35-8B88-BB9274CCC6B2}" type="presParOf" srcId="{8A6E8B0C-3405-45E0-8B9C-20E2AA7E3A71}" destId="{74638E48-7EEF-4331-8237-F1F0C140A3E6}" srcOrd="2" destOrd="0" presId="urn:microsoft.com/office/officeart/2005/8/layout/hierarchy1"/>
    <dgm:cxn modelId="{C9E0B3DE-36BF-4E1E-8A65-B564325EC0E3}" type="presParOf" srcId="{8A6E8B0C-3405-45E0-8B9C-20E2AA7E3A71}" destId="{8C29CD50-AD4F-44F1-8887-F2B9F3AD0F3E}" srcOrd="3" destOrd="0" presId="urn:microsoft.com/office/officeart/2005/8/layout/hierarchy1"/>
    <dgm:cxn modelId="{CDB3B664-1651-4A1E-8152-78B6E1224B0A}" type="presParOf" srcId="{8C29CD50-AD4F-44F1-8887-F2B9F3AD0F3E}" destId="{23B3C9BF-4BD4-4CD1-BEEF-62A697B598F5}" srcOrd="0" destOrd="0" presId="urn:microsoft.com/office/officeart/2005/8/layout/hierarchy1"/>
    <dgm:cxn modelId="{25D70F84-0FE5-4CE4-82D8-B8C120A5F0E3}" type="presParOf" srcId="{23B3C9BF-4BD4-4CD1-BEEF-62A697B598F5}" destId="{79877D4E-8FB5-4A49-9B92-D1F10AB5A29C}" srcOrd="0" destOrd="0" presId="urn:microsoft.com/office/officeart/2005/8/layout/hierarchy1"/>
    <dgm:cxn modelId="{B183BB0F-6D15-4D23-A94B-5AF9F3529FEB}" type="presParOf" srcId="{23B3C9BF-4BD4-4CD1-BEEF-62A697B598F5}" destId="{486FCB14-0E20-481B-A57A-0B13C12D65BC}" srcOrd="1" destOrd="0" presId="urn:microsoft.com/office/officeart/2005/8/layout/hierarchy1"/>
    <dgm:cxn modelId="{635A4292-056E-4B0B-9017-1D8F767A6FCA}" type="presParOf" srcId="{8C29CD50-AD4F-44F1-8887-F2B9F3AD0F3E}" destId="{265BC23F-1860-410B-89DB-8647A40A3B0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43FEF-E5DD-45A4-B1D5-ADF85888209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84A5E5-DCE5-4F6E-A4A0-D2B3C92CE992}">
      <dgm:prSet phldrT="[Текст]"/>
      <dgm:spPr/>
      <dgm:t>
        <a:bodyPr/>
        <a:lstStyle/>
        <a:p>
          <a:r>
            <a:rPr lang="fr-FR" smtClean="0">
              <a:latin typeface="Times New Roman" panose="02020603050405020304" pitchFamily="18" charset="0"/>
              <a:cs typeface="Times New Roman" panose="02020603050405020304" pitchFamily="18" charset="0"/>
            </a:rPr>
            <a:t>Kislotalar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4754C-7E76-40EF-9678-42152A9758A4}" type="parTrans" cxnId="{34CFE293-7048-4AEC-8B30-64BBE3B50B33}">
      <dgm:prSet/>
      <dgm:spPr/>
      <dgm:t>
        <a:bodyPr/>
        <a:lstStyle/>
        <a:p>
          <a:endParaRPr lang="ru-RU"/>
        </a:p>
      </dgm:t>
    </dgm:pt>
    <dgm:pt modelId="{C1D0DF2B-B810-40BD-8609-0937D9746536}" type="sibTrans" cxnId="{34CFE293-7048-4AEC-8B30-64BBE3B50B33}">
      <dgm:prSet/>
      <dgm:spPr/>
      <dgm:t>
        <a:bodyPr/>
        <a:lstStyle/>
        <a:p>
          <a:endParaRPr lang="ru-RU"/>
        </a:p>
      </dgm:t>
    </dgm:pt>
    <dgm:pt modelId="{6CB7D4AE-68EE-43BB-BF33-64D8364B0904}">
      <dgm:prSet phldrT="[Текст]" custT="1"/>
      <dgm:spPr/>
      <dgm:t>
        <a:bodyPr/>
        <a:lstStyle/>
        <a:p>
          <a:r>
            <a:rPr lang="fr-F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Suvda</a:t>
          </a:r>
          <a:r>
            <a: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eriydigan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FE567-7F9C-47B6-BED8-68E1BD901F65}" type="parTrans" cxnId="{F1DB8F11-3436-4AA0-A25C-1007BFEA724F}">
      <dgm:prSet/>
      <dgm:spPr/>
      <dgm:t>
        <a:bodyPr/>
        <a:lstStyle/>
        <a:p>
          <a:endParaRPr lang="ru-RU"/>
        </a:p>
      </dgm:t>
    </dgm:pt>
    <dgm:pt modelId="{D552CE64-AC09-4C23-98A5-346F6B5D81AE}" type="sibTrans" cxnId="{F1DB8F11-3436-4AA0-A25C-1007BFEA724F}">
      <dgm:prSet/>
      <dgm:spPr/>
      <dgm:t>
        <a:bodyPr/>
        <a:lstStyle/>
        <a:p>
          <a:endParaRPr lang="ru-RU"/>
        </a:p>
      </dgm:t>
    </dgm:pt>
    <dgm:pt modelId="{04C4CB96-B4F3-4780-B5EE-1AFD6F78E735}">
      <dgm:prSet phldrT="[Текст]" custT="1"/>
      <dgm:spPr/>
      <dgm:t>
        <a:bodyPr/>
        <a:lstStyle/>
        <a:p>
          <a:r>
            <a:rPr lang="fr-F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Suvda</a:t>
          </a:r>
          <a:r>
            <a: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erimaydigan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91F3A-C57F-4AA0-8012-8A7921B6F82E}" type="parTrans" cxnId="{9A6C1E34-CCDB-4278-8AB4-7FD1151CB1C4}">
      <dgm:prSet/>
      <dgm:spPr/>
      <dgm:t>
        <a:bodyPr/>
        <a:lstStyle/>
        <a:p>
          <a:endParaRPr lang="ru-RU"/>
        </a:p>
      </dgm:t>
    </dgm:pt>
    <dgm:pt modelId="{D1968707-007D-4F0F-BA88-0BF423136F02}" type="sibTrans" cxnId="{9A6C1E34-CCDB-4278-8AB4-7FD1151CB1C4}">
      <dgm:prSet/>
      <dgm:spPr/>
      <dgm:t>
        <a:bodyPr/>
        <a:lstStyle/>
        <a:p>
          <a:endParaRPr lang="ru-RU"/>
        </a:p>
      </dgm:t>
    </dgm:pt>
    <dgm:pt modelId="{64B6B06C-29EE-4890-A657-B655C0D03506}" type="pres">
      <dgm:prSet presAssocID="{E5443FEF-E5DD-45A4-B1D5-ADF8588820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023778-3164-40E6-8C09-5B0E4DF8FBC9}" type="pres">
      <dgm:prSet presAssocID="{4A84A5E5-DCE5-4F6E-A4A0-D2B3C92CE992}" presName="hierRoot1" presStyleCnt="0"/>
      <dgm:spPr/>
    </dgm:pt>
    <dgm:pt modelId="{A831F27B-4489-47C7-9996-877749D075D9}" type="pres">
      <dgm:prSet presAssocID="{4A84A5E5-DCE5-4F6E-A4A0-D2B3C92CE992}" presName="composite" presStyleCnt="0"/>
      <dgm:spPr/>
    </dgm:pt>
    <dgm:pt modelId="{8E8B5B71-2FB3-442C-ACEC-D7B1F638F356}" type="pres">
      <dgm:prSet presAssocID="{4A84A5E5-DCE5-4F6E-A4A0-D2B3C92CE992}" presName="background" presStyleLbl="node0" presStyleIdx="0" presStyleCnt="1"/>
      <dgm:spPr/>
    </dgm:pt>
    <dgm:pt modelId="{205E34D9-99F0-485A-BD22-33AA56BFA3C5}" type="pres">
      <dgm:prSet presAssocID="{4A84A5E5-DCE5-4F6E-A4A0-D2B3C92CE992}" presName="text" presStyleLbl="fgAcc0" presStyleIdx="0" presStyleCnt="1" custScaleX="149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168A0-63BB-4853-8D4E-6F521C54F90D}" type="pres">
      <dgm:prSet presAssocID="{4A84A5E5-DCE5-4F6E-A4A0-D2B3C92CE992}" presName="hierChild2" presStyleCnt="0"/>
      <dgm:spPr/>
    </dgm:pt>
    <dgm:pt modelId="{29C6FD82-F446-4ED8-ACEC-B4BEE493FE70}" type="pres">
      <dgm:prSet presAssocID="{9BFFE567-7F9C-47B6-BED8-68E1BD901F6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9FE7262-DE65-4A50-A29B-B427BA1E7460}" type="pres">
      <dgm:prSet presAssocID="{6CB7D4AE-68EE-43BB-BF33-64D8364B0904}" presName="hierRoot2" presStyleCnt="0"/>
      <dgm:spPr/>
    </dgm:pt>
    <dgm:pt modelId="{21DF8CE9-988F-45FC-9A79-65A5DFD0E07D}" type="pres">
      <dgm:prSet presAssocID="{6CB7D4AE-68EE-43BB-BF33-64D8364B0904}" presName="composite2" presStyleCnt="0"/>
      <dgm:spPr/>
    </dgm:pt>
    <dgm:pt modelId="{6A2D5F56-AF6F-4CCF-A018-B93F340B5CA1}" type="pres">
      <dgm:prSet presAssocID="{6CB7D4AE-68EE-43BB-BF33-64D8364B0904}" presName="background2" presStyleLbl="node2" presStyleIdx="0" presStyleCnt="2"/>
      <dgm:spPr/>
    </dgm:pt>
    <dgm:pt modelId="{CBAD6D71-46D6-44FD-98DF-AEE20E496586}" type="pres">
      <dgm:prSet presAssocID="{6CB7D4AE-68EE-43BB-BF33-64D8364B0904}" presName="text2" presStyleLbl="fgAcc2" presStyleIdx="0" presStyleCnt="2" custScaleX="198220" custLinFactX="-74275" custLinFactNeighborX="-100000" custLinFactNeighborY="3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107BB-B77B-4F4E-8560-FF141DEB5BF9}" type="pres">
      <dgm:prSet presAssocID="{6CB7D4AE-68EE-43BB-BF33-64D8364B0904}" presName="hierChild3" presStyleCnt="0"/>
      <dgm:spPr/>
    </dgm:pt>
    <dgm:pt modelId="{811C298E-BF81-48FF-8059-EB8D9E2825FB}" type="pres">
      <dgm:prSet presAssocID="{3CA91F3A-C57F-4AA0-8012-8A7921B6F82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E548E7E-292B-4FC0-95BE-9991F69ED3CD}" type="pres">
      <dgm:prSet presAssocID="{04C4CB96-B4F3-4780-B5EE-1AFD6F78E735}" presName="hierRoot2" presStyleCnt="0"/>
      <dgm:spPr/>
    </dgm:pt>
    <dgm:pt modelId="{EA4ABA91-119C-4B1D-A665-4B001E952A5C}" type="pres">
      <dgm:prSet presAssocID="{04C4CB96-B4F3-4780-B5EE-1AFD6F78E735}" presName="composite2" presStyleCnt="0"/>
      <dgm:spPr/>
    </dgm:pt>
    <dgm:pt modelId="{4C413264-CD06-4081-B9E0-AABF469ED9CE}" type="pres">
      <dgm:prSet presAssocID="{04C4CB96-B4F3-4780-B5EE-1AFD6F78E735}" presName="background2" presStyleLbl="node2" presStyleIdx="1" presStyleCnt="2"/>
      <dgm:spPr/>
    </dgm:pt>
    <dgm:pt modelId="{9B8331A1-C287-4187-B089-25EBB8EED464}" type="pres">
      <dgm:prSet presAssocID="{04C4CB96-B4F3-4780-B5EE-1AFD6F78E735}" presName="text2" presStyleLbl="fgAcc2" presStyleIdx="1" presStyleCnt="2" custScaleX="198220" custLinFactX="36276" custLinFactNeighborX="100000" custLinFactNeighborY="3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CB1BF-5DAB-4D7D-A020-659B330E6255}" type="pres">
      <dgm:prSet presAssocID="{04C4CB96-B4F3-4780-B5EE-1AFD6F78E735}" presName="hierChild3" presStyleCnt="0"/>
      <dgm:spPr/>
    </dgm:pt>
  </dgm:ptLst>
  <dgm:cxnLst>
    <dgm:cxn modelId="{D057EFCB-8230-43D3-9256-FD00A274151F}" type="presOf" srcId="{04C4CB96-B4F3-4780-B5EE-1AFD6F78E735}" destId="{9B8331A1-C287-4187-B089-25EBB8EED464}" srcOrd="0" destOrd="0" presId="urn:microsoft.com/office/officeart/2005/8/layout/hierarchy1"/>
    <dgm:cxn modelId="{3604AF28-0283-4E1C-BAC8-140CA1D86BD6}" type="presOf" srcId="{4A84A5E5-DCE5-4F6E-A4A0-D2B3C92CE992}" destId="{205E34D9-99F0-485A-BD22-33AA56BFA3C5}" srcOrd="0" destOrd="0" presId="urn:microsoft.com/office/officeart/2005/8/layout/hierarchy1"/>
    <dgm:cxn modelId="{2273770F-F604-40E8-87AF-7F51EB0DDFDD}" type="presOf" srcId="{9BFFE567-7F9C-47B6-BED8-68E1BD901F65}" destId="{29C6FD82-F446-4ED8-ACEC-B4BEE493FE70}" srcOrd="0" destOrd="0" presId="urn:microsoft.com/office/officeart/2005/8/layout/hierarchy1"/>
    <dgm:cxn modelId="{9A6C1E34-CCDB-4278-8AB4-7FD1151CB1C4}" srcId="{4A84A5E5-DCE5-4F6E-A4A0-D2B3C92CE992}" destId="{04C4CB96-B4F3-4780-B5EE-1AFD6F78E735}" srcOrd="1" destOrd="0" parTransId="{3CA91F3A-C57F-4AA0-8012-8A7921B6F82E}" sibTransId="{D1968707-007D-4F0F-BA88-0BF423136F02}"/>
    <dgm:cxn modelId="{F1DB8F11-3436-4AA0-A25C-1007BFEA724F}" srcId="{4A84A5E5-DCE5-4F6E-A4A0-D2B3C92CE992}" destId="{6CB7D4AE-68EE-43BB-BF33-64D8364B0904}" srcOrd="0" destOrd="0" parTransId="{9BFFE567-7F9C-47B6-BED8-68E1BD901F65}" sibTransId="{D552CE64-AC09-4C23-98A5-346F6B5D81AE}"/>
    <dgm:cxn modelId="{35FBDFE5-A72F-4113-972F-335719D7CE40}" type="presOf" srcId="{6CB7D4AE-68EE-43BB-BF33-64D8364B0904}" destId="{CBAD6D71-46D6-44FD-98DF-AEE20E496586}" srcOrd="0" destOrd="0" presId="urn:microsoft.com/office/officeart/2005/8/layout/hierarchy1"/>
    <dgm:cxn modelId="{34CFE293-7048-4AEC-8B30-64BBE3B50B33}" srcId="{E5443FEF-E5DD-45A4-B1D5-ADF85888209F}" destId="{4A84A5E5-DCE5-4F6E-A4A0-D2B3C92CE992}" srcOrd="0" destOrd="0" parTransId="{3584754C-7E76-40EF-9678-42152A9758A4}" sibTransId="{C1D0DF2B-B810-40BD-8609-0937D9746536}"/>
    <dgm:cxn modelId="{7B15F4D2-F833-45EC-8785-259B9311AEEC}" type="presOf" srcId="{3CA91F3A-C57F-4AA0-8012-8A7921B6F82E}" destId="{811C298E-BF81-48FF-8059-EB8D9E2825FB}" srcOrd="0" destOrd="0" presId="urn:microsoft.com/office/officeart/2005/8/layout/hierarchy1"/>
    <dgm:cxn modelId="{583C5511-1E25-4CBB-8C8B-0B5E8D7DB577}" type="presOf" srcId="{E5443FEF-E5DD-45A4-B1D5-ADF85888209F}" destId="{64B6B06C-29EE-4890-A657-B655C0D03506}" srcOrd="0" destOrd="0" presId="urn:microsoft.com/office/officeart/2005/8/layout/hierarchy1"/>
    <dgm:cxn modelId="{2A202E3E-E32B-4488-86FA-1D61A96D4BAE}" type="presParOf" srcId="{64B6B06C-29EE-4890-A657-B655C0D03506}" destId="{B4023778-3164-40E6-8C09-5B0E4DF8FBC9}" srcOrd="0" destOrd="0" presId="urn:microsoft.com/office/officeart/2005/8/layout/hierarchy1"/>
    <dgm:cxn modelId="{3D52BF42-5B2A-4205-B6CC-BA1BFE221A44}" type="presParOf" srcId="{B4023778-3164-40E6-8C09-5B0E4DF8FBC9}" destId="{A831F27B-4489-47C7-9996-877749D075D9}" srcOrd="0" destOrd="0" presId="urn:microsoft.com/office/officeart/2005/8/layout/hierarchy1"/>
    <dgm:cxn modelId="{E875B182-84A5-4990-8FA9-C75004CBD553}" type="presParOf" srcId="{A831F27B-4489-47C7-9996-877749D075D9}" destId="{8E8B5B71-2FB3-442C-ACEC-D7B1F638F356}" srcOrd="0" destOrd="0" presId="urn:microsoft.com/office/officeart/2005/8/layout/hierarchy1"/>
    <dgm:cxn modelId="{3430AA0E-F151-45D1-A0B4-996335DBBC86}" type="presParOf" srcId="{A831F27B-4489-47C7-9996-877749D075D9}" destId="{205E34D9-99F0-485A-BD22-33AA56BFA3C5}" srcOrd="1" destOrd="0" presId="urn:microsoft.com/office/officeart/2005/8/layout/hierarchy1"/>
    <dgm:cxn modelId="{F15923A6-7237-45CF-A3D6-A64E6B5EA822}" type="presParOf" srcId="{B4023778-3164-40E6-8C09-5B0E4DF8FBC9}" destId="{CDB168A0-63BB-4853-8D4E-6F521C54F90D}" srcOrd="1" destOrd="0" presId="urn:microsoft.com/office/officeart/2005/8/layout/hierarchy1"/>
    <dgm:cxn modelId="{BE358DFC-2609-48B8-9CEC-47C984C95819}" type="presParOf" srcId="{CDB168A0-63BB-4853-8D4E-6F521C54F90D}" destId="{29C6FD82-F446-4ED8-ACEC-B4BEE493FE70}" srcOrd="0" destOrd="0" presId="urn:microsoft.com/office/officeart/2005/8/layout/hierarchy1"/>
    <dgm:cxn modelId="{32D490CA-7DD0-4B60-97CE-99D1CF9FABBA}" type="presParOf" srcId="{CDB168A0-63BB-4853-8D4E-6F521C54F90D}" destId="{59FE7262-DE65-4A50-A29B-B427BA1E7460}" srcOrd="1" destOrd="0" presId="urn:microsoft.com/office/officeart/2005/8/layout/hierarchy1"/>
    <dgm:cxn modelId="{EB851DA2-B8EF-4C01-BDD7-85AC0092CB6F}" type="presParOf" srcId="{59FE7262-DE65-4A50-A29B-B427BA1E7460}" destId="{21DF8CE9-988F-45FC-9A79-65A5DFD0E07D}" srcOrd="0" destOrd="0" presId="urn:microsoft.com/office/officeart/2005/8/layout/hierarchy1"/>
    <dgm:cxn modelId="{7543E62E-E272-4820-A8AD-C11C0DE9A457}" type="presParOf" srcId="{21DF8CE9-988F-45FC-9A79-65A5DFD0E07D}" destId="{6A2D5F56-AF6F-4CCF-A018-B93F340B5CA1}" srcOrd="0" destOrd="0" presId="urn:microsoft.com/office/officeart/2005/8/layout/hierarchy1"/>
    <dgm:cxn modelId="{0946AC6B-EF04-4A9C-8675-0830D7A1D416}" type="presParOf" srcId="{21DF8CE9-988F-45FC-9A79-65A5DFD0E07D}" destId="{CBAD6D71-46D6-44FD-98DF-AEE20E496586}" srcOrd="1" destOrd="0" presId="urn:microsoft.com/office/officeart/2005/8/layout/hierarchy1"/>
    <dgm:cxn modelId="{DBC42ED7-385F-4DCA-9BB1-A70AA4C7F400}" type="presParOf" srcId="{59FE7262-DE65-4A50-A29B-B427BA1E7460}" destId="{46C107BB-B77B-4F4E-8560-FF141DEB5BF9}" srcOrd="1" destOrd="0" presId="urn:microsoft.com/office/officeart/2005/8/layout/hierarchy1"/>
    <dgm:cxn modelId="{5E4271BF-31AE-468E-AB71-32711974A347}" type="presParOf" srcId="{CDB168A0-63BB-4853-8D4E-6F521C54F90D}" destId="{811C298E-BF81-48FF-8059-EB8D9E2825FB}" srcOrd="2" destOrd="0" presId="urn:microsoft.com/office/officeart/2005/8/layout/hierarchy1"/>
    <dgm:cxn modelId="{A79F0B4A-F746-4FA1-AD67-76A93D2F6254}" type="presParOf" srcId="{CDB168A0-63BB-4853-8D4E-6F521C54F90D}" destId="{3E548E7E-292B-4FC0-95BE-9991F69ED3CD}" srcOrd="3" destOrd="0" presId="urn:microsoft.com/office/officeart/2005/8/layout/hierarchy1"/>
    <dgm:cxn modelId="{9E041F42-78B1-4759-8EAB-CED52136CB71}" type="presParOf" srcId="{3E548E7E-292B-4FC0-95BE-9991F69ED3CD}" destId="{EA4ABA91-119C-4B1D-A665-4B001E952A5C}" srcOrd="0" destOrd="0" presId="urn:microsoft.com/office/officeart/2005/8/layout/hierarchy1"/>
    <dgm:cxn modelId="{4D53B8B8-5958-4D7A-987D-48AFC6C4FF86}" type="presParOf" srcId="{EA4ABA91-119C-4B1D-A665-4B001E952A5C}" destId="{4C413264-CD06-4081-B9E0-AABF469ED9CE}" srcOrd="0" destOrd="0" presId="urn:microsoft.com/office/officeart/2005/8/layout/hierarchy1"/>
    <dgm:cxn modelId="{27F9B483-7884-4218-A0D4-2E3919C0ABAF}" type="presParOf" srcId="{EA4ABA91-119C-4B1D-A665-4B001E952A5C}" destId="{9B8331A1-C287-4187-B089-25EBB8EED464}" srcOrd="1" destOrd="0" presId="urn:microsoft.com/office/officeart/2005/8/layout/hierarchy1"/>
    <dgm:cxn modelId="{D24A70FA-1DD3-4AFE-AF97-9328C037BEEB}" type="presParOf" srcId="{3E548E7E-292B-4FC0-95BE-9991F69ED3CD}" destId="{EEBCB1BF-5DAB-4D7D-A020-659B330E62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E8585-2EC8-476D-95F0-13934E190489}">
      <dsp:nvSpPr>
        <dsp:cNvPr id="0" name=""/>
        <dsp:cNvSpPr/>
      </dsp:nvSpPr>
      <dsp:spPr>
        <a:xfrm>
          <a:off x="0" y="0"/>
          <a:ext cx="5811219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Kirish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811219" cy="1425758"/>
      </dsp:txXfrm>
    </dsp:sp>
    <dsp:sp modelId="{6EDD7E4B-4693-4763-B3D2-AFECDF352E1A}">
      <dsp:nvSpPr>
        <dsp:cNvPr id="0" name=""/>
        <dsp:cNvSpPr/>
      </dsp:nvSpPr>
      <dsp:spPr>
        <a:xfrm>
          <a:off x="471595" y="1218775"/>
          <a:ext cx="4869363" cy="3085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Kimyo  fani va uning predmeti </a:t>
          </a:r>
          <a:endParaRPr lang="ru-RU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fanining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rivojlanish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tarixi</a:t>
          </a:r>
          <a:endParaRPr lang="ru-RU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fanining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boshqa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fanlar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bog‘liqligi</a:t>
          </a:r>
          <a:endParaRPr lang="ru-RU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O‘zbekistonda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sanoatining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rivojlanishi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O‘zbek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kimyogar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olimlari</a:t>
          </a:r>
          <a:r>
            <a:rPr lang="uz-Cyrl-UZ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954" y="1309134"/>
        <a:ext cx="4688645" cy="2904374"/>
      </dsp:txXfrm>
    </dsp:sp>
    <dsp:sp modelId="{E999209B-53A3-4C87-A464-1E7E7EAFCCF6}">
      <dsp:nvSpPr>
        <dsp:cNvPr id="0" name=""/>
        <dsp:cNvSpPr/>
      </dsp:nvSpPr>
      <dsp:spPr>
        <a:xfrm>
          <a:off x="6175003" y="0"/>
          <a:ext cx="4841553" cy="47525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Anorganik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birikmalarning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muhim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sinflari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5003" y="0"/>
        <a:ext cx="4841553" cy="1425758"/>
      </dsp:txXfrm>
    </dsp:sp>
    <dsp:sp modelId="{E703CECC-80BB-4DF7-A868-D6BCF26E6578}">
      <dsp:nvSpPr>
        <dsp:cNvPr id="0" name=""/>
        <dsp:cNvSpPr/>
      </dsp:nvSpPr>
      <dsp:spPr>
        <a:xfrm>
          <a:off x="6792901" y="1440153"/>
          <a:ext cx="3873242" cy="3089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Oddiy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moddalar</a:t>
          </a:r>
          <a:endParaRPr lang="ru-RU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Murakkab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moddalar</a:t>
          </a:r>
          <a:endParaRPr lang="en-US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Oksidlar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Asoslar</a:t>
          </a:r>
          <a:endParaRPr lang="en-US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Kislotalar</a:t>
          </a:r>
          <a:r>
            <a:rPr 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Tuzlar</a:t>
          </a:r>
          <a:endParaRPr lang="en-US" sz="21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3379" y="1530631"/>
        <a:ext cx="3692286" cy="2908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38E48-7EEF-4331-8237-F1F0C140A3E6}">
      <dsp:nvSpPr>
        <dsp:cNvPr id="0" name=""/>
        <dsp:cNvSpPr/>
      </dsp:nvSpPr>
      <dsp:spPr>
        <a:xfrm>
          <a:off x="4453691" y="1274169"/>
          <a:ext cx="1166443" cy="555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298"/>
              </a:lnTo>
              <a:lnTo>
                <a:pt x="1166443" y="378298"/>
              </a:lnTo>
              <a:lnTo>
                <a:pt x="1166443" y="5551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27B82-AFD5-40C2-B27F-6E82F2F2553D}">
      <dsp:nvSpPr>
        <dsp:cNvPr id="0" name=""/>
        <dsp:cNvSpPr/>
      </dsp:nvSpPr>
      <dsp:spPr>
        <a:xfrm>
          <a:off x="3287248" y="3041330"/>
          <a:ext cx="2332886" cy="555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298"/>
              </a:lnTo>
              <a:lnTo>
                <a:pt x="2332886" y="378298"/>
              </a:lnTo>
              <a:lnTo>
                <a:pt x="2332886" y="5551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6E97F-8EAA-46A9-8D9D-F8B17D6BEC17}">
      <dsp:nvSpPr>
        <dsp:cNvPr id="0" name=""/>
        <dsp:cNvSpPr/>
      </dsp:nvSpPr>
      <dsp:spPr>
        <a:xfrm>
          <a:off x="3241528" y="3041330"/>
          <a:ext cx="91440" cy="555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1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0C1BE-5164-4031-BE40-4FD873E942B4}">
      <dsp:nvSpPr>
        <dsp:cNvPr id="0" name=""/>
        <dsp:cNvSpPr/>
      </dsp:nvSpPr>
      <dsp:spPr>
        <a:xfrm>
          <a:off x="954362" y="3041330"/>
          <a:ext cx="2332886" cy="555120"/>
        </a:xfrm>
        <a:custGeom>
          <a:avLst/>
          <a:gdLst/>
          <a:ahLst/>
          <a:cxnLst/>
          <a:rect l="0" t="0" r="0" b="0"/>
          <a:pathLst>
            <a:path>
              <a:moveTo>
                <a:pt x="2332886" y="0"/>
              </a:moveTo>
              <a:lnTo>
                <a:pt x="2332886" y="378298"/>
              </a:lnTo>
              <a:lnTo>
                <a:pt x="0" y="378298"/>
              </a:lnTo>
              <a:lnTo>
                <a:pt x="0" y="5551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C3BB0-2074-4970-81A4-2E565D3051D2}">
      <dsp:nvSpPr>
        <dsp:cNvPr id="0" name=""/>
        <dsp:cNvSpPr/>
      </dsp:nvSpPr>
      <dsp:spPr>
        <a:xfrm>
          <a:off x="3287248" y="1274169"/>
          <a:ext cx="1166443" cy="555120"/>
        </a:xfrm>
        <a:custGeom>
          <a:avLst/>
          <a:gdLst/>
          <a:ahLst/>
          <a:cxnLst/>
          <a:rect l="0" t="0" r="0" b="0"/>
          <a:pathLst>
            <a:path>
              <a:moveTo>
                <a:pt x="1166443" y="0"/>
              </a:moveTo>
              <a:lnTo>
                <a:pt x="1166443" y="378298"/>
              </a:lnTo>
              <a:lnTo>
                <a:pt x="0" y="378298"/>
              </a:lnTo>
              <a:lnTo>
                <a:pt x="0" y="5551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9C92-125A-42B1-BB94-909A6FD2B217}">
      <dsp:nvSpPr>
        <dsp:cNvPr id="0" name=""/>
        <dsp:cNvSpPr/>
      </dsp:nvSpPr>
      <dsp:spPr>
        <a:xfrm>
          <a:off x="3499329" y="62129"/>
          <a:ext cx="1908725" cy="1212040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DCB38-2E12-4A49-881C-22BE6BD5DD20}">
      <dsp:nvSpPr>
        <dsp:cNvPr id="0" name=""/>
        <dsp:cNvSpPr/>
      </dsp:nvSpPr>
      <dsp:spPr>
        <a:xfrm>
          <a:off x="3711409" y="263605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Oksid</a:t>
          </a:r>
          <a:endParaRPr lang="ru-RU" sz="2400" kern="1200" dirty="0"/>
        </a:p>
      </dsp:txBody>
      <dsp:txXfrm>
        <a:off x="3746908" y="299104"/>
        <a:ext cx="1837727" cy="1141042"/>
      </dsp:txXfrm>
    </dsp:sp>
    <dsp:sp modelId="{20AF0E3E-5617-4864-A92A-F745A72BF98F}">
      <dsp:nvSpPr>
        <dsp:cNvPr id="0" name=""/>
        <dsp:cNvSpPr/>
      </dsp:nvSpPr>
      <dsp:spPr>
        <a:xfrm>
          <a:off x="2332886" y="1829290"/>
          <a:ext cx="1908725" cy="1212040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01931-1D30-4921-88A8-9D41A27F58FE}">
      <dsp:nvSpPr>
        <dsp:cNvPr id="0" name=""/>
        <dsp:cNvSpPr/>
      </dsp:nvSpPr>
      <dsp:spPr>
        <a:xfrm>
          <a:off x="2544966" y="2030767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Tuz hosil qiluvchi</a:t>
          </a:r>
          <a:endParaRPr lang="ru-RU" sz="2400" kern="1200" dirty="0"/>
        </a:p>
      </dsp:txBody>
      <dsp:txXfrm>
        <a:off x="2580465" y="2066266"/>
        <a:ext cx="1837727" cy="1141042"/>
      </dsp:txXfrm>
    </dsp:sp>
    <dsp:sp modelId="{47186868-CB4E-4CCE-B02B-842223703541}">
      <dsp:nvSpPr>
        <dsp:cNvPr id="0" name=""/>
        <dsp:cNvSpPr/>
      </dsp:nvSpPr>
      <dsp:spPr>
        <a:xfrm>
          <a:off x="0" y="3596451"/>
          <a:ext cx="1908725" cy="121204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8739D-BF35-40E6-937D-D7B07B31C7EE}">
      <dsp:nvSpPr>
        <dsp:cNvPr id="0" name=""/>
        <dsp:cNvSpPr/>
      </dsp:nvSpPr>
      <dsp:spPr>
        <a:xfrm>
          <a:off x="212080" y="3797928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Asosli</a:t>
          </a:r>
          <a:endParaRPr lang="ru-RU" sz="2400" kern="1200" dirty="0"/>
        </a:p>
      </dsp:txBody>
      <dsp:txXfrm>
        <a:off x="247579" y="3833427"/>
        <a:ext cx="1837727" cy="1141042"/>
      </dsp:txXfrm>
    </dsp:sp>
    <dsp:sp modelId="{7712411E-CC36-41F3-B59F-14F441FF0FAE}">
      <dsp:nvSpPr>
        <dsp:cNvPr id="0" name=""/>
        <dsp:cNvSpPr/>
      </dsp:nvSpPr>
      <dsp:spPr>
        <a:xfrm>
          <a:off x="2332886" y="3596451"/>
          <a:ext cx="1908725" cy="121204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0E4E0-7F6D-4203-9A69-7F55AB9B80C5}">
      <dsp:nvSpPr>
        <dsp:cNvPr id="0" name=""/>
        <dsp:cNvSpPr/>
      </dsp:nvSpPr>
      <dsp:spPr>
        <a:xfrm>
          <a:off x="2544966" y="3797928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Kislotali</a:t>
          </a:r>
          <a:endParaRPr lang="ru-RU" sz="2400" kern="1200" dirty="0"/>
        </a:p>
      </dsp:txBody>
      <dsp:txXfrm>
        <a:off x="2580465" y="3833427"/>
        <a:ext cx="1837727" cy="1141042"/>
      </dsp:txXfrm>
    </dsp:sp>
    <dsp:sp modelId="{4BFD62DE-D06E-42BA-99AD-691C6073250E}">
      <dsp:nvSpPr>
        <dsp:cNvPr id="0" name=""/>
        <dsp:cNvSpPr/>
      </dsp:nvSpPr>
      <dsp:spPr>
        <a:xfrm>
          <a:off x="4665772" y="3596451"/>
          <a:ext cx="1908725" cy="1212040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9C1CB-641D-453D-9696-A416E53B2F80}">
      <dsp:nvSpPr>
        <dsp:cNvPr id="0" name=""/>
        <dsp:cNvSpPr/>
      </dsp:nvSpPr>
      <dsp:spPr>
        <a:xfrm>
          <a:off x="4877852" y="3797928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Amfoter</a:t>
          </a:r>
          <a:endParaRPr lang="ru-RU" sz="2400" kern="1200" dirty="0"/>
        </a:p>
      </dsp:txBody>
      <dsp:txXfrm>
        <a:off x="4913351" y="3833427"/>
        <a:ext cx="1837727" cy="1141042"/>
      </dsp:txXfrm>
    </dsp:sp>
    <dsp:sp modelId="{79877D4E-8FB5-4A49-9B92-D1F10AB5A29C}">
      <dsp:nvSpPr>
        <dsp:cNvPr id="0" name=""/>
        <dsp:cNvSpPr/>
      </dsp:nvSpPr>
      <dsp:spPr>
        <a:xfrm>
          <a:off x="4665772" y="1829290"/>
          <a:ext cx="1908725" cy="121204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FCB14-0E20-481B-A57A-0B13C12D65BC}">
      <dsp:nvSpPr>
        <dsp:cNvPr id="0" name=""/>
        <dsp:cNvSpPr/>
      </dsp:nvSpPr>
      <dsp:spPr>
        <a:xfrm>
          <a:off x="4877852" y="2030767"/>
          <a:ext cx="1908725" cy="1212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Tuz hosil qilmaydigan</a:t>
          </a:r>
          <a:endParaRPr lang="ru-RU" sz="2400" kern="1200" dirty="0"/>
        </a:p>
      </dsp:txBody>
      <dsp:txXfrm>
        <a:off x="4913351" y="2066266"/>
        <a:ext cx="1837727" cy="1141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298E-BF81-48FF-8059-EB8D9E2825FB}">
      <dsp:nvSpPr>
        <dsp:cNvPr id="0" name=""/>
        <dsp:cNvSpPr/>
      </dsp:nvSpPr>
      <dsp:spPr>
        <a:xfrm>
          <a:off x="3140128" y="734578"/>
          <a:ext cx="1994314" cy="3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86"/>
              </a:lnTo>
              <a:lnTo>
                <a:pt x="1994314" y="229586"/>
              </a:lnTo>
              <a:lnTo>
                <a:pt x="1994314" y="33668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6FD82-F446-4ED8-ACEC-B4BEE493FE70}">
      <dsp:nvSpPr>
        <dsp:cNvPr id="0" name=""/>
        <dsp:cNvSpPr/>
      </dsp:nvSpPr>
      <dsp:spPr>
        <a:xfrm>
          <a:off x="1017357" y="734578"/>
          <a:ext cx="2122770" cy="336686"/>
        </a:xfrm>
        <a:custGeom>
          <a:avLst/>
          <a:gdLst/>
          <a:ahLst/>
          <a:cxnLst/>
          <a:rect l="0" t="0" r="0" b="0"/>
          <a:pathLst>
            <a:path>
              <a:moveTo>
                <a:pt x="2122770" y="0"/>
              </a:moveTo>
              <a:lnTo>
                <a:pt x="2122770" y="229586"/>
              </a:lnTo>
              <a:lnTo>
                <a:pt x="0" y="229586"/>
              </a:lnTo>
              <a:lnTo>
                <a:pt x="0" y="33668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B5B71-2FB3-442C-ACEC-D7B1F638F356}">
      <dsp:nvSpPr>
        <dsp:cNvPr id="0" name=""/>
        <dsp:cNvSpPr/>
      </dsp:nvSpPr>
      <dsp:spPr>
        <a:xfrm>
          <a:off x="2273704" y="453"/>
          <a:ext cx="1732847" cy="73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5E34D9-99F0-485A-BD22-33AA56BFA3C5}">
      <dsp:nvSpPr>
        <dsp:cNvPr id="0" name=""/>
        <dsp:cNvSpPr/>
      </dsp:nvSpPr>
      <dsp:spPr>
        <a:xfrm>
          <a:off x="2402159" y="122486"/>
          <a:ext cx="1732847" cy="73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Kislotalar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3661" y="143988"/>
        <a:ext cx="1689843" cy="691121"/>
      </dsp:txXfrm>
    </dsp:sp>
    <dsp:sp modelId="{6A2D5F56-AF6F-4CCF-A018-B93F340B5CA1}">
      <dsp:nvSpPr>
        <dsp:cNvPr id="0" name=""/>
        <dsp:cNvSpPr/>
      </dsp:nvSpPr>
      <dsp:spPr>
        <a:xfrm>
          <a:off x="-128455" y="1071265"/>
          <a:ext cx="2291627" cy="73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AD6D71-46D6-44FD-98DF-AEE20E496586}">
      <dsp:nvSpPr>
        <dsp:cNvPr id="0" name=""/>
        <dsp:cNvSpPr/>
      </dsp:nvSpPr>
      <dsp:spPr>
        <a:xfrm>
          <a:off x="0" y="1193298"/>
          <a:ext cx="2291627" cy="73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Suvda</a:t>
          </a:r>
          <a:r>
            <a:rPr lang="fr-F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eriydigan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02" y="1214800"/>
        <a:ext cx="2248623" cy="691121"/>
      </dsp:txXfrm>
    </dsp:sp>
    <dsp:sp modelId="{4C413264-CD06-4081-B9E0-AABF469ED9CE}">
      <dsp:nvSpPr>
        <dsp:cNvPr id="0" name=""/>
        <dsp:cNvSpPr/>
      </dsp:nvSpPr>
      <dsp:spPr>
        <a:xfrm>
          <a:off x="3988629" y="1071265"/>
          <a:ext cx="2291627" cy="73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8331A1-C287-4187-B089-25EBB8EED464}">
      <dsp:nvSpPr>
        <dsp:cNvPr id="0" name=""/>
        <dsp:cNvSpPr/>
      </dsp:nvSpPr>
      <dsp:spPr>
        <a:xfrm>
          <a:off x="4117084" y="1193298"/>
          <a:ext cx="2291627" cy="73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Suvda</a:t>
          </a:r>
          <a:r>
            <a:rPr lang="fr-F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erimaydigan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8586" y="1214800"/>
        <a:ext cx="2248623" cy="691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7121-B0E9-47B4-BFAF-0020E1573E3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2F3C-4C9C-4116-9BA5-5C308455A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8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Reja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Kirish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Kimyo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Fanining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asosiy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tushunchali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qonunlari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Anorganik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Birikmalarning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muhim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sinflari</a:t>
            </a:r>
            <a:r>
              <a:rPr lang="en-US" b="1" baseline="0" dirty="0" smtClean="0"/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EC7D-8B91-4B28-AF15-7F4EA5703A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8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Kimyo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fani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moddalarni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ular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asosidagi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o‘zgarishlarni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chuqur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o‘rganadi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b="1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Кимёнинг мустақил фан сифатида ўрганилаётганига 200 йилда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ортди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5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EC7D-8B91-4B28-AF15-7F4EA5703A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4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сўзи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қуйиш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тиндириш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маъносини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беради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сўз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қадимги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шарк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табиблари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ўсимликлар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асосида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моддалари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тайёрлаш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жараёнларида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ал-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кимёгарлар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тилга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олинган</a:t>
            </a:r>
            <a:r>
              <a:rPr lang="ru-RU" sz="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Бошкача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фикрларга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кўра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алкимё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сўзининг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илдизи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тупрок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юрт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маъносини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англатган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Қадимги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Мисрда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кимёгарлар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олтин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оладиган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юритилган.Уларни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рудалардан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турли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оладиган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сеҳргарлар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атаганлар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Қадимда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кимёгарлар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фаолиятларини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бойликларини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ўрганишга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</a:t>
            </a:r>
            <a:r>
              <a:rPr lang="uz-Cyrl-UZ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ишлаганлар</a:t>
            </a:r>
            <a:r>
              <a:rPr lang="en-US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лотинча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хумус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-ер</a:t>
            </a:r>
            <a:r>
              <a:rPr lang="en-US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деган манони билдиради.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 .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Шунинг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хам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</a:t>
            </a:r>
            <a:r>
              <a:rPr lang="uz-Cyrl-UZ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рисидаги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санъат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қаралган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Кимёгар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эса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ердан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турли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металлар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оладиган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санъаткор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хисобланган</a:t>
            </a:r>
            <a:r>
              <a:rPr lang="ru-RU" sz="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52F3C-4C9C-4116-9BA5-5C308455AC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7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Cyrl-UZ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27C96B-B239-4240-B1D4-38A52611C9D7}" type="slidenum">
              <a:rPr lang="ru-RU" altLang="ru-RU"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7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5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80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1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59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7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7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3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8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alhimic.ucoz.ru/_ph/5/2/818563059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lugbek\Desktop\&#1050;&#1080;&#1089;&#1083;+&#1048;&#1085;&#1076;.mpg" TargetMode="Externa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3" y="2050870"/>
            <a:ext cx="2807289" cy="28317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44" y="3556516"/>
            <a:ext cx="2129743" cy="23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5713" y="483327"/>
            <a:ext cx="6283236" cy="108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UMUMIY VA NOORGANIK KIMYO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908720"/>
            <a:ext cx="71495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Oksidlar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fr-F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biri kislorod bo’lgan ikki xil elementdan tashkil topgan murakkab moddalardir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640" y="4984004"/>
            <a:ext cx="6072188" cy="1077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3200" b="1" dirty="0"/>
              <a:t>Masalan</a:t>
            </a:r>
            <a:r>
              <a:rPr lang="ru-RU" sz="3200" b="1" dirty="0"/>
              <a:t>:    </a:t>
            </a:r>
            <a:r>
              <a:rPr lang="en-US" sz="3200" b="1" dirty="0"/>
              <a:t>CaO,  </a:t>
            </a:r>
            <a:r>
              <a:rPr lang="ru-RU" sz="3200" b="1" dirty="0"/>
              <a:t>  </a:t>
            </a:r>
            <a:r>
              <a:rPr lang="en-US" sz="3200" b="1" dirty="0"/>
              <a:t> SO</a:t>
            </a:r>
            <a:r>
              <a:rPr lang="en-US" sz="3200" b="1" baseline="-25000" dirty="0"/>
              <a:t>2</a:t>
            </a:r>
            <a:r>
              <a:rPr lang="en-US" sz="3200" b="1" dirty="0"/>
              <a:t>,  </a:t>
            </a:r>
            <a:endParaRPr lang="ru-RU" sz="3200" b="1" dirty="0"/>
          </a:p>
          <a:p>
            <a:pPr>
              <a:defRPr/>
            </a:pPr>
            <a:r>
              <a:rPr lang="ru-RU" sz="3200" b="1" dirty="0"/>
              <a:t>                   </a:t>
            </a:r>
            <a:r>
              <a:rPr lang="en-US" sz="3200" b="1" dirty="0"/>
              <a:t> Al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r>
              <a:rPr lang="en-US" sz="3200" b="1" dirty="0"/>
              <a:t>,  </a:t>
            </a:r>
            <a:r>
              <a:rPr lang="ru-RU" sz="3200" b="1" dirty="0"/>
              <a:t>  </a:t>
            </a:r>
            <a:r>
              <a:rPr lang="en-US" sz="3200" b="1" dirty="0"/>
              <a:t>CO.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145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6" y="214290"/>
            <a:ext cx="650082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Oksidlarning toifalanishi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351584" y="1412776"/>
          <a:ext cx="678657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2" descr="E:\Танюша\ирнн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1785938"/>
            <a:ext cx="18573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584" y="404665"/>
            <a:ext cx="77048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Tuz </a:t>
            </a:r>
            <a:r>
              <a:rPr lang="fr-F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hosil</a:t>
            </a: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qilmaydigan</a:t>
            </a: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oksidlar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5551" y="1428750"/>
            <a:ext cx="77771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ru-RU" sz="2600"/>
              <a:t>Bu oksidlar  kislotalar bilan ham, asoslar bilan ham ta’sirlashmaydi va tuz hosil qilmaydi</a:t>
            </a:r>
            <a:r>
              <a:rPr lang="ru-RU" altLang="ru-RU" sz="2600"/>
              <a:t>. </a:t>
            </a:r>
            <a:r>
              <a:rPr lang="fr-FR" altLang="ru-RU" sz="2600"/>
              <a:t>Bu oksidlar befarq oksidlar deyiladi</a:t>
            </a:r>
            <a:r>
              <a:rPr lang="ru-RU" altLang="ru-RU" sz="2600"/>
              <a:t>:</a:t>
            </a:r>
            <a:endParaRPr lang="fr-FR" altLang="ru-RU" sz="2600"/>
          </a:p>
          <a:p>
            <a:pPr eaLnBrk="1" hangingPunct="1"/>
            <a:endParaRPr lang="ru-RU" altLang="ru-RU" sz="1800"/>
          </a:p>
          <a:p>
            <a:pPr algn="ctr" eaLnBrk="1" hangingPunct="1"/>
            <a:r>
              <a:rPr lang="en-US" altLang="ru-RU" sz="2800" b="1">
                <a:solidFill>
                  <a:srgbClr val="FF0066"/>
                </a:solidFill>
              </a:rPr>
              <a:t>CO,  NO,  N</a:t>
            </a:r>
            <a:r>
              <a:rPr lang="en-US" altLang="ru-RU" sz="2800" b="1" baseline="-25000">
                <a:solidFill>
                  <a:srgbClr val="FF0066"/>
                </a:solidFill>
              </a:rPr>
              <a:t>2</a:t>
            </a:r>
            <a:r>
              <a:rPr lang="en-US" altLang="ru-RU" sz="2800" b="1">
                <a:solidFill>
                  <a:srgbClr val="FF0066"/>
                </a:solidFill>
              </a:rPr>
              <a:t>O,  SiO.</a:t>
            </a:r>
          </a:p>
          <a:p>
            <a:pPr algn="ctr"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0196" y="3523159"/>
            <a:ext cx="6858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Tuz hosil qiladigan oksidlar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5550" y="4652964"/>
            <a:ext cx="7073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ru-RU" sz="2600"/>
              <a:t>Bu oksidlar kislotalar va asoslar bilan ta’sirlashib tuz va suv hosil qiladi</a:t>
            </a:r>
            <a:r>
              <a:rPr lang="ru-RU" altLang="ru-RU" sz="2600"/>
              <a:t>:</a:t>
            </a:r>
            <a:endParaRPr lang="fr-FR" altLang="ru-RU" sz="2600"/>
          </a:p>
          <a:p>
            <a:pPr eaLnBrk="1" hangingPunct="1"/>
            <a:endParaRPr lang="fr-FR" altLang="ru-RU"/>
          </a:p>
          <a:p>
            <a:pPr algn="ctr" eaLnBrk="1" hangingPunct="1"/>
            <a:r>
              <a:rPr lang="ru-RU" altLang="ru-RU" sz="2800"/>
              <a:t> </a:t>
            </a:r>
            <a:r>
              <a:rPr lang="en-US" altLang="ru-RU" sz="2800" b="1">
                <a:solidFill>
                  <a:srgbClr val="00B050"/>
                </a:solidFill>
              </a:rPr>
              <a:t>N</a:t>
            </a:r>
            <a:r>
              <a:rPr lang="en-US" altLang="ru-RU" sz="2800" b="1" baseline="-25000">
                <a:solidFill>
                  <a:srgbClr val="00B050"/>
                </a:solidFill>
              </a:rPr>
              <a:t>2</a:t>
            </a:r>
            <a:r>
              <a:rPr lang="en-US" altLang="ru-RU" sz="2800" b="1">
                <a:solidFill>
                  <a:srgbClr val="00B050"/>
                </a:solidFill>
              </a:rPr>
              <a:t>O</a:t>
            </a:r>
            <a:r>
              <a:rPr lang="en-US" altLang="ru-RU" sz="2800" b="1" baseline="-25000">
                <a:solidFill>
                  <a:srgbClr val="00B050"/>
                </a:solidFill>
              </a:rPr>
              <a:t>5</a:t>
            </a:r>
            <a:r>
              <a:rPr lang="en-US" altLang="ru-RU" sz="2800" b="1">
                <a:solidFill>
                  <a:srgbClr val="00B050"/>
                </a:solidFill>
              </a:rPr>
              <a:t>,  CO</a:t>
            </a:r>
            <a:r>
              <a:rPr lang="en-US" altLang="ru-RU" sz="2800" b="1" baseline="-25000">
                <a:solidFill>
                  <a:srgbClr val="00B050"/>
                </a:solidFill>
              </a:rPr>
              <a:t>2</a:t>
            </a:r>
            <a:r>
              <a:rPr lang="en-US" altLang="ru-RU" sz="2800" b="1">
                <a:solidFill>
                  <a:srgbClr val="00B050"/>
                </a:solidFill>
              </a:rPr>
              <a:t>,  CaO,  Na</a:t>
            </a:r>
            <a:r>
              <a:rPr lang="en-US" altLang="ru-RU" sz="2800" b="1" baseline="-25000">
                <a:solidFill>
                  <a:srgbClr val="00B050"/>
                </a:solidFill>
              </a:rPr>
              <a:t>2</a:t>
            </a:r>
            <a:r>
              <a:rPr lang="en-US" altLang="ru-RU" sz="2800" b="1">
                <a:solidFill>
                  <a:srgbClr val="00B050"/>
                </a:solidFill>
              </a:rPr>
              <a:t>O.</a:t>
            </a:r>
            <a:endParaRPr lang="ru-RU" altLang="ru-RU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173748"/>
            <a:ext cx="650085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Asosli oksidlar</a:t>
            </a:r>
            <a:endParaRPr lang="ru-RU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1188" y="1143000"/>
            <a:ext cx="8102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ru-RU" sz="4000"/>
              <a:t>Valentligi faqat I va II ga teng bo’lgan metallar asosli oksidlarni hosil qiladi</a:t>
            </a:r>
            <a:r>
              <a:rPr lang="en-US" altLang="ru-RU" sz="4000"/>
              <a:t>.</a:t>
            </a:r>
            <a:endParaRPr lang="ru-RU" altLang="ru-RU" sz="4000"/>
          </a:p>
          <a:p>
            <a:pPr eaLnBrk="1" hangingPunct="1"/>
            <a:endParaRPr lang="ru-RU" altLang="ru-RU" sz="4000"/>
          </a:p>
          <a:p>
            <a:pPr eaLnBrk="1" hangingPunct="1"/>
            <a:r>
              <a:rPr lang="fr-FR" altLang="ru-RU" sz="4000"/>
              <a:t>Masalan</a:t>
            </a:r>
            <a:r>
              <a:rPr lang="ru-RU" altLang="ru-RU" sz="4000"/>
              <a:t>: </a:t>
            </a:r>
            <a:r>
              <a:rPr lang="en-US" altLang="ru-RU" sz="4000"/>
              <a:t>Na</a:t>
            </a:r>
            <a:r>
              <a:rPr lang="en-US" altLang="ru-RU" sz="4000" baseline="-25000"/>
              <a:t>2</a:t>
            </a:r>
            <a:r>
              <a:rPr lang="en-US" altLang="ru-RU" sz="4000"/>
              <a:t>O,  K</a:t>
            </a:r>
            <a:r>
              <a:rPr lang="en-US" altLang="ru-RU" sz="4000" baseline="-25000"/>
              <a:t>2</a:t>
            </a:r>
            <a:r>
              <a:rPr lang="en-US" altLang="ru-RU" sz="4000"/>
              <a:t>O,  CaO,  MgO,  CuO,  CrO.</a:t>
            </a:r>
          </a:p>
          <a:p>
            <a:pPr eaLnBrk="1" hangingPunct="1"/>
            <a:endParaRPr lang="ru-RU" altLang="ru-RU" sz="4000"/>
          </a:p>
          <a:p>
            <a:pPr eaLnBrk="1" hangingPunct="1"/>
            <a:r>
              <a:rPr lang="fr-FR" altLang="ru-RU" sz="4000">
                <a:solidFill>
                  <a:srgbClr val="C00000"/>
                </a:solidFill>
              </a:rPr>
              <a:t>(</a:t>
            </a:r>
            <a:r>
              <a:rPr lang="ru-RU" altLang="ru-RU" sz="4000">
                <a:solidFill>
                  <a:srgbClr val="C00000"/>
                </a:solidFill>
              </a:rPr>
              <a:t>  </a:t>
            </a:r>
            <a:r>
              <a:rPr lang="en-US" altLang="ru-RU" sz="4000">
                <a:solidFill>
                  <a:srgbClr val="C00000"/>
                </a:solidFill>
              </a:rPr>
              <a:t>BeO,  ZnO,  SnO,  PbO bu qoidadan mustasno.)</a:t>
            </a:r>
            <a:endParaRPr lang="ru-RU" altLang="ru-RU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72072" y="225305"/>
            <a:ext cx="7740352" cy="646986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Asosli oksidlarning kimyoviy xossalari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0321" y="1412776"/>
            <a:ext cx="8280920" cy="434728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 b="1" dirty="0">
              <a:solidFill>
                <a:srgbClr val="FFCC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 bilan ta’sirlashib tuz  va suv hosil qiladi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457200" indent="-457200"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MgO  +  HCl  =  MgCl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457200" indent="-45720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 oksidlar bilan ta’sirlashib tuz hosil qiladi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 +  N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defRPr/>
            </a:pPr>
            <a:r>
              <a:rPr lang="ru-RU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457200" indent="-457200">
              <a:defRPr/>
            </a:pPr>
            <a:endParaRPr lang="ru-RU" sz="10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endParaRPr lang="ru-RU" sz="10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 bilan ta’sirlashadi (faqat ishqoriy va ishqoriy-yer metallar oksidlari)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+  H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=  2NaOH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078" y="444317"/>
            <a:ext cx="492955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Kislotali oksidlar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59013" y="1431925"/>
            <a:ext cx="75311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ru-RU" sz="3200"/>
              <a:t>Asoslar va asosli oksidlar bilan reaksiyaga kirishadigan oksidlar</a:t>
            </a:r>
            <a:r>
              <a:rPr lang="en-US" altLang="ru-RU" sz="3200"/>
              <a:t>.</a:t>
            </a:r>
            <a:endParaRPr lang="ru-RU" altLang="ru-RU" sz="3200"/>
          </a:p>
          <a:p>
            <a:pPr eaLnBrk="1" hangingPunct="1"/>
            <a:endParaRPr lang="ru-RU" altLang="ru-RU" sz="2800"/>
          </a:p>
          <a:p>
            <a:pPr algn="ctr" eaLnBrk="1" hangingPunct="1"/>
            <a:r>
              <a:rPr lang="en-US" altLang="ru-RU" sz="4400">
                <a:solidFill>
                  <a:srgbClr val="00B0F0"/>
                </a:solidFill>
              </a:rPr>
              <a:t>CO</a:t>
            </a:r>
            <a:r>
              <a:rPr lang="en-US" altLang="ru-RU" sz="4400" baseline="-25000">
                <a:solidFill>
                  <a:srgbClr val="00B0F0"/>
                </a:solidFill>
              </a:rPr>
              <a:t>2</a:t>
            </a:r>
            <a:r>
              <a:rPr lang="en-US" altLang="ru-RU" sz="4400">
                <a:solidFill>
                  <a:srgbClr val="00B0F0"/>
                </a:solidFill>
              </a:rPr>
              <a:t>,   N</a:t>
            </a:r>
            <a:r>
              <a:rPr lang="en-US" altLang="ru-RU" sz="4400" baseline="-25000">
                <a:solidFill>
                  <a:srgbClr val="00B0F0"/>
                </a:solidFill>
              </a:rPr>
              <a:t>2</a:t>
            </a:r>
            <a:r>
              <a:rPr lang="en-US" altLang="ru-RU" sz="4400">
                <a:solidFill>
                  <a:srgbClr val="00B0F0"/>
                </a:solidFill>
              </a:rPr>
              <a:t>O</a:t>
            </a:r>
            <a:r>
              <a:rPr lang="en-US" altLang="ru-RU" sz="4400" baseline="-25000">
                <a:solidFill>
                  <a:srgbClr val="00B0F0"/>
                </a:solidFill>
              </a:rPr>
              <a:t>5</a:t>
            </a:r>
            <a:r>
              <a:rPr lang="en-US" altLang="ru-RU" sz="4400">
                <a:solidFill>
                  <a:srgbClr val="00B0F0"/>
                </a:solidFill>
              </a:rPr>
              <a:t>,  SiO</a:t>
            </a:r>
            <a:r>
              <a:rPr lang="en-US" altLang="ru-RU" sz="4400" baseline="-25000">
                <a:solidFill>
                  <a:srgbClr val="00B0F0"/>
                </a:solidFill>
              </a:rPr>
              <a:t>2</a:t>
            </a:r>
            <a:r>
              <a:rPr lang="en-US" altLang="ru-RU" sz="4400">
                <a:solidFill>
                  <a:srgbClr val="00B0F0"/>
                </a:solidFill>
              </a:rPr>
              <a:t>,  </a:t>
            </a:r>
          </a:p>
          <a:p>
            <a:pPr algn="ctr" eaLnBrk="1" hangingPunct="1"/>
            <a:r>
              <a:rPr lang="en-US" altLang="ru-RU" sz="4400">
                <a:solidFill>
                  <a:srgbClr val="00B0F0"/>
                </a:solidFill>
              </a:rPr>
              <a:t>       Mn</a:t>
            </a:r>
            <a:r>
              <a:rPr lang="en-US" altLang="ru-RU" sz="4400" baseline="-25000">
                <a:solidFill>
                  <a:srgbClr val="00B0F0"/>
                </a:solidFill>
              </a:rPr>
              <a:t>2</a:t>
            </a:r>
            <a:r>
              <a:rPr lang="en-US" altLang="ru-RU" sz="4400">
                <a:solidFill>
                  <a:srgbClr val="00B0F0"/>
                </a:solidFill>
              </a:rPr>
              <a:t>O</a:t>
            </a:r>
            <a:r>
              <a:rPr lang="en-US" altLang="ru-RU" sz="4400" baseline="-25000">
                <a:solidFill>
                  <a:srgbClr val="00B0F0"/>
                </a:solidFill>
              </a:rPr>
              <a:t>7</a:t>
            </a:r>
            <a:r>
              <a:rPr lang="en-US" altLang="ru-RU" sz="4400">
                <a:solidFill>
                  <a:srgbClr val="00B0F0"/>
                </a:solidFill>
              </a:rPr>
              <a:t>,   CrO</a:t>
            </a:r>
            <a:r>
              <a:rPr lang="en-US" altLang="ru-RU" sz="4400" baseline="-25000">
                <a:solidFill>
                  <a:srgbClr val="00B0F0"/>
                </a:solidFill>
              </a:rPr>
              <a:t>3</a:t>
            </a:r>
            <a:r>
              <a:rPr lang="en-US" altLang="ru-RU" sz="4400">
                <a:solidFill>
                  <a:srgbClr val="00B0F0"/>
                </a:solidFill>
              </a:rPr>
              <a:t>.</a:t>
            </a:r>
            <a:endParaRPr lang="ru-RU" altLang="ru-RU" sz="4400">
              <a:solidFill>
                <a:srgbClr val="00B0F0"/>
              </a:solidFill>
            </a:endParaRPr>
          </a:p>
          <a:p>
            <a:pPr eaLnBrk="1" hangingPunct="1"/>
            <a:endParaRPr lang="en-US" altLang="ru-RU" baseline="-25000"/>
          </a:p>
          <a:p>
            <a:pPr eaLnBrk="1" hangingPunct="1"/>
            <a:endParaRPr lang="ru-RU" altLang="ru-RU" baseline="-25000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9" y="4541839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319625"/>
            <a:ext cx="806489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Kislotali oksidlarning </a:t>
            </a:r>
            <a:r>
              <a:rPr lang="fr-FR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kimyoviy</a:t>
            </a:r>
            <a:r>
              <a:rPr lang="fr-FR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xossalari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7" y="1643064"/>
            <a:ext cx="8783548" cy="324191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 b="1" dirty="0">
              <a:solidFill>
                <a:srgbClr val="00B0F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fr-FR" b="1" dirty="0" err="1">
                <a:solidFill>
                  <a:srgbClr val="002060"/>
                </a:solidFill>
              </a:rPr>
              <a:t>Ishqorlar</a:t>
            </a:r>
            <a:r>
              <a:rPr lang="fr-FR" b="1" dirty="0">
                <a:solidFill>
                  <a:srgbClr val="002060"/>
                </a:solidFill>
              </a:rPr>
              <a:t> bilan ta’sirlashib </a:t>
            </a:r>
            <a:r>
              <a:rPr lang="fr-FR" b="1" dirty="0">
                <a:solidFill>
                  <a:srgbClr val="00B050"/>
                </a:solidFill>
              </a:rPr>
              <a:t>tuz</a:t>
            </a:r>
            <a:r>
              <a:rPr lang="fr-FR" b="1" dirty="0">
                <a:solidFill>
                  <a:srgbClr val="002060"/>
                </a:solidFill>
              </a:rPr>
              <a:t> va </a:t>
            </a:r>
            <a:r>
              <a:rPr lang="fr-FR" b="1" dirty="0">
                <a:solidFill>
                  <a:srgbClr val="0070C0"/>
                </a:solidFill>
              </a:rPr>
              <a:t>suv</a:t>
            </a:r>
            <a:r>
              <a:rPr lang="fr-FR" b="1" dirty="0">
                <a:solidFill>
                  <a:srgbClr val="002060"/>
                </a:solidFill>
              </a:rPr>
              <a:t> hosil qiladi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endParaRPr lang="fr-FR" b="1" dirty="0">
              <a:solidFill>
                <a:srgbClr val="002060"/>
              </a:solidFill>
            </a:endParaRPr>
          </a:p>
          <a:p>
            <a:pPr marL="457200" indent="-457200" algn="ctr">
              <a:defRPr/>
            </a:pPr>
            <a:r>
              <a:rPr lang="ru-RU" b="1" dirty="0">
                <a:solidFill>
                  <a:srgbClr val="00B0F0"/>
                </a:solidFill>
              </a:rPr>
              <a:t>        </a:t>
            </a:r>
            <a:r>
              <a:rPr lang="en-US" b="1" dirty="0">
                <a:solidFill>
                  <a:srgbClr val="002060"/>
                </a:solidFill>
              </a:rPr>
              <a:t>CO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  +  2KOH  =  K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CO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  <a:r>
              <a:rPr lang="en-US" b="1" dirty="0">
                <a:solidFill>
                  <a:srgbClr val="002060"/>
                </a:solidFill>
              </a:rPr>
              <a:t>  +  H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O</a:t>
            </a:r>
          </a:p>
          <a:p>
            <a:pPr marL="457200" indent="-457200">
              <a:defRPr/>
            </a:pPr>
            <a:endParaRPr lang="en-US" b="1" dirty="0"/>
          </a:p>
          <a:p>
            <a:pPr marL="457200" indent="-457200">
              <a:defRPr/>
            </a:pPr>
            <a:r>
              <a:rPr lang="en-US" b="1" dirty="0"/>
              <a:t>2</a:t>
            </a:r>
            <a:r>
              <a:rPr lang="ru-RU" b="1" dirty="0"/>
              <a:t>. </a:t>
            </a:r>
            <a:r>
              <a:rPr lang="fr-FR" b="1" dirty="0"/>
              <a:t>Asosli oksidlar bilan ta’sirlashib</a:t>
            </a:r>
            <a:r>
              <a:rPr lang="fr-FR" b="1" dirty="0">
                <a:solidFill>
                  <a:srgbClr val="00B050"/>
                </a:solidFill>
              </a:rPr>
              <a:t> tuz </a:t>
            </a:r>
            <a:r>
              <a:rPr lang="fr-FR" b="1" dirty="0"/>
              <a:t>hosil </a:t>
            </a:r>
            <a:r>
              <a:rPr lang="fr-FR" b="1" dirty="0" err="1"/>
              <a:t>qiladi</a:t>
            </a:r>
            <a:r>
              <a:rPr lang="ru-RU" b="1" dirty="0"/>
              <a:t>:</a:t>
            </a:r>
            <a:r>
              <a:rPr lang="ru-RU" sz="300" b="1" dirty="0"/>
              <a:t> </a:t>
            </a:r>
            <a:r>
              <a:rPr lang="ru-RU" b="1" dirty="0"/>
              <a:t>  </a:t>
            </a:r>
            <a:endParaRPr lang="fr-FR" b="1" dirty="0"/>
          </a:p>
          <a:p>
            <a:pPr marL="457200" indent="-457200" algn="ctr">
              <a:defRPr/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 +  MgO  =  MgCO</a:t>
            </a:r>
            <a:r>
              <a:rPr lang="en-US" b="1" baseline="-25000" dirty="0"/>
              <a:t>3</a:t>
            </a:r>
            <a:endParaRPr lang="ru-RU" b="1" baseline="-25000" dirty="0"/>
          </a:p>
          <a:p>
            <a:pPr marL="457200" indent="-457200">
              <a:defRPr/>
            </a:pPr>
            <a:r>
              <a:rPr lang="ru-RU" b="1" dirty="0"/>
              <a:t>          </a:t>
            </a:r>
          </a:p>
          <a:p>
            <a:pPr marL="457200" indent="-457200"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fr-FR" b="1" dirty="0">
                <a:solidFill>
                  <a:srgbClr val="FF0000"/>
                </a:solidFill>
              </a:rPr>
              <a:t>Ba’zilari suv bilan ta’sirlashib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kislota</a:t>
            </a:r>
            <a:r>
              <a:rPr lang="fr-FR" b="1" dirty="0">
                <a:solidFill>
                  <a:srgbClr val="FF0000"/>
                </a:solidFill>
              </a:rPr>
              <a:t> hosil qiladi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</a:p>
          <a:p>
            <a:pPr marL="457200" indent="-457200" algn="ctr">
              <a:defRPr/>
            </a:pPr>
            <a:r>
              <a:rPr lang="ru-RU" b="1" dirty="0">
                <a:solidFill>
                  <a:srgbClr val="FF0000"/>
                </a:solidFill>
              </a:rPr>
              <a:t>             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 + 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  = 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</a:p>
          <a:p>
            <a:pPr marL="457200" indent="-457200" algn="ctr">
              <a:defRPr/>
            </a:pPr>
            <a:endParaRPr lang="en-US" sz="1000" b="1" baseline="-25000" dirty="0">
              <a:solidFill>
                <a:srgbClr val="FF0000"/>
              </a:solidFill>
            </a:endParaRPr>
          </a:p>
          <a:p>
            <a:pPr marL="457200" indent="-457200" algn="ctr">
              <a:defRPr/>
            </a:pP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ru-RU" b="1" dirty="0">
                <a:solidFill>
                  <a:srgbClr val="FF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 CrO</a:t>
            </a:r>
            <a:r>
              <a:rPr lang="en-US" b="1" baseline="-25000" dirty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 + 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  = 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CrO</a:t>
            </a:r>
            <a:r>
              <a:rPr lang="en-US" b="1" baseline="-25000" dirty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ru-RU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385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0288" y="234733"/>
            <a:ext cx="45897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Amfoter</a:t>
            </a: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oksidlar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79651" y="1339850"/>
            <a:ext cx="774541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2600" dirty="0">
                <a:solidFill>
                  <a:srgbClr val="002060"/>
                </a:solidFill>
              </a:rPr>
              <a:t>Bu </a:t>
            </a:r>
            <a:r>
              <a:rPr lang="fr-FR" sz="2600" dirty="0" err="1">
                <a:solidFill>
                  <a:srgbClr val="002060"/>
                </a:solidFill>
              </a:rPr>
              <a:t>oksidlar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ham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kislotalar</a:t>
            </a:r>
            <a:r>
              <a:rPr lang="fr-FR" sz="2600" dirty="0">
                <a:solidFill>
                  <a:srgbClr val="002060"/>
                </a:solidFill>
              </a:rPr>
              <a:t>, </a:t>
            </a:r>
            <a:r>
              <a:rPr lang="fr-FR" sz="2600" dirty="0" err="1">
                <a:solidFill>
                  <a:srgbClr val="002060"/>
                </a:solidFill>
              </a:rPr>
              <a:t>ham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asoslar</a:t>
            </a:r>
            <a:r>
              <a:rPr lang="fr-FR" sz="2600" dirty="0">
                <a:solidFill>
                  <a:srgbClr val="002060"/>
                </a:solidFill>
              </a:rPr>
              <a:t> bilan </a:t>
            </a:r>
            <a:r>
              <a:rPr lang="fr-FR" sz="2600" dirty="0" err="1">
                <a:solidFill>
                  <a:srgbClr val="002060"/>
                </a:solidFill>
              </a:rPr>
              <a:t>ta’sirlashib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tuz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hosil</a:t>
            </a: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dirty="0" err="1">
                <a:solidFill>
                  <a:srgbClr val="002060"/>
                </a:solidFill>
              </a:rPr>
              <a:t>qiladi</a:t>
            </a:r>
            <a:endParaRPr lang="fr-FR" sz="26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sz="2600" b="1" dirty="0"/>
          </a:p>
          <a:p>
            <a:pPr eaLnBrk="1" hangingPunct="1">
              <a:defRPr/>
            </a:pPr>
            <a:r>
              <a:rPr lang="fr-FR" sz="2600" b="1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Masalan</a:t>
            </a:r>
            <a:r>
              <a:rPr lang="ru-RU" sz="2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: </a:t>
            </a:r>
            <a:endParaRPr lang="fr-FR" sz="2600" b="1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600" b="1" dirty="0">
                <a:cs typeface="Times New Roman" pitchFamily="18" charset="0"/>
              </a:rPr>
              <a:t> </a:t>
            </a:r>
            <a:endParaRPr lang="fr-FR" sz="2600" b="1" dirty="0"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Cr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 Fe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 Al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4000" b="1" baseline="-25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BeO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ZnO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SnO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PbO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2" descr="E:\Танюша\итьрпрнрнп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4" y="5278438"/>
            <a:ext cx="1285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472" y="158726"/>
            <a:ext cx="93245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Amfoter</a:t>
            </a:r>
            <a:r>
              <a:rPr lang="fr-FR" sz="4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0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oksidlarning</a:t>
            </a:r>
            <a:r>
              <a:rPr lang="fr-FR" sz="4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0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kimyoviy</a:t>
            </a:r>
            <a:r>
              <a:rPr lang="fr-FR" sz="4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fr-FR" sz="40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xossalari</a:t>
            </a:r>
            <a:r>
              <a:rPr lang="ru-RU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63" y="1620839"/>
            <a:ext cx="85074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2060"/>
                </a:solidFill>
              </a:rPr>
              <a:t>Asosli </a:t>
            </a:r>
            <a:r>
              <a:rPr lang="fr-FR" sz="2800" b="1" dirty="0" err="1">
                <a:solidFill>
                  <a:srgbClr val="002060"/>
                </a:solidFill>
              </a:rPr>
              <a:t>oksidlar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kabi</a:t>
            </a:r>
            <a:r>
              <a:rPr lang="fr-FR" sz="2800" b="1" dirty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Kislotalar bilan ta’sirlashib </a:t>
            </a:r>
            <a:r>
              <a:rPr lang="fr-FR" b="1" dirty="0">
                <a:solidFill>
                  <a:srgbClr val="FFC000"/>
                </a:solidFill>
              </a:rPr>
              <a:t>tuz </a:t>
            </a:r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va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suv</a:t>
            </a:r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hosil qiladi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 </a:t>
            </a:r>
          </a:p>
          <a:p>
            <a:pPr marL="457200" indent="-457200" algn="ctr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      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ZnO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+ 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HCl  =  ZnCl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+  H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 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Kislotali oksidlar bilan ta’sirlashib </a:t>
            </a:r>
            <a:r>
              <a:rPr lang="fr-FR" b="1" dirty="0">
                <a:solidFill>
                  <a:srgbClr val="FFC000"/>
                </a:solidFill>
              </a:rPr>
              <a:t>tuz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hosil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qiladi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ru-RU" b="1" dirty="0"/>
              <a:t> 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ZnO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+  SiO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=  ZnSiO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fr-FR" sz="2800" b="1" dirty="0">
                <a:solidFill>
                  <a:srgbClr val="C00000"/>
                </a:solidFill>
              </a:rPr>
              <a:t>Kislotali </a:t>
            </a:r>
            <a:r>
              <a:rPr lang="fr-FR" sz="2800" b="1" dirty="0" err="1">
                <a:solidFill>
                  <a:srgbClr val="C00000"/>
                </a:solidFill>
              </a:rPr>
              <a:t>oksidlar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kabi</a:t>
            </a:r>
            <a:r>
              <a:rPr lang="fr-FR" sz="2800" b="1" dirty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fr-FR" b="1" dirty="0">
                <a:solidFill>
                  <a:srgbClr val="00B0F0"/>
                </a:solidFill>
              </a:rPr>
              <a:t>Ishqorlar bilan ta’sirlashib </a:t>
            </a:r>
            <a:r>
              <a:rPr lang="fr-FR" b="1" dirty="0">
                <a:solidFill>
                  <a:srgbClr val="FFC000"/>
                </a:solidFill>
              </a:rPr>
              <a:t>tuz</a:t>
            </a:r>
            <a:r>
              <a:rPr lang="fr-FR" b="1" dirty="0">
                <a:solidFill>
                  <a:srgbClr val="00B0F0"/>
                </a:solidFill>
              </a:rPr>
              <a:t> va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suv</a:t>
            </a:r>
            <a:r>
              <a:rPr lang="fr-FR" b="1" dirty="0">
                <a:solidFill>
                  <a:srgbClr val="00B0F0"/>
                </a:solidFill>
              </a:rPr>
              <a:t> hosil qiladi</a:t>
            </a:r>
            <a:r>
              <a:rPr lang="ru-RU" b="1" dirty="0">
                <a:solidFill>
                  <a:srgbClr val="00B0F0"/>
                </a:solidFill>
              </a:rPr>
              <a:t>: </a:t>
            </a:r>
            <a:endParaRPr lang="fr-FR" b="1" dirty="0">
              <a:solidFill>
                <a:srgbClr val="00B0F0"/>
              </a:solidFill>
            </a:endParaRPr>
          </a:p>
          <a:p>
            <a:pPr marL="457200" indent="-457200" algn="ctr">
              <a:defRPr/>
            </a:pPr>
            <a:r>
              <a:rPr lang="ru-RU" b="1" dirty="0"/>
              <a:t>     </a:t>
            </a:r>
            <a:r>
              <a:rPr lang="en-US" b="1" dirty="0" err="1">
                <a:solidFill>
                  <a:srgbClr val="00B0F0"/>
                </a:solidFill>
              </a:rPr>
              <a:t>ZnO</a:t>
            </a:r>
            <a:r>
              <a:rPr lang="en-US" b="1" dirty="0">
                <a:solidFill>
                  <a:srgbClr val="00B0F0"/>
                </a:solidFill>
              </a:rPr>
              <a:t>  +  2KOH  =  K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  <a:r>
              <a:rPr lang="en-US" b="1" dirty="0">
                <a:solidFill>
                  <a:srgbClr val="00B0F0"/>
                </a:solidFill>
              </a:rPr>
              <a:t>ZnO</a:t>
            </a:r>
            <a:r>
              <a:rPr lang="en-US" b="1" baseline="-25000" dirty="0">
                <a:solidFill>
                  <a:srgbClr val="00B0F0"/>
                </a:solidFill>
              </a:rPr>
              <a:t>2 </a:t>
            </a:r>
            <a:r>
              <a:rPr lang="en-US" b="1" dirty="0">
                <a:solidFill>
                  <a:srgbClr val="00B0F0"/>
                </a:solidFill>
              </a:rPr>
              <a:t> +  H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  <a:r>
              <a:rPr lang="en-US" b="1" dirty="0">
                <a:solidFill>
                  <a:srgbClr val="00B0F0"/>
                </a:solidFill>
              </a:rPr>
              <a:t>O </a:t>
            </a:r>
            <a:endParaRPr lang="ru-RU" b="1" dirty="0">
              <a:solidFill>
                <a:srgbClr val="00B0F0"/>
              </a:solidFill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fr-FR" b="1" dirty="0" err="1">
                <a:solidFill>
                  <a:srgbClr val="7030A0"/>
                </a:solidFill>
              </a:rPr>
              <a:t>Asosli</a:t>
            </a:r>
            <a:r>
              <a:rPr lang="fr-FR" b="1" dirty="0">
                <a:solidFill>
                  <a:srgbClr val="7030A0"/>
                </a:solidFill>
              </a:rPr>
              <a:t> oksidlar bilan ta’sirlashib </a:t>
            </a:r>
            <a:r>
              <a:rPr lang="fr-FR" b="1" dirty="0">
                <a:solidFill>
                  <a:srgbClr val="FFC000"/>
                </a:solidFill>
              </a:rPr>
              <a:t>tuz</a:t>
            </a:r>
            <a:r>
              <a:rPr lang="fr-FR" b="1" dirty="0">
                <a:solidFill>
                  <a:srgbClr val="7030A0"/>
                </a:solidFill>
              </a:rPr>
              <a:t> hosil qiladi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fr-FR" b="1" dirty="0">
                <a:solidFill>
                  <a:srgbClr val="7030A0"/>
                </a:solidFill>
              </a:rPr>
              <a:t>  </a:t>
            </a:r>
          </a:p>
          <a:p>
            <a:pPr algn="ctr">
              <a:defRPr/>
            </a:pPr>
            <a:r>
              <a:rPr lang="en-US" b="1" dirty="0" err="1">
                <a:solidFill>
                  <a:srgbClr val="7030A0"/>
                </a:solidFill>
              </a:rPr>
              <a:t>ZnO</a:t>
            </a:r>
            <a:r>
              <a:rPr lang="en-US" b="1" dirty="0">
                <a:solidFill>
                  <a:srgbClr val="7030A0"/>
                </a:solidFill>
              </a:rPr>
              <a:t>  +  </a:t>
            </a:r>
            <a:r>
              <a:rPr lang="en-US" b="1" dirty="0" err="1">
                <a:solidFill>
                  <a:srgbClr val="7030A0"/>
                </a:solidFill>
              </a:rPr>
              <a:t>CaO</a:t>
            </a:r>
            <a:r>
              <a:rPr lang="en-US" b="1" dirty="0">
                <a:solidFill>
                  <a:srgbClr val="7030A0"/>
                </a:solidFill>
              </a:rPr>
              <a:t>  =  CaZnO</a:t>
            </a:r>
            <a:r>
              <a:rPr lang="en-US" b="1" baseline="-25000" dirty="0">
                <a:solidFill>
                  <a:srgbClr val="7030A0"/>
                </a:solidFill>
              </a:rPr>
              <a:t>2 </a:t>
            </a:r>
          </a:p>
          <a:p>
            <a:pPr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marL="457200" indent="-457200">
              <a:defRPr/>
            </a:pPr>
            <a:r>
              <a:rPr lang="ru-RU" b="1" dirty="0"/>
              <a:t>              </a:t>
            </a:r>
            <a:r>
              <a:rPr lang="fr-FR" b="1" dirty="0"/>
              <a:t>Suv bilan ta’sirlashmaydi</a:t>
            </a:r>
            <a:endParaRPr lang="en-US" b="1" dirty="0"/>
          </a:p>
          <a:p>
            <a:pPr marL="457200" indent="-457200">
              <a:defRPr/>
            </a:pPr>
            <a:endParaRPr lang="en-US" b="1" dirty="0"/>
          </a:p>
          <a:p>
            <a:pPr marL="457200" indent="-457200"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31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8282" y="1"/>
            <a:ext cx="64294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Oksidlarning olinishi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38314" y="981076"/>
            <a:ext cx="8461375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fr-FR" sz="2200" b="1" dirty="0">
                <a:solidFill>
                  <a:srgbClr val="7030A0"/>
                </a:solidFill>
              </a:rPr>
              <a:t>Oddiy moddalarning kislorod bilan o’zaro ta’sirlashuvi (yonishi) natijasida</a:t>
            </a:r>
            <a:r>
              <a:rPr lang="ru-RU" sz="2200" b="1" dirty="0">
                <a:solidFill>
                  <a:srgbClr val="7030A0"/>
                </a:solidFill>
              </a:rPr>
              <a:t>: 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7030A0"/>
                </a:solidFill>
              </a:rPr>
              <a:t>                 </a:t>
            </a:r>
            <a:r>
              <a:rPr lang="en-US" sz="2200" b="1" dirty="0">
                <a:solidFill>
                  <a:srgbClr val="7030A0"/>
                </a:solidFill>
              </a:rPr>
              <a:t>2Mg  +  O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  <a:r>
              <a:rPr lang="en-US" sz="2200" b="1" dirty="0">
                <a:solidFill>
                  <a:srgbClr val="7030A0"/>
                </a:solidFill>
              </a:rPr>
              <a:t>  =  2Mg O  </a:t>
            </a:r>
          </a:p>
          <a:p>
            <a:pPr eaLnBrk="1" hangingPunct="1">
              <a:defRPr/>
            </a:pPr>
            <a:endParaRPr lang="ru-RU" sz="2200" b="1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Murakkab moddalarning yonishi natijasida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CH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+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=  CO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+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3. </a:t>
            </a:r>
            <a:r>
              <a:rPr lang="fr-FR" sz="2200" b="1" dirty="0">
                <a:solidFill>
                  <a:srgbClr val="FF0000"/>
                </a:solidFill>
              </a:rPr>
              <a:t>Suvda erimaydigan asoslarning parchalanishidan</a:t>
            </a:r>
            <a:r>
              <a:rPr lang="ru-RU" sz="22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        Mg(OH)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=  </a:t>
            </a:r>
            <a:r>
              <a:rPr lang="en-US" b="1" dirty="0" err="1">
                <a:solidFill>
                  <a:srgbClr val="FF0000"/>
                </a:solidFill>
              </a:rPr>
              <a:t>MgO</a:t>
            </a:r>
            <a:r>
              <a:rPr lang="en-US" b="1" dirty="0">
                <a:solidFill>
                  <a:srgbClr val="FF0000"/>
                </a:solidFill>
              </a:rPr>
              <a:t>  + 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</a:p>
          <a:p>
            <a:pPr eaLnBrk="1" hangingPunct="1">
              <a:defRPr/>
            </a:pPr>
            <a:endParaRPr lang="ru-RU" b="1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4</a:t>
            </a:r>
            <a:r>
              <a:rPr lang="ru-RU" b="1" dirty="0">
                <a:solidFill>
                  <a:srgbClr val="00B050"/>
                </a:solidFill>
                <a:cs typeface="Times New Roman" pitchFamily="18" charset="0"/>
              </a:rPr>
              <a:t>. </a:t>
            </a:r>
            <a:r>
              <a:rPr lang="fr-FR" b="1" dirty="0">
                <a:solidFill>
                  <a:srgbClr val="00B050"/>
                </a:solidFill>
              </a:rPr>
              <a:t>Ba’zi kislotalarning parchalanishi  natijasida</a:t>
            </a:r>
            <a:r>
              <a:rPr lang="ru-RU" b="1" dirty="0">
                <a:solidFill>
                  <a:srgbClr val="00B050"/>
                </a:solidFill>
              </a:rPr>
              <a:t>: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B050"/>
                </a:solidFill>
                <a:cs typeface="Times New Roman" pitchFamily="18" charset="0"/>
              </a:rPr>
              <a:t>         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   H</a:t>
            </a:r>
            <a:r>
              <a:rPr lang="en-US" b="1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SiO</a:t>
            </a:r>
            <a:r>
              <a:rPr lang="en-US" b="1" baseline="-25000" dirty="0">
                <a:solidFill>
                  <a:srgbClr val="00B050"/>
                </a:solidFill>
                <a:cs typeface="Times New Roman" pitchFamily="18" charset="0"/>
              </a:rPr>
              <a:t>3 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 =  SiO</a:t>
            </a:r>
            <a:r>
              <a:rPr lang="en-US" b="1" baseline="-25000" dirty="0">
                <a:solidFill>
                  <a:srgbClr val="00B050"/>
                </a:solidFill>
                <a:cs typeface="Times New Roman" pitchFamily="18" charset="0"/>
              </a:rPr>
              <a:t>2 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 +  H</a:t>
            </a:r>
            <a:r>
              <a:rPr lang="en-US" b="1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O</a:t>
            </a:r>
            <a:endParaRPr lang="ru-RU" b="1" dirty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b="1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5.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Ba’zi tuzlarning parchalanishi natijasida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CaCO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3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=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CaO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+  CO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ru-RU" b="1" baseline="-250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2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2" y="1079862"/>
            <a:ext cx="8596668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Anorganik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birikmalarning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sinflari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5" descr="Картинка 23 из 1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78" y="2342101"/>
            <a:ext cx="4113442" cy="40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0" y="5643564"/>
            <a:ext cx="7500938" cy="847725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Demak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1" i="1" dirty="0" err="1">
                <a:latin typeface="Angsana New" pitchFamily="18" charset="-34"/>
                <a:cs typeface="Angsana New" pitchFamily="18" charset="-34"/>
              </a:rPr>
              <a:t>asoslar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–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tarkibida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metall</a:t>
            </a:r>
            <a:r>
              <a:rPr lang="en-US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atomi</a:t>
            </a:r>
            <a:r>
              <a:rPr lang="en-US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va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nechta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2800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gidroksoguruh</a:t>
            </a:r>
            <a:r>
              <a:rPr lang="en-US" sz="28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(OH)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bo`lgan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moddalardir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.</a:t>
            </a:r>
            <a:endParaRPr lang="ru-RU" sz="2800" dirty="0"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89" y="1714500"/>
            <a:ext cx="2143125" cy="2446824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ru-RU" sz="3200"/>
              <a:t>NaOH</a:t>
            </a:r>
          </a:p>
          <a:p>
            <a:pPr eaLnBrk="1" hangingPunct="1"/>
            <a:r>
              <a:rPr lang="en-US" altLang="ru-RU" sz="3200"/>
              <a:t>Ca(OH)</a:t>
            </a:r>
            <a:r>
              <a:rPr lang="en-US" altLang="ru-RU" sz="3200" baseline="-25000"/>
              <a:t>2</a:t>
            </a:r>
          </a:p>
          <a:p>
            <a:pPr eaLnBrk="1" hangingPunct="1"/>
            <a:r>
              <a:rPr lang="en-US" altLang="ru-RU" sz="3200"/>
              <a:t>Fe(OH)</a:t>
            </a:r>
            <a:r>
              <a:rPr lang="en-US" altLang="ru-RU" sz="3200" baseline="-25000"/>
              <a:t>2</a:t>
            </a:r>
          </a:p>
          <a:p>
            <a:pPr eaLnBrk="1" hangingPunct="1"/>
            <a:r>
              <a:rPr lang="en-US" altLang="ru-RU" sz="3200"/>
              <a:t>Fe(OH)3</a:t>
            </a:r>
            <a:endParaRPr lang="ru-RU" altLang="ru-RU" sz="32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38688" y="1714500"/>
            <a:ext cx="2000250" cy="857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 err="1">
                <a:solidFill>
                  <a:schemeClr val="tx2"/>
                </a:solidFill>
              </a:rPr>
              <a:t>Umumiy</a:t>
            </a:r>
            <a:r>
              <a:rPr lang="en-US" sz="2600" dirty="0">
                <a:solidFill>
                  <a:schemeClr val="tx2"/>
                </a:solidFill>
              </a:rPr>
              <a:t> formula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81688" y="2643189"/>
            <a:ext cx="2000250" cy="10001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6000" dirty="0"/>
              <a:t>(OH)</a:t>
            </a:r>
            <a:endParaRPr lang="ru-RU" sz="3200" baseline="-25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67251" y="2643189"/>
            <a:ext cx="1285875" cy="1214437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6000" dirty="0"/>
              <a:t>Me</a:t>
            </a:r>
            <a:endParaRPr lang="ru-RU" sz="3200" baseline="-250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667626" y="2857501"/>
            <a:ext cx="714375" cy="10001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6000" dirty="0"/>
              <a:t>n</a:t>
            </a:r>
            <a:endParaRPr lang="ru-RU" sz="3200" baseline="-250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8564" y="4214814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err="1">
                <a:solidFill>
                  <a:srgbClr val="FFFF00"/>
                </a:solidFill>
                <a:latin typeface="Constantia" panose="02030602050306030303" pitchFamily="18" charset="0"/>
              </a:rPr>
              <a:t>Metall</a:t>
            </a:r>
            <a:r>
              <a:rPr lang="en-US" altLang="ru-RU" dirty="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en-US" altLang="ru-RU" dirty="0" err="1">
                <a:solidFill>
                  <a:srgbClr val="FFFF00"/>
                </a:solidFill>
                <a:latin typeface="Constantia" panose="02030602050306030303" pitchFamily="18" charset="0"/>
              </a:rPr>
              <a:t>atomi</a:t>
            </a:r>
            <a:endParaRPr lang="ru-RU" altLang="ru-RU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53126" y="4786314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C00000"/>
                </a:solidFill>
                <a:latin typeface="Constantia" panose="02030602050306030303" pitchFamily="18" charset="0"/>
              </a:rPr>
              <a:t>gidroksoguruh</a:t>
            </a:r>
            <a:endParaRPr lang="ru-RU" altLang="ru-RU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39064" y="4572000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bg2"/>
                </a:solidFill>
                <a:latin typeface="Constantia" panose="02030602050306030303" pitchFamily="18" charset="0"/>
              </a:rPr>
              <a:t>gidroksoguruh soni</a:t>
            </a:r>
            <a:endParaRPr lang="ru-RU" altLang="ru-RU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524375" y="3643313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239669" y="4142581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131970" y="3893345"/>
            <a:ext cx="642937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2024034" y="714356"/>
            <a:ext cx="8229600" cy="78581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tx2"/>
                </a:solidFill>
                <a:latin typeface="Georgia" pitchFamily="18" charset="0"/>
              </a:rPr>
              <a:t>ASOSLARNING     TARKIBI</a:t>
            </a:r>
            <a:endParaRPr lang="ru-RU" sz="2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612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D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D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  <p:bldP spid="6" grpId="0"/>
      <p:bldP spid="6" grpId="1"/>
      <p:bldP spid="7" grpId="0"/>
      <p:bldP spid="7" grpId="1"/>
      <p:bldP spid="10" grpId="0"/>
      <p:bldP spid="10" grpId="1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5310189" y="4714875"/>
            <a:ext cx="1571625" cy="92868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310564" y="3429000"/>
            <a:ext cx="1571625" cy="85725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382001" y="4286251"/>
            <a:ext cx="1571625" cy="714375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82001" y="5000625"/>
            <a:ext cx="1571625" cy="85725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10189" y="3786189"/>
            <a:ext cx="1571625" cy="928687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67001" y="4643439"/>
            <a:ext cx="1571625" cy="928687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35163"/>
            <a:ext cx="8229600" cy="8509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Asoslarda</a:t>
            </a:r>
            <a:r>
              <a:rPr lang="en-US" dirty="0" smtClean="0"/>
              <a:t> </a:t>
            </a:r>
            <a:r>
              <a:rPr lang="en-US" dirty="0" err="1" smtClean="0"/>
              <a:t>metall</a:t>
            </a:r>
            <a:r>
              <a:rPr lang="en-US" dirty="0" smtClean="0"/>
              <a:t> </a:t>
            </a:r>
            <a:r>
              <a:rPr lang="en-US" dirty="0" err="1" smtClean="0"/>
              <a:t>atomlari</a:t>
            </a:r>
            <a:r>
              <a:rPr lang="en-US" dirty="0" smtClean="0"/>
              <a:t> </a:t>
            </a:r>
            <a:r>
              <a:rPr lang="en-US" dirty="0" err="1" smtClean="0"/>
              <a:t>gidroksoguruh</a:t>
            </a:r>
            <a:r>
              <a:rPr lang="en-US" dirty="0" smtClean="0"/>
              <a:t> (OH)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quyidagicha</a:t>
            </a:r>
            <a:r>
              <a:rPr lang="en-US" dirty="0" smtClean="0"/>
              <a:t> </a:t>
            </a:r>
            <a:r>
              <a:rPr lang="en-US" dirty="0" err="1" smtClean="0"/>
              <a:t>bo`g`langan</a:t>
            </a:r>
            <a:r>
              <a:rPr lang="en-US" dirty="0" smtClean="0"/>
              <a:t> </a:t>
            </a:r>
            <a:r>
              <a:rPr lang="en-US" dirty="0" err="1" smtClean="0"/>
              <a:t>bo`ladi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66939" y="2857500"/>
            <a:ext cx="2143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err="1"/>
              <a:t>NaOH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24034" y="714356"/>
            <a:ext cx="8229600" cy="78581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tx2"/>
                </a:solidFill>
                <a:latin typeface="Georgia" pitchFamily="18" charset="0"/>
              </a:rPr>
              <a:t>ASOSLARNING     TUZILISHI</a:t>
            </a:r>
            <a:endParaRPr lang="ru-RU" sz="2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38689" y="2857500"/>
            <a:ext cx="2143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/>
              <a:t>Ca(OH)</a:t>
            </a:r>
            <a:r>
              <a:rPr lang="en-US" sz="3200" baseline="-25000" dirty="0"/>
              <a:t>2</a:t>
            </a:r>
            <a:endParaRPr lang="ru-RU" sz="3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96189" y="2786063"/>
            <a:ext cx="2143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/>
              <a:t>Fe(OH)3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1952596" y="4786322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Na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09852" y="4857760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95670" y="4857760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0" idx="2"/>
          </p:cNvCxnSpPr>
          <p:nvPr/>
        </p:nvCxnSpPr>
        <p:spPr>
          <a:xfrm>
            <a:off x="2595563" y="514350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81376" y="5143500"/>
            <a:ext cx="2143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595802" y="4429132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Ca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81620" y="4000504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81620" y="4929198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38876" y="4000504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38876" y="4929198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0" idx="2"/>
          </p:cNvCxnSpPr>
          <p:nvPr/>
        </p:nvCxnSpPr>
        <p:spPr>
          <a:xfrm rot="5400000" flipH="1" flipV="1">
            <a:off x="5167313" y="4286251"/>
            <a:ext cx="214313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0" idx="2"/>
          </p:cNvCxnSpPr>
          <p:nvPr/>
        </p:nvCxnSpPr>
        <p:spPr>
          <a:xfrm rot="16200000" flipH="1">
            <a:off x="5167313" y="5000626"/>
            <a:ext cx="214313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53125" y="4286250"/>
            <a:ext cx="285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53125" y="5214939"/>
            <a:ext cx="2857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596198" y="4429132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Fe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53454" y="3643314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453454" y="5143512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10710" y="3643314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382148" y="5143512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endCxn id="0" idx="2"/>
          </p:cNvCxnSpPr>
          <p:nvPr/>
        </p:nvCxnSpPr>
        <p:spPr>
          <a:xfrm rot="5400000" flipH="1" flipV="1">
            <a:off x="7989095" y="3964782"/>
            <a:ext cx="500062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0" idx="2"/>
          </p:cNvCxnSpPr>
          <p:nvPr/>
        </p:nvCxnSpPr>
        <p:spPr>
          <a:xfrm>
            <a:off x="8024814" y="5072064"/>
            <a:ext cx="428625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24938" y="3929064"/>
            <a:ext cx="2857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024939" y="5429250"/>
            <a:ext cx="357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489174" y="4429120"/>
            <a:ext cx="571504" cy="57150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382148" y="4429132"/>
            <a:ext cx="500066" cy="500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>
            <a:stCxn id="0" idx="6"/>
            <a:endCxn id="0" idx="2"/>
          </p:cNvCxnSpPr>
          <p:nvPr/>
        </p:nvCxnSpPr>
        <p:spPr>
          <a:xfrm flipV="1">
            <a:off x="8239126" y="4714876"/>
            <a:ext cx="214313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24939" y="4714875"/>
            <a:ext cx="357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667001" y="5786439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Constantia" panose="02030602050306030303" pitchFamily="18" charset="0"/>
              </a:rPr>
              <a:t>gidroksoguruh</a:t>
            </a:r>
            <a:endParaRPr lang="ru-RU" altLang="ru-RU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384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48" grpId="0" animBg="1"/>
      <p:bldP spid="46" grpId="0" animBg="1"/>
      <p:bldP spid="46" grpId="1" animBg="1"/>
      <p:bldP spid="3" grpId="0" build="p"/>
      <p:bldP spid="4" grpId="0" build="p"/>
      <p:bldP spid="6" grpId="0" build="p"/>
      <p:bldP spid="7" grpId="0" build="p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4034" y="714356"/>
            <a:ext cx="8229600" cy="78581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tx2"/>
                </a:solidFill>
                <a:latin typeface="Georgia" pitchFamily="18" charset="0"/>
              </a:rPr>
              <a:t>ASOSLARNING NOMLANISHI</a:t>
            </a:r>
            <a:endParaRPr lang="ru-RU" sz="2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52626" y="1714501"/>
            <a:ext cx="1000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>
                <a:latin typeface="Constantia" panose="02030602050306030303" pitchFamily="18" charset="0"/>
              </a:rPr>
              <a:t>Na</a:t>
            </a:r>
            <a:endParaRPr lang="ru-RU" altLang="ru-RU" sz="480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38439" y="1714501"/>
            <a:ext cx="128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>
                <a:latin typeface="Constantia" panose="02030602050306030303" pitchFamily="18" charset="0"/>
              </a:rPr>
              <a:t>OH</a:t>
            </a:r>
            <a:endParaRPr lang="ru-RU" altLang="ru-RU" sz="480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38376" y="4357688"/>
            <a:ext cx="1000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>
                <a:latin typeface="Constantia" panose="02030602050306030303" pitchFamily="18" charset="0"/>
              </a:rPr>
              <a:t>Fe</a:t>
            </a:r>
            <a:endParaRPr lang="ru-RU" altLang="ru-RU" sz="480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2751" y="4357688"/>
            <a:ext cx="164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>
                <a:latin typeface="Constantia" panose="02030602050306030303" pitchFamily="18" charset="0"/>
              </a:rPr>
              <a:t>(OH)</a:t>
            </a:r>
            <a:endParaRPr lang="ru-RU" altLang="ru-RU" sz="4800">
              <a:latin typeface="Constantia" panose="02030602050306030303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881563" y="4357688"/>
            <a:ext cx="1643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/>
              <a:t>Metall</a:t>
            </a:r>
            <a:r>
              <a:rPr lang="en-US" sz="2000" dirty="0"/>
              <a:t> </a:t>
            </a:r>
            <a:r>
              <a:rPr lang="en-US" sz="2000" dirty="0" err="1"/>
              <a:t>nomi</a:t>
            </a:r>
            <a:r>
              <a:rPr lang="en-US" sz="2000" dirty="0"/>
              <a:t>,</a:t>
            </a:r>
            <a:endParaRPr lang="ru-RU" sz="20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953001" y="4714875"/>
            <a:ext cx="33575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b="1" i="1" dirty="0"/>
              <a:t>“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gidroksid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en-US" sz="2000" dirty="0" err="1"/>
              <a:t>qo`shimchasi</a:t>
            </a:r>
            <a:endParaRPr lang="ru-RU" sz="20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952625" y="3643314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Agar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metallning</a:t>
            </a:r>
            <a:r>
              <a:rPr lang="en-US" sz="2400" dirty="0"/>
              <a:t> </a:t>
            </a:r>
            <a:r>
              <a:rPr lang="en-US" sz="2400" dirty="0" err="1"/>
              <a:t>o`zi</a:t>
            </a:r>
            <a:r>
              <a:rPr lang="en-US" sz="2400" dirty="0"/>
              <a:t> 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xil</a:t>
            </a:r>
            <a:r>
              <a:rPr lang="en-US" sz="2400" dirty="0"/>
              <a:t> </a:t>
            </a:r>
            <a:r>
              <a:rPr lang="en-US" sz="2400" dirty="0" err="1"/>
              <a:t>asos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qilsa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453188" y="4357688"/>
            <a:ext cx="3429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/>
              <a:t>uning</a:t>
            </a:r>
            <a:r>
              <a:rPr lang="en-US" sz="2000" dirty="0"/>
              <a:t> </a:t>
            </a:r>
            <a:r>
              <a:rPr lang="en-US" sz="2000" dirty="0" err="1"/>
              <a:t>valentligi</a:t>
            </a:r>
            <a:r>
              <a:rPr lang="en-US" sz="2000" dirty="0"/>
              <a:t> </a:t>
            </a:r>
            <a:r>
              <a:rPr lang="en-US" sz="2000" dirty="0" err="1"/>
              <a:t>qavs</a:t>
            </a:r>
            <a:r>
              <a:rPr lang="en-US" sz="2000" dirty="0"/>
              <a:t> </a:t>
            </a:r>
            <a:r>
              <a:rPr lang="en-US" sz="2000" dirty="0" err="1"/>
              <a:t>ichida</a:t>
            </a:r>
            <a:endParaRPr lang="ru-RU" sz="20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024313" y="1928813"/>
            <a:ext cx="1643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/>
              <a:t>Metall</a:t>
            </a:r>
            <a:r>
              <a:rPr lang="en-US" sz="2000" dirty="0"/>
              <a:t> </a:t>
            </a:r>
            <a:r>
              <a:rPr lang="en-US" sz="2000" dirty="0" err="1"/>
              <a:t>nomi</a:t>
            </a:r>
            <a:endParaRPr lang="ru-RU" sz="2000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524501" y="1928813"/>
            <a:ext cx="33575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b="1" i="1" dirty="0"/>
              <a:t>“</a:t>
            </a:r>
            <a:r>
              <a:rPr lang="en-US" sz="2000" b="1" i="1" dirty="0" err="1">
                <a:solidFill>
                  <a:schemeClr val="accent2"/>
                </a:solidFill>
              </a:rPr>
              <a:t>gidroksid</a:t>
            </a:r>
            <a:r>
              <a:rPr lang="en-US" sz="2000" b="1" i="1" dirty="0">
                <a:solidFill>
                  <a:schemeClr val="accent2"/>
                </a:solidFill>
              </a:rPr>
              <a:t>”</a:t>
            </a:r>
            <a:r>
              <a:rPr lang="en-US" sz="2000" b="1" i="1" dirty="0"/>
              <a:t> </a:t>
            </a:r>
            <a:r>
              <a:rPr lang="en-US" sz="2000" dirty="0" err="1"/>
              <a:t>qo`shimchasi</a:t>
            </a:r>
            <a:endParaRPr lang="ru-RU" sz="2000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381501" y="4714876"/>
            <a:ext cx="500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/>
              <a:t>3</a:t>
            </a:r>
            <a:endParaRPr lang="ru-RU" sz="2800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309939" y="2571751"/>
            <a:ext cx="1571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800" dirty="0"/>
              <a:t>  </a:t>
            </a:r>
            <a:r>
              <a:rPr lang="en-US" sz="2800" dirty="0" err="1"/>
              <a:t>natriy</a:t>
            </a:r>
            <a:r>
              <a:rPr lang="en-US" sz="2800" dirty="0"/>
              <a:t> </a:t>
            </a:r>
            <a:endParaRPr lang="en-US" sz="2800" baseline="-25000" dirty="0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2095501" y="3071814"/>
            <a:ext cx="1643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/>
              <a:t>Ca(OH)</a:t>
            </a:r>
            <a:r>
              <a:rPr lang="en-US" sz="2800" baseline="-25000" dirty="0"/>
              <a:t>2</a:t>
            </a:r>
            <a:endParaRPr lang="ru-RU" sz="2800" dirty="0"/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3667126" y="3071814"/>
            <a:ext cx="3248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800" dirty="0"/>
              <a:t>  </a:t>
            </a:r>
            <a:r>
              <a:rPr lang="en-US" sz="2800" dirty="0" err="1" smtClean="0"/>
              <a:t>kalsiy</a:t>
            </a:r>
            <a:r>
              <a:rPr lang="en-US" sz="2800" dirty="0" smtClean="0"/>
              <a:t> </a:t>
            </a:r>
            <a:r>
              <a:rPr lang="en-US" sz="2800" dirty="0" err="1"/>
              <a:t>gidroksid</a:t>
            </a:r>
            <a:endParaRPr lang="en-US" sz="2800" baseline="-25000" dirty="0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3452814" y="5286376"/>
            <a:ext cx="1571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800" dirty="0"/>
              <a:t>  </a:t>
            </a:r>
            <a:r>
              <a:rPr lang="en-US" sz="2800" dirty="0" err="1"/>
              <a:t>temir</a:t>
            </a:r>
            <a:endParaRPr lang="en-US" sz="2800" baseline="-25000" dirty="0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1952626" y="5929314"/>
            <a:ext cx="1571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/>
              <a:t>Fe(OH)</a:t>
            </a:r>
            <a:r>
              <a:rPr lang="en-US" sz="2800" baseline="-25000" dirty="0"/>
              <a:t>2</a:t>
            </a:r>
            <a:endParaRPr lang="ru-RU" sz="2800" dirty="0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3452813" y="5929314"/>
            <a:ext cx="4000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800" dirty="0"/>
              <a:t>  </a:t>
            </a:r>
            <a:r>
              <a:rPr lang="en-US" sz="2800" dirty="0" err="1"/>
              <a:t>temir</a:t>
            </a:r>
            <a:r>
              <a:rPr lang="en-US" sz="2800" dirty="0"/>
              <a:t> (II)- </a:t>
            </a:r>
            <a:r>
              <a:rPr lang="en-US" sz="2800" dirty="0" err="1"/>
              <a:t>gidroksid</a:t>
            </a:r>
            <a:endParaRPr lang="en-US" sz="2800" baseline="-25000" dirty="0"/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4738689" y="5286376"/>
            <a:ext cx="928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/>
              <a:t> (III)</a:t>
            </a:r>
            <a:endParaRPr lang="en-US" sz="2800" baseline="-25000" dirty="0"/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5524501" y="5286376"/>
            <a:ext cx="19288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/>
              <a:t>- </a:t>
            </a:r>
            <a:r>
              <a:rPr lang="en-US" sz="2800" dirty="0" err="1"/>
              <a:t>gidroksid</a:t>
            </a:r>
            <a:endParaRPr lang="en-US" sz="2800" baseline="-25000" dirty="0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881564" y="2571751"/>
            <a:ext cx="3248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 err="1"/>
              <a:t>gidroksid</a:t>
            </a:r>
            <a:endParaRPr lang="en-US" sz="2800" baseline="-25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952625" y="4000500"/>
            <a:ext cx="6858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dirty="0" smtClean="0"/>
              <a:t>(</a:t>
            </a:r>
            <a:r>
              <a:rPr lang="en-US" sz="1600" dirty="0" err="1"/>
              <a:t>turli</a:t>
            </a:r>
            <a:r>
              <a:rPr lang="en-US" sz="1600" dirty="0"/>
              <a:t> </a:t>
            </a:r>
            <a:r>
              <a:rPr lang="en-US" sz="1600" dirty="0" err="1"/>
              <a:t>valentlik</a:t>
            </a:r>
            <a:r>
              <a:rPr lang="en-US" sz="1600" dirty="0"/>
              <a:t> </a:t>
            </a:r>
            <a:r>
              <a:rPr lang="en-US" sz="1600" dirty="0" err="1"/>
              <a:t>namoyon</a:t>
            </a:r>
            <a:r>
              <a:rPr lang="en-US" sz="1600" dirty="0"/>
              <a:t> </a:t>
            </a:r>
            <a:r>
              <a:rPr lang="en-US" sz="1600" dirty="0" err="1"/>
              <a:t>qila</a:t>
            </a:r>
            <a:r>
              <a:rPr lang="en-US" sz="1600" dirty="0"/>
              <a:t> </a:t>
            </a:r>
            <a:r>
              <a:rPr lang="en-US" sz="1600" dirty="0" err="1"/>
              <a:t>oluvchi</a:t>
            </a:r>
            <a:r>
              <a:rPr lang="en-US" sz="1600" dirty="0"/>
              <a:t> </a:t>
            </a:r>
            <a:r>
              <a:rPr lang="en-US" sz="1600" dirty="0" err="1"/>
              <a:t>metall</a:t>
            </a:r>
            <a:r>
              <a:rPr lang="en-US" sz="1600" dirty="0"/>
              <a:t> </a:t>
            </a:r>
            <a:r>
              <a:rPr lang="en-US" sz="1600" dirty="0" err="1"/>
              <a:t>bo`lganda</a:t>
            </a:r>
            <a:r>
              <a:rPr lang="en-US" sz="1600" dirty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783517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 build="p"/>
      <p:bldP spid="11" grpId="1" build="allAtOnce"/>
      <p:bldP spid="12" grpId="0"/>
      <p:bldP spid="13" grpId="0" build="p"/>
      <p:bldP spid="16" grpId="0"/>
      <p:bldP spid="16" grpId="1"/>
      <p:bldP spid="17" grpId="0" build="p"/>
      <p:bldP spid="17" grpId="1" build="allAtOnce"/>
      <p:bldP spid="18" grpId="0" build="p"/>
      <p:bldP spid="19" grpId="0"/>
      <p:bldP spid="22" grpId="0"/>
      <p:bldP spid="22" grpId="1"/>
      <p:bldP spid="26" grpId="0" build="p"/>
      <p:bldP spid="27" grpId="0"/>
      <p:bldP spid="27" grpId="1"/>
      <p:bldP spid="29" grpId="0"/>
      <p:bldP spid="29" grpId="1"/>
      <p:bldP spid="32" grpId="0" build="p"/>
      <p:bldP spid="33" grpId="0"/>
      <p:bldP spid="33" grpId="1"/>
      <p:bldP spid="34" grpId="0"/>
      <p:bldP spid="34" grpId="1"/>
      <p:bldP spid="34" grpId="2"/>
      <p:bldP spid="35" grpId="0"/>
      <p:bldP spid="35" grpId="1"/>
      <p:bldP spid="36" grpId="0"/>
      <p:bldP spid="36" grpId="1"/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52538" y="1628774"/>
            <a:ext cx="3528468" cy="500063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hujim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997121" y="2493782"/>
            <a:ext cx="7096260" cy="3410630"/>
          </a:xfrm>
        </p:spPr>
        <p:txBody>
          <a:bodyPr/>
          <a:lstStyle/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M(OH)n da n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Asoslarning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o’qiladi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eriydigan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asoslarni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sanang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erimaydigan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amfoter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asoslarga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keltiring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8641" y="894398"/>
            <a:ext cx="3868102" cy="500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16275" y="785813"/>
            <a:ext cx="5543550" cy="62706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Asoslarning turlari</a:t>
            </a:r>
            <a:endParaRPr lang="ru-RU" alt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2351089" y="2928939"/>
            <a:ext cx="2459037" cy="871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60093"/>
                </a:solidFill>
                <a:latin typeface="Calibri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Me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(OH)</a:t>
            </a:r>
            <a:r>
              <a:rPr lang="fr-FR" sz="3600" b="1" baseline="-25000" dirty="0">
                <a:latin typeface="Adobe Heiti Std R" pitchFamily="34" charset="-128"/>
                <a:ea typeface="Adobe Heiti Std R" pitchFamily="34" charset="-128"/>
              </a:rPr>
              <a:t>n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67438" y="1643064"/>
            <a:ext cx="3617912" cy="936625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Suvda eriydigan</a:t>
            </a:r>
          </a:p>
          <a:p>
            <a:pPr marL="0" indent="0">
              <a:buNone/>
              <a:defRPr/>
            </a:pPr>
            <a:r>
              <a:rPr lang="fr-FR" sz="2400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asoslar (ishqorlar)</a:t>
            </a:r>
          </a:p>
        </p:txBody>
      </p:sp>
      <p:sp>
        <p:nvSpPr>
          <p:cNvPr id="2" name="Стрелка вправо 1"/>
          <p:cNvSpPr/>
          <p:nvPr/>
        </p:nvSpPr>
        <p:spPr>
          <a:xfrm rot="20373332">
            <a:off x="4456113" y="2249488"/>
            <a:ext cx="1484312" cy="436562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505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83313" y="3071814"/>
            <a:ext cx="3617912" cy="105568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Suvda erimaydigan</a:t>
            </a:r>
          </a:p>
          <a:p>
            <a:pPr marL="0" indent="0">
              <a:buNone/>
              <a:defRPr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asoslar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143626" y="4643438"/>
            <a:ext cx="3617913" cy="874712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b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Amfoter asoslar</a:t>
            </a:r>
            <a:endParaRPr lang="fr-FR" sz="2400" b="1" baseline="-25000" dirty="0">
              <a:solidFill>
                <a:srgbClr val="00B05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711822">
            <a:off x="4306889" y="4292601"/>
            <a:ext cx="1538287" cy="43497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53000" y="3284539"/>
            <a:ext cx="1143000" cy="4349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05350" y="681030"/>
            <a:ext cx="1512168" cy="178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4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881188" y="857250"/>
            <a:ext cx="8572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/>
              <a:t>Agar </a:t>
            </a:r>
            <a:r>
              <a:rPr lang="en-US" sz="2000" dirty="0" err="1"/>
              <a:t>asos</a:t>
            </a:r>
            <a:r>
              <a:rPr lang="en-US" sz="2000" dirty="0"/>
              <a:t> </a:t>
            </a:r>
            <a:r>
              <a:rPr lang="en-US" sz="2000" dirty="0" err="1"/>
              <a:t>tarkibidagi</a:t>
            </a:r>
            <a:r>
              <a:rPr lang="en-US" sz="2000" dirty="0"/>
              <a:t> </a:t>
            </a:r>
            <a:r>
              <a:rPr lang="en-US" sz="2000" dirty="0" err="1"/>
              <a:t>metall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II A</a:t>
            </a:r>
            <a:r>
              <a:rPr lang="en-US" sz="2000" dirty="0"/>
              <a:t> </a:t>
            </a:r>
            <a:r>
              <a:rPr lang="en-US" sz="2000" dirty="0" err="1"/>
              <a:t>guruh</a:t>
            </a:r>
            <a:r>
              <a:rPr lang="en-US" sz="2000" dirty="0"/>
              <a:t> </a:t>
            </a:r>
            <a:r>
              <a:rPr lang="en-US" sz="2000" dirty="0" err="1"/>
              <a:t>metalli</a:t>
            </a:r>
            <a:r>
              <a:rPr lang="en-US" sz="2000" dirty="0"/>
              <a:t> </a:t>
            </a:r>
            <a:r>
              <a:rPr lang="en-US" sz="2000" dirty="0" err="1"/>
              <a:t>bo`lsa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52626" y="6072188"/>
            <a:ext cx="82153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>
                <a:solidFill>
                  <a:schemeClr val="tx2"/>
                </a:solidFill>
              </a:rPr>
              <a:t>Masalan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>
                <a:solidFill>
                  <a:srgbClr val="FFFF00"/>
                </a:solidFill>
              </a:rPr>
              <a:t>Li</a:t>
            </a:r>
            <a:r>
              <a:rPr lang="en-US" sz="2000" dirty="0"/>
              <a:t>OH, </a:t>
            </a:r>
            <a:r>
              <a:rPr lang="en-US" sz="2000" dirty="0">
                <a:solidFill>
                  <a:srgbClr val="FFFF00"/>
                </a:solidFill>
              </a:rPr>
              <a:t>K</a:t>
            </a:r>
            <a:r>
              <a:rPr lang="en-US" sz="2000" dirty="0"/>
              <a:t>OH, </a:t>
            </a:r>
            <a:r>
              <a:rPr lang="en-US" sz="2000" dirty="0">
                <a:solidFill>
                  <a:srgbClr val="FFFF00"/>
                </a:solidFill>
              </a:rPr>
              <a:t>Ca</a:t>
            </a:r>
            <a:r>
              <a:rPr lang="en-US" sz="2000" dirty="0"/>
              <a:t>(OH)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Ba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shu</a:t>
            </a:r>
            <a:r>
              <a:rPr lang="en-US" sz="2000" dirty="0"/>
              <a:t> </a:t>
            </a:r>
            <a:r>
              <a:rPr lang="en-US" sz="2000" dirty="0" err="1"/>
              <a:t>kabilar</a:t>
            </a:r>
            <a:r>
              <a:rPr lang="en-US" sz="2000" dirty="0"/>
              <a:t> – </a:t>
            </a:r>
            <a:r>
              <a:rPr lang="en-US" sz="2000" b="1" i="1" dirty="0" err="1"/>
              <a:t>ishqorlardir</a:t>
            </a:r>
            <a:r>
              <a:rPr lang="en-US" sz="2000" b="1" i="1" dirty="0"/>
              <a:t>.</a:t>
            </a:r>
            <a:endParaRPr lang="ru-RU" sz="2000" b="1" i="1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2057" r="2040" b="1234"/>
          <a:stretch>
            <a:fillRect/>
          </a:stretch>
        </p:blipFill>
        <p:spPr bwMode="auto">
          <a:xfrm>
            <a:off x="4167189" y="1357313"/>
            <a:ext cx="6143625" cy="43751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7250" y="2143125"/>
            <a:ext cx="857250" cy="8572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67250" y="3286125"/>
            <a:ext cx="857250" cy="2857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67250" y="3786188"/>
            <a:ext cx="857250" cy="2857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67250" y="4357688"/>
            <a:ext cx="857250" cy="2857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81158" y="214290"/>
            <a:ext cx="821537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ERIYDIDAN ASOSLAR ( I S H Q O R L A R )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667125" y="2500313"/>
            <a:ext cx="928688" cy="85725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2" idx="1"/>
          </p:cNvCxnSpPr>
          <p:nvPr/>
        </p:nvCxnSpPr>
        <p:spPr>
          <a:xfrm flipV="1">
            <a:off x="3667126" y="3429000"/>
            <a:ext cx="100012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1"/>
          </p:cNvCxnSpPr>
          <p:nvPr/>
        </p:nvCxnSpPr>
        <p:spPr>
          <a:xfrm>
            <a:off x="3667126" y="3500439"/>
            <a:ext cx="1000125" cy="4286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67126" y="3571875"/>
            <a:ext cx="1000125" cy="9286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6876" y="2857501"/>
            <a:ext cx="2143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Bu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metallarning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gidroksidlari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600" b="1" i="1" dirty="0" err="1">
                <a:solidFill>
                  <a:schemeClr val="tx2"/>
                </a:solidFill>
              </a:rPr>
              <a:t>eriydigan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asoslar</a:t>
            </a:r>
            <a:r>
              <a:rPr lang="en-US" sz="1600" b="1" i="1" dirty="0">
                <a:solidFill>
                  <a:schemeClr val="tx2"/>
                </a:solidFill>
              </a:rPr>
              <a:t> (</a:t>
            </a:r>
            <a:r>
              <a:rPr lang="en-US" sz="1600" b="1" i="1" dirty="0" err="1">
                <a:solidFill>
                  <a:schemeClr val="tx2"/>
                </a:solidFill>
              </a:rPr>
              <a:t>ishqorlar</a:t>
            </a:r>
            <a:r>
              <a:rPr lang="en-US" sz="1600" b="1" i="1" dirty="0">
                <a:solidFill>
                  <a:schemeClr val="tx2"/>
                </a:solidFill>
              </a:rPr>
              <a:t>)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hisoblanadi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56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  <p:bldP spid="8" grpId="1" animBg="1"/>
      <p:bldP spid="12" grpId="0" animBg="1"/>
      <p:bldP spid="13" grpId="0" animBg="1"/>
      <p:bldP spid="1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881188" y="857250"/>
            <a:ext cx="8572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/>
              <a:t>Agar </a:t>
            </a:r>
            <a:r>
              <a:rPr lang="en-US" sz="2000" dirty="0" err="1"/>
              <a:t>asos</a:t>
            </a:r>
            <a:r>
              <a:rPr lang="en-US" sz="2000" dirty="0"/>
              <a:t> </a:t>
            </a:r>
            <a:r>
              <a:rPr lang="en-US" sz="2000" dirty="0" err="1"/>
              <a:t>tarkibidagi</a:t>
            </a:r>
            <a:r>
              <a:rPr lang="en-US" sz="2000" dirty="0"/>
              <a:t> </a:t>
            </a:r>
            <a:r>
              <a:rPr lang="en-US" sz="2000" dirty="0" err="1"/>
              <a:t>metall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II 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boshqa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guruh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/>
              <a:t>metalli</a:t>
            </a:r>
            <a:r>
              <a:rPr lang="en-US" sz="2000" dirty="0"/>
              <a:t> </a:t>
            </a:r>
            <a:r>
              <a:rPr lang="en-US" sz="2000" dirty="0" err="1"/>
              <a:t>bo`lsa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81188" y="6149976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err="1">
                <a:solidFill>
                  <a:schemeClr val="tx2"/>
                </a:solidFill>
              </a:rPr>
              <a:t>Masalan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Cu</a:t>
            </a:r>
            <a:r>
              <a:rPr lang="en-US" sz="2000" dirty="0" err="1"/>
              <a:t>OH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Al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/>
              <a:t>OH)</a:t>
            </a:r>
            <a:r>
              <a:rPr lang="en-US" sz="2000" baseline="-25000" dirty="0"/>
              <a:t>3,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Cu</a:t>
            </a:r>
            <a:r>
              <a:rPr lang="en-US" sz="2000" dirty="0"/>
              <a:t>(OH)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Ni</a:t>
            </a:r>
            <a:r>
              <a:rPr lang="en-US" sz="2000" dirty="0"/>
              <a:t>(OH)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shu</a:t>
            </a:r>
            <a:r>
              <a:rPr lang="en-US" sz="2000" dirty="0"/>
              <a:t> </a:t>
            </a:r>
            <a:r>
              <a:rPr lang="en-US" sz="2000" dirty="0" err="1"/>
              <a:t>kabilar</a:t>
            </a:r>
            <a:r>
              <a:rPr lang="en-US" sz="2000" dirty="0"/>
              <a:t> – </a:t>
            </a:r>
            <a:r>
              <a:rPr lang="en-US" sz="2000" dirty="0" err="1"/>
              <a:t>erimaydigan</a:t>
            </a:r>
            <a:r>
              <a:rPr lang="en-US" sz="2000" dirty="0"/>
              <a:t> </a:t>
            </a:r>
            <a:r>
              <a:rPr lang="en-US" sz="2000" dirty="0" err="1"/>
              <a:t>asoslardir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1536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2057" r="2040" b="1234"/>
          <a:stretch>
            <a:fillRect/>
          </a:stretch>
        </p:blipFill>
        <p:spPr bwMode="auto">
          <a:xfrm>
            <a:off x="4167189" y="1357313"/>
            <a:ext cx="6143625" cy="4375150"/>
          </a:xfrm>
          <a:prstGeom prst="rect">
            <a:avLst/>
          </a:prstGeom>
          <a:solidFill>
            <a:srgbClr val="66FFCC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7250" y="2143125"/>
            <a:ext cx="857250" cy="8572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67250" y="3214689"/>
            <a:ext cx="857250" cy="357187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67250" y="3786188"/>
            <a:ext cx="857250" cy="2857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67250" y="4357688"/>
            <a:ext cx="857250" cy="28575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24232" y="214290"/>
            <a:ext cx="557216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ERIMAYDIDAN ASOSLAR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876" y="2857501"/>
            <a:ext cx="2143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Bu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metallarning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gidroksidlari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600" b="1" i="1" dirty="0" err="1">
                <a:solidFill>
                  <a:schemeClr val="tx2"/>
                </a:solidFill>
              </a:rPr>
              <a:t>erimaydigan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</a:rPr>
              <a:t>asoslar</a:t>
            </a:r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hisoblanadi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24501" y="2428876"/>
            <a:ext cx="428625" cy="2214563"/>
          </a:xfrm>
          <a:prstGeom prst="rect">
            <a:avLst/>
          </a:prstGeom>
          <a:solidFill>
            <a:srgbClr val="66FFCC">
              <a:alpha val="32941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67250" y="3000375"/>
            <a:ext cx="857250" cy="285750"/>
          </a:xfrm>
          <a:prstGeom prst="rect">
            <a:avLst/>
          </a:prstGeom>
          <a:solidFill>
            <a:srgbClr val="66FFCC">
              <a:alpha val="32941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67250" y="3500438"/>
            <a:ext cx="857250" cy="285750"/>
          </a:xfrm>
          <a:prstGeom prst="rect">
            <a:avLst/>
          </a:prstGeom>
          <a:solidFill>
            <a:srgbClr val="66FFCC">
              <a:alpha val="32941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67250" y="4071938"/>
            <a:ext cx="857250" cy="285750"/>
          </a:xfrm>
          <a:prstGeom prst="rect">
            <a:avLst/>
          </a:prstGeom>
          <a:solidFill>
            <a:srgbClr val="66FFCC">
              <a:alpha val="32941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53126" y="2714626"/>
            <a:ext cx="428625" cy="1928813"/>
          </a:xfrm>
          <a:prstGeom prst="rect">
            <a:avLst/>
          </a:prstGeom>
          <a:solidFill>
            <a:srgbClr val="66FFCC">
              <a:alpha val="32941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81751" y="2714626"/>
            <a:ext cx="428625" cy="1928813"/>
          </a:xfrm>
          <a:prstGeom prst="rect">
            <a:avLst/>
          </a:prstGeom>
          <a:solidFill>
            <a:srgbClr val="66FFCC">
              <a:alpha val="32549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10376" y="2714625"/>
            <a:ext cx="2786063" cy="285750"/>
          </a:xfrm>
          <a:prstGeom prst="rect">
            <a:avLst/>
          </a:prstGeom>
          <a:solidFill>
            <a:srgbClr val="66FFCC">
              <a:alpha val="32549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810376" y="3286125"/>
            <a:ext cx="2786063" cy="285750"/>
          </a:xfrm>
          <a:prstGeom prst="rect">
            <a:avLst/>
          </a:prstGeom>
          <a:solidFill>
            <a:srgbClr val="66FFCC">
              <a:alpha val="32549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10376" y="3786188"/>
            <a:ext cx="2786063" cy="285750"/>
          </a:xfrm>
          <a:prstGeom prst="rect">
            <a:avLst/>
          </a:prstGeom>
          <a:solidFill>
            <a:srgbClr val="66FFCC">
              <a:alpha val="32157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10376" y="4357688"/>
            <a:ext cx="2143125" cy="285750"/>
          </a:xfrm>
          <a:prstGeom prst="rect">
            <a:avLst/>
          </a:prstGeom>
          <a:solidFill>
            <a:srgbClr val="66FFCC">
              <a:alpha val="32157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10376" y="4071938"/>
            <a:ext cx="428625" cy="285750"/>
          </a:xfrm>
          <a:prstGeom prst="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38625" y="4714875"/>
            <a:ext cx="5786438" cy="285750"/>
          </a:xfrm>
          <a:prstGeom prst="rect">
            <a:avLst/>
          </a:prstGeom>
          <a:solidFill>
            <a:srgbClr val="66FFCC">
              <a:alpha val="32157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238625" y="5143500"/>
            <a:ext cx="5786438" cy="357188"/>
          </a:xfrm>
          <a:prstGeom prst="rect">
            <a:avLst/>
          </a:prstGeom>
          <a:solidFill>
            <a:srgbClr val="66FFCC">
              <a:alpha val="32157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10376" y="4071938"/>
            <a:ext cx="428625" cy="285750"/>
          </a:xfrm>
          <a:prstGeom prst="rect">
            <a:avLst/>
          </a:prstGeom>
          <a:solidFill>
            <a:srgbClr val="66FFCC">
              <a:alpha val="32157"/>
            </a:srgbClr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881158" y="214290"/>
            <a:ext cx="821537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anchor="ctr" anchorCtr="1">
            <a:normAutofit/>
          </a:bodyPr>
          <a:lstStyle/>
          <a:p>
            <a:pPr algn="ctr">
              <a:defRPr/>
            </a:pP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ERIYDIDAN ASOSLAR ( I S H Q O R L A R )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953250" y="1214439"/>
            <a:ext cx="1500188" cy="158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42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12" grpId="0" animBg="1"/>
      <p:bldP spid="13" grpId="0" animBg="1"/>
      <p:bldP spid="14" grpId="0" animBg="1"/>
      <p:bldP spid="25" grpId="0"/>
      <p:bldP spid="20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>
          <a:xfrm>
            <a:off x="2640014" y="2345018"/>
            <a:ext cx="7127875" cy="5794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Faol metall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ru-RU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suv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=</a:t>
            </a:r>
            <a:r>
              <a:rPr lang="fr-FR" sz="2800" b="1" dirty="0">
                <a:solidFill>
                  <a:srgbClr val="D60093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ishqor</a:t>
            </a:r>
            <a:r>
              <a:rPr lang="fr-FR" sz="2800" b="1" dirty="0">
                <a:solidFill>
                  <a:srgbClr val="D60093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009900"/>
                </a:solidFill>
                <a:latin typeface="Tahoma" pitchFamily="34" charset="0"/>
              </a:rPr>
              <a:t>vodorod</a:t>
            </a:r>
            <a:endParaRPr lang="ru-RU" sz="2800" b="1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260601" y="447374"/>
            <a:ext cx="7353662" cy="1245415"/>
          </a:xfrm>
          <a:prstGeom prst="round2DiagRect">
            <a:avLst/>
          </a:prstGeom>
          <a:ln w="31750">
            <a:miter lim="800000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Suvda eriydigan</a:t>
            </a:r>
            <a:b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</a:br>
            <a: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asos (ishqor)larni olish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40014" y="3576684"/>
            <a:ext cx="6121400" cy="543461"/>
          </a:xfrm>
          <a:prstGeom prst="round2DiagRect">
            <a:avLst>
              <a:gd name="adj1" fmla="val 7641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Na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ru-RU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</a:t>
            </a:r>
            <a:r>
              <a:rPr lang="fr-FR" sz="2800" b="1" baseline="-25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O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=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2NaOH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009900"/>
                </a:solidFill>
                <a:latin typeface="Tahoma" pitchFamily="34" charset="0"/>
              </a:rPr>
              <a:t>H</a:t>
            </a:r>
            <a:r>
              <a:rPr lang="fr-FR" sz="2800" b="1" baseline="-25000" dirty="0">
                <a:solidFill>
                  <a:srgbClr val="009900"/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rgbClr val="009900"/>
                </a:solidFill>
                <a:latin typeface="Times New Roman"/>
                <a:cs typeface="Times New Roman"/>
              </a:rPr>
              <a:t>↑</a:t>
            </a:r>
            <a:endParaRPr lang="ru-RU" sz="2800" b="1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40014" y="4822099"/>
            <a:ext cx="6121400" cy="577850"/>
          </a:xfrm>
          <a:prstGeom prst="round2DiagRect">
            <a:avLst/>
          </a:prstGeom>
          <a:solidFill>
            <a:srgbClr val="CCFFFF"/>
          </a:solidFill>
          <a:ln w="22225" cmpd="sng">
            <a:solidFill>
              <a:srgbClr val="00B050"/>
            </a:solidFill>
            <a:prstDash val="solid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Ca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ru-RU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</a:t>
            </a:r>
            <a:r>
              <a:rPr lang="fr-FR" sz="2800" b="1" baseline="-25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O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=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Ca(OH)</a:t>
            </a:r>
            <a:r>
              <a:rPr lang="fr-FR" sz="2800" b="1" baseline="-25000" dirty="0">
                <a:solidFill>
                  <a:srgbClr val="FF0066"/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009900"/>
                </a:solidFill>
                <a:latin typeface="Tahoma" pitchFamily="34" charset="0"/>
              </a:rPr>
              <a:t>H</a:t>
            </a:r>
            <a:r>
              <a:rPr lang="fr-FR" sz="2800" b="1" baseline="-25000" dirty="0">
                <a:solidFill>
                  <a:srgbClr val="009900"/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rgbClr val="009900"/>
                </a:solidFill>
                <a:latin typeface="Times New Roman"/>
                <a:cs typeface="Times New Roman"/>
              </a:rPr>
              <a:t>↑</a:t>
            </a:r>
            <a:endParaRPr lang="ru-RU" sz="2800" b="1" dirty="0">
              <a:solidFill>
                <a:srgbClr val="0099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>
          <a:xfrm>
            <a:off x="2605088" y="2214563"/>
            <a:ext cx="7129462" cy="119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Tuzlari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ru-RU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ishqor</a:t>
            </a:r>
            <a:r>
              <a:rPr lang="fr-FR" sz="2800" b="1" dirty="0">
                <a:solidFill>
                  <a:srgbClr val="009900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= </a:t>
            </a:r>
            <a:r>
              <a:rPr lang="fr-FR" sz="2800" b="1" dirty="0">
                <a:solidFill>
                  <a:srgbClr val="FF5050"/>
                </a:solidFill>
                <a:latin typeface="Tahoma" pitchFamily="34" charset="0"/>
              </a:rPr>
              <a:t>asos</a:t>
            </a:r>
            <a:r>
              <a:rPr lang="fr-FR" sz="3600" b="1" dirty="0">
                <a:solidFill>
                  <a:srgbClr val="FF5050"/>
                </a:solidFill>
                <a:latin typeface="Goudy Stout" pitchFamily="18" charset="0"/>
                <a:cs typeface="Times New Roman"/>
              </a:rPr>
              <a:t>↓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 + 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yangi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eritmasi                                        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tuz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524125" y="714376"/>
            <a:ext cx="7215188" cy="107156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miter lim="800000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Suvda erimaydigan</a:t>
            </a:r>
            <a:b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</a:br>
            <a:r>
              <a:rPr lang="fr-FR" sz="3200" b="1" dirty="0"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asoslarni olish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6976" y="3786190"/>
            <a:ext cx="7054634" cy="1566446"/>
          </a:xfrm>
          <a:prstGeom prst="round2DiagRect">
            <a:avLst>
              <a:gd name="adj1" fmla="val 7641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  <a:defRPr/>
            </a:pPr>
            <a:endParaRPr lang="fr-FR" sz="1000" b="1" dirty="0">
              <a:ln w="22225">
                <a:solidFill>
                  <a:schemeClr val="tx2"/>
                </a:solidFill>
              </a:ln>
              <a:solidFill>
                <a:srgbClr val="FF5050"/>
              </a:solidFill>
              <a:latin typeface="Tahoma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fr-FR" sz="2800" b="1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Tahoma" pitchFamily="34" charset="0"/>
              </a:rPr>
              <a:t>Zn</a:t>
            </a: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SO</a:t>
            </a:r>
            <a:r>
              <a:rPr lang="fr-FR" sz="2800" b="1" baseline="-25000" dirty="0">
                <a:solidFill>
                  <a:srgbClr val="FF0000"/>
                </a:solidFill>
                <a:latin typeface="Tahoma" pitchFamily="34" charset="0"/>
              </a:rPr>
              <a:t>4 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Tahoma" pitchFamily="34" charset="0"/>
              </a:rPr>
              <a:t>+</a:t>
            </a:r>
            <a:r>
              <a:rPr lang="ru-RU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2K</a:t>
            </a:r>
            <a:r>
              <a:rPr lang="fr-FR" sz="2800" b="1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Tahoma" pitchFamily="34" charset="0"/>
              </a:rPr>
              <a:t>OH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C0504D">
                    <a:lumMod val="50000"/>
                  </a:srgbClr>
                </a:solidFill>
                <a:latin typeface="Tahoma" pitchFamily="34" charset="0"/>
              </a:rPr>
              <a:t>= </a:t>
            </a:r>
            <a:r>
              <a:rPr lang="fr-FR" sz="2800" b="1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Tahoma" pitchFamily="34" charset="0"/>
              </a:rPr>
              <a:t>Zn(OH)</a:t>
            </a:r>
            <a:r>
              <a:rPr lang="fr-FR" sz="2800" b="1" baseline="-25000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Tahoma" pitchFamily="34" charset="0"/>
              </a:rPr>
              <a:t>2</a:t>
            </a:r>
            <a:r>
              <a:rPr lang="fr-FR" sz="3600" b="1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Goudy Stout" pitchFamily="18" charset="0"/>
                <a:cs typeface="Times New Roman"/>
              </a:rPr>
              <a:t>↓</a:t>
            </a:r>
            <a:r>
              <a:rPr lang="fr-FR" sz="2800" b="1" dirty="0">
                <a:ln w="22225">
                  <a:solidFill>
                    <a:schemeClr val="tx2"/>
                  </a:solidFill>
                </a:ln>
                <a:solidFill>
                  <a:srgbClr val="FF5050"/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C0504D">
                    <a:lumMod val="50000"/>
                  </a:srgbClr>
                </a:solidFill>
                <a:latin typeface="Tahoma" pitchFamily="34" charset="0"/>
              </a:rPr>
              <a:t>+ </a:t>
            </a: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fr-FR" sz="2800" b="1" baseline="-25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fr-FR" sz="2800" b="1" dirty="0">
                <a:solidFill>
                  <a:srgbClr val="FF0000"/>
                </a:solidFill>
                <a:latin typeface="Tahoma" pitchFamily="34" charset="0"/>
              </a:rPr>
              <a:t>SO</a:t>
            </a:r>
            <a:r>
              <a:rPr lang="fr-FR" sz="2800" b="1" baseline="-25000" dirty="0">
                <a:solidFill>
                  <a:srgbClr val="FF0000"/>
                </a:solidFill>
                <a:latin typeface="Tahoma" pitchFamily="34" charset="0"/>
              </a:rPr>
              <a:t>4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endParaRPr lang="ru-RU" sz="2800" b="1" baseline="-250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526" y="836613"/>
            <a:ext cx="6080125" cy="79216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Asoslarning fizik xossalari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C:\Users\Ulugbek\Desktop\koh-48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1726" y="1928814"/>
            <a:ext cx="1547813" cy="2428875"/>
          </a:xfrm>
        </p:spPr>
      </p:pic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2608264" y="3286126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ru-RU" altLang="ru-RU" sz="2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 descr="C:\Users\Ulugbek\Desktop\2011-11-20__urea1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31804" y="1928803"/>
            <a:ext cx="1762636" cy="130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4637089" y="3333751"/>
            <a:ext cx="11525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ru-RU" altLang="ru-RU" sz="2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C:\Users\Ulugbek\Desktop\Capure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387400" y="1890817"/>
            <a:ext cx="1461750" cy="1379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4" name="Заголовок 1"/>
          <p:cNvSpPr txBox="1">
            <a:spLocks/>
          </p:cNvSpPr>
          <p:nvPr/>
        </p:nvSpPr>
        <p:spPr bwMode="auto">
          <a:xfrm>
            <a:off x="6594475" y="3314701"/>
            <a:ext cx="115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5" descr="C:\Users\Ulugbek\Downloads\image35-28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317587" y="2000241"/>
            <a:ext cx="1605499" cy="131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6" name="Заголовок 1"/>
          <p:cNvSpPr txBox="1">
            <a:spLocks/>
          </p:cNvSpPr>
          <p:nvPr/>
        </p:nvSpPr>
        <p:spPr bwMode="auto">
          <a:xfrm>
            <a:off x="8543926" y="3363914"/>
            <a:ext cx="1152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2" name="Picture 6" descr="C:\Users\Ulugbek\Downloads\image35-29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557396" y="4214819"/>
            <a:ext cx="1666396" cy="12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8" name="Заголовок 1"/>
          <p:cNvSpPr txBox="1">
            <a:spLocks/>
          </p:cNvSpPr>
          <p:nvPr/>
        </p:nvSpPr>
        <p:spPr bwMode="auto">
          <a:xfrm>
            <a:off x="2892426" y="5424489"/>
            <a:ext cx="1152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Picture 7" descr="C:\Users\Ulugbek\Desktop\Cature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601054" y="4286256"/>
            <a:ext cx="1224136" cy="112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50" name="Заголовок 1"/>
          <p:cNvSpPr txBox="1">
            <a:spLocks/>
          </p:cNvSpPr>
          <p:nvPr/>
        </p:nvSpPr>
        <p:spPr bwMode="auto">
          <a:xfrm>
            <a:off x="4662489" y="5476875"/>
            <a:ext cx="1152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4" name="Picture 8" descr="C:\Users\Ulugbek\Desktop\220px-Copper(II)-nitrate-trihydrate-sample.jp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6160229" y="4242201"/>
            <a:ext cx="1585721" cy="117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52" name="Заголовок 1"/>
          <p:cNvSpPr txBox="1">
            <a:spLocks/>
          </p:cNvSpPr>
          <p:nvPr/>
        </p:nvSpPr>
        <p:spPr bwMode="auto">
          <a:xfrm>
            <a:off x="6396039" y="5424489"/>
            <a:ext cx="1152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5" name="Picture 9" descr="C:\Users\Ulugbek\Desktop\Iron_oxide_red_y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8184232" y="4214819"/>
            <a:ext cx="1578383" cy="12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54" name="Заголовок 1"/>
          <p:cNvSpPr txBox="1">
            <a:spLocks/>
          </p:cNvSpPr>
          <p:nvPr/>
        </p:nvSpPr>
        <p:spPr bwMode="auto">
          <a:xfrm>
            <a:off x="8410576" y="5478464"/>
            <a:ext cx="1152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ru-RU" sz="2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fr-FR" altLang="ru-RU" sz="2000" baseline="-2500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000" baseline="-2500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301832"/>
              </p:ext>
            </p:extLst>
          </p:nvPr>
        </p:nvGraphicFramePr>
        <p:xfrm>
          <a:off x="113941" y="1445920"/>
          <a:ext cx="110172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3091" y="367162"/>
            <a:ext cx="63367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32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Reja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2915"/>
              </p:ext>
            </p:extLst>
          </p:nvPr>
        </p:nvGraphicFramePr>
        <p:xfrm>
          <a:off x="1620983" y="2205039"/>
          <a:ext cx="8811492" cy="3267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Indikatorlar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nomi</a:t>
                      </a:r>
                      <a:endParaRPr lang="ru-RU" sz="20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Neytral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eritmadagi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rangi</a:t>
                      </a:r>
                      <a:endParaRPr lang="ru-RU" sz="20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Ishqoriy</a:t>
                      </a:r>
                      <a:r>
                        <a:rPr lang="ru-RU" sz="2000" b="1" kern="1200" dirty="0" smtClean="0"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eritmadagi</a:t>
                      </a:r>
                      <a:r>
                        <a:rPr lang="ru-RU" sz="2000" b="1" kern="1200" dirty="0" smtClean="0"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rangi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Lakmus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Binafsha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Ko’k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Metilzarg’aldog’i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To’q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sariq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rgbClr val="F480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Sariq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Fenolftalin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Rangsiz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Pushti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49" marR="19049" marT="19053" marB="19053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7351" y="908051"/>
            <a:ext cx="6194425" cy="72072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Asoslarning kimyoviy xossalari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38545" y="711199"/>
            <a:ext cx="7826119" cy="578882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Asoslar </a:t>
            </a:r>
            <a:r>
              <a:rPr lang="fr-FR" sz="2800" b="1" dirty="0">
                <a:solidFill>
                  <a:srgbClr val="FF0066"/>
                </a:solidFill>
                <a:latin typeface="Tahoma" pitchFamily="34" charset="0"/>
              </a:rPr>
              <a:t>kislotalar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bilan ta’sirlashadi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55273" y="2251074"/>
            <a:ext cx="6280727" cy="60166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Neytrallanish reaksiyasi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103564"/>
            <a:ext cx="9144000" cy="649287"/>
            <a:chOff x="-3" y="-3"/>
            <a:chExt cx="1886" cy="409"/>
          </a:xfrm>
        </p:grpSpPr>
        <p:grpSp>
          <p:nvGrpSpPr>
            <p:cNvPr id="16399" name="Group 6"/>
            <p:cNvGrpSpPr>
              <a:grpSpLocks/>
            </p:cNvGrpSpPr>
            <p:nvPr/>
          </p:nvGrpSpPr>
          <p:grpSpPr bwMode="auto">
            <a:xfrm>
              <a:off x="0" y="0"/>
              <a:ext cx="1880" cy="403"/>
              <a:chOff x="0" y="0"/>
              <a:chExt cx="1880" cy="403"/>
            </a:xfrm>
          </p:grpSpPr>
          <p:sp>
            <p:nvSpPr>
              <p:cNvPr id="11283" name="Rectangle 7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79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r>
                  <a:rPr lang="ru-RU" sz="2800" b="1" dirty="0" err="1">
                    <a:solidFill>
                      <a:srgbClr val="0000FF"/>
                    </a:solidFill>
                    <a:latin typeface="Tahoma" pitchFamily="34" charset="0"/>
                  </a:rPr>
                  <a:t>Na</a:t>
                </a:r>
                <a:r>
                  <a:rPr lang="ru-RU" sz="2800" b="1" dirty="0" err="1">
                    <a:solidFill>
                      <a:srgbClr val="FF0000"/>
                    </a:solidFill>
                    <a:latin typeface="Tahoma" pitchFamily="34" charset="0"/>
                  </a:rPr>
                  <a:t>OH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+ 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H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NO</a:t>
                </a:r>
                <a:r>
                  <a:rPr lang="ru-RU" sz="2800" b="1" baseline="-30000" dirty="0">
                    <a:solidFill>
                      <a:srgbClr val="0000FF"/>
                    </a:solidFill>
                    <a:latin typeface="Tahoma" pitchFamily="34" charset="0"/>
                  </a:rPr>
                  <a:t>3 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  <a:sym typeface="Symbol" pitchFamily="18" charset="2"/>
                  </a:rPr>
                  <a:t>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 NaNO</a:t>
                </a:r>
                <a:r>
                  <a:rPr lang="ru-RU" sz="2800" b="1" baseline="-30000" dirty="0">
                    <a:solidFill>
                      <a:srgbClr val="0000FF"/>
                    </a:solidFill>
                    <a:latin typeface="Tahoma" pitchFamily="34" charset="0"/>
                  </a:rPr>
                  <a:t>3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+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 H</a:t>
                </a:r>
                <a:r>
                  <a:rPr lang="ru-RU" sz="2800" b="1" baseline="-30000" dirty="0">
                    <a:solidFill>
                      <a:srgbClr val="FF0000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O</a:t>
                </a:r>
              </a:p>
              <a:p>
                <a:pPr algn="ctr" eaLnBrk="0" hangingPunct="0">
                  <a:defRPr/>
                </a:pPr>
                <a:endParaRPr lang="ru-RU" sz="4000" b="1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28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82" name="Rectangle 9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295400" y="4138614"/>
            <a:ext cx="9601200" cy="930275"/>
            <a:chOff x="-3" y="-180"/>
            <a:chExt cx="1886" cy="586"/>
          </a:xfrm>
        </p:grpSpPr>
        <p:grpSp>
          <p:nvGrpSpPr>
            <p:cNvPr id="16395" name="Group 19"/>
            <p:cNvGrpSpPr>
              <a:grpSpLocks/>
            </p:cNvGrpSpPr>
            <p:nvPr/>
          </p:nvGrpSpPr>
          <p:grpSpPr bwMode="auto">
            <a:xfrm>
              <a:off x="0" y="-180"/>
              <a:ext cx="1880" cy="583"/>
              <a:chOff x="0" y="-180"/>
              <a:chExt cx="1880" cy="583"/>
            </a:xfrm>
          </p:grpSpPr>
          <p:sp>
            <p:nvSpPr>
              <p:cNvPr id="11279" name="Rectangle 20"/>
              <p:cNvSpPr>
                <a:spLocks noChangeArrowheads="1"/>
              </p:cNvSpPr>
              <p:nvPr/>
            </p:nvSpPr>
            <p:spPr bwMode="auto">
              <a:xfrm>
                <a:off x="41" y="-180"/>
                <a:ext cx="179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ahoma" pitchFamily="34" charset="0"/>
                  </a:rPr>
                  <a:t>Cu(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OH</a:t>
                </a:r>
                <a:r>
                  <a:rPr lang="en-US" sz="2800" b="1" dirty="0">
                    <a:solidFill>
                      <a:srgbClr val="FF0000"/>
                    </a:solidFill>
                    <a:latin typeface="Tahoma" pitchFamily="34" charset="0"/>
                  </a:rPr>
                  <a:t>)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+ </a:t>
                </a:r>
                <a:r>
                  <a:rPr lang="en-US" sz="2800" b="1" dirty="0">
                    <a:solidFill>
                      <a:srgbClr val="0000FF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H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NO</a:t>
                </a:r>
                <a:r>
                  <a:rPr lang="ru-RU" sz="2800" b="1" baseline="-30000" dirty="0">
                    <a:solidFill>
                      <a:srgbClr val="0000FF"/>
                    </a:solidFill>
                    <a:latin typeface="Tahoma" pitchFamily="34" charset="0"/>
                  </a:rPr>
                  <a:t>3 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  <a:sym typeface="Symbol" pitchFamily="18" charset="2"/>
                  </a:rPr>
                  <a:t>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 </a:t>
                </a:r>
                <a:r>
                  <a:rPr lang="en-US" sz="2800" b="1" dirty="0">
                    <a:solidFill>
                      <a:srgbClr val="0000FF"/>
                    </a:solidFill>
                    <a:latin typeface="Tahoma" pitchFamily="34" charset="0"/>
                  </a:rPr>
                  <a:t>Cu(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NO</a:t>
                </a:r>
                <a:r>
                  <a:rPr lang="ru-RU" sz="2800" b="1" baseline="-30000" dirty="0">
                    <a:solidFill>
                      <a:srgbClr val="0000FF"/>
                    </a:solidFill>
                    <a:latin typeface="Tahoma" pitchFamily="34" charset="0"/>
                  </a:rPr>
                  <a:t>3</a:t>
                </a:r>
                <a:r>
                  <a:rPr lang="en-US" sz="2800" b="1" dirty="0">
                    <a:solidFill>
                      <a:srgbClr val="0000FF"/>
                    </a:solidFill>
                    <a:latin typeface="Tahoma" pitchFamily="34" charset="0"/>
                  </a:rPr>
                  <a:t>)</a:t>
                </a:r>
                <a:r>
                  <a:rPr lang="en-US" sz="2800" b="1" baseline="-25000" dirty="0">
                    <a:solidFill>
                      <a:srgbClr val="0000FF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0000FF"/>
                    </a:solidFill>
                    <a:latin typeface="Tahoma" pitchFamily="34" charset="0"/>
                  </a:rPr>
                  <a:t> +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H</a:t>
                </a:r>
                <a:r>
                  <a:rPr lang="ru-RU" sz="2800" b="1" baseline="-30000" dirty="0">
                    <a:solidFill>
                      <a:srgbClr val="FF0000"/>
                    </a:solidFill>
                    <a:latin typeface="Tahoma" pitchFamily="34" charset="0"/>
                  </a:rPr>
                  <a:t>2</a:t>
                </a:r>
                <a:r>
                  <a:rPr lang="ru-RU" sz="2800" b="1" dirty="0">
                    <a:solidFill>
                      <a:srgbClr val="FF0000"/>
                    </a:solidFill>
                    <a:latin typeface="Tahoma" pitchFamily="34" charset="0"/>
                  </a:rPr>
                  <a:t>O</a:t>
                </a:r>
              </a:p>
              <a:p>
                <a:pPr algn="ctr" eaLnBrk="0" hangingPunct="0">
                  <a:defRPr/>
                </a:pPr>
                <a:endParaRPr lang="ru-RU" sz="3600" b="1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280" name="Rectangl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8" name="Rectangle 22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495551" y="5319714"/>
            <a:ext cx="1539875" cy="511175"/>
          </a:xfrm>
          <a:prstGeom prst="round2DiagRect">
            <a:avLst/>
          </a:prstGeom>
          <a:solidFill>
            <a:srgbClr val="FFCCCC"/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6600FF"/>
                </a:solidFill>
                <a:latin typeface="Tahoma" pitchFamily="34" charset="0"/>
              </a:rPr>
              <a:t>asos</a:t>
            </a:r>
            <a:endParaRPr lang="ru-RU" b="1" dirty="0">
              <a:solidFill>
                <a:srgbClr val="6600FF"/>
              </a:solidFill>
              <a:latin typeface="Tahoma" pitchFamily="34" charset="0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553200" y="5334001"/>
            <a:ext cx="1524000" cy="511175"/>
          </a:xfrm>
          <a:prstGeom prst="round2DiagRect">
            <a:avLst/>
          </a:prstGeom>
          <a:solidFill>
            <a:srgbClr val="FFCCCC"/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0000FF"/>
                </a:solidFill>
                <a:latin typeface="Tahoma" pitchFamily="34" charset="0"/>
              </a:rPr>
              <a:t>tuz</a:t>
            </a:r>
            <a:endParaRPr lang="ru-RU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4511676" y="5334001"/>
            <a:ext cx="1609725" cy="511175"/>
          </a:xfrm>
          <a:prstGeom prst="round2DiagRect">
            <a:avLst/>
          </a:prstGeom>
          <a:solidFill>
            <a:srgbClr val="FFCCCC"/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FF0066"/>
                </a:solidFill>
                <a:latin typeface="Tahoma" pitchFamily="34" charset="0"/>
              </a:rPr>
              <a:t>kislota</a:t>
            </a:r>
            <a:endParaRPr lang="ru-RU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8429625" y="5319714"/>
            <a:ext cx="1524000" cy="511175"/>
          </a:xfrm>
          <a:prstGeom prst="round2DiagRect">
            <a:avLst/>
          </a:prstGeom>
          <a:solidFill>
            <a:srgbClr val="FFCCCC"/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latin typeface="Tahoma" pitchFamily="34" charset="0"/>
              </a:rPr>
              <a:t>suv</a:t>
            </a:r>
            <a:endParaRPr lang="ru-RU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87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4" grpId="0" animBg="1" autoUpdateAnimBg="0"/>
      <p:bldP spid="30745" grpId="0" animBg="1" autoUpdateAnimBg="0"/>
      <p:bldP spid="30746" grpId="0" animBg="1" autoUpdateAnimBg="0"/>
      <p:bldP spid="30747" grpId="0" animBg="1" autoUpdateAnimBg="0"/>
      <p:bldP spid="3074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66900" y="4191000"/>
            <a:ext cx="8458200" cy="649288"/>
            <a:chOff x="-3" y="-3"/>
            <a:chExt cx="1886" cy="409"/>
          </a:xfrm>
        </p:grpSpPr>
        <p:sp>
          <p:nvSpPr>
            <p:cNvPr id="1743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88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4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36839" y="3524251"/>
            <a:ext cx="1800225" cy="88582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rgbClr val="FF0000"/>
                </a:solidFill>
                <a:cs typeface="Times New Roman" pitchFamily="18" charset="0"/>
              </a:rPr>
              <a:t>Amfoter gidroksid</a:t>
            </a:r>
            <a:endParaRPr lang="ru-RU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319964" y="3617914"/>
            <a:ext cx="1531937" cy="51117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rgbClr val="FF0000"/>
                </a:solidFill>
                <a:cs typeface="Times New Roman" pitchFamily="18" charset="0"/>
              </a:rPr>
              <a:t>tuz</a:t>
            </a:r>
            <a:endParaRPr lang="ru-RU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16501" y="3675064"/>
            <a:ext cx="1584325" cy="51117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cs typeface="Times New Roman" pitchFamily="18" charset="0"/>
              </a:rPr>
              <a:t>ishqor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147456" y="921905"/>
            <a:ext cx="7333096" cy="1001092"/>
          </a:xfrm>
          <a:prstGeom prst="round2Diag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fr-FR" sz="300" b="1" dirty="0">
              <a:solidFill>
                <a:srgbClr val="4BACC6">
                  <a:lumMod val="75000"/>
                </a:srgbClr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</a:rPr>
              <a:t>Asoslar </a:t>
            </a:r>
            <a:r>
              <a:rPr lang="fr-FR" sz="2800" b="1" dirty="0">
                <a:solidFill>
                  <a:srgbClr val="FF5050"/>
                </a:solidFill>
                <a:latin typeface="Tahoma" pitchFamily="34" charset="0"/>
              </a:rPr>
              <a:t>asoslar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</a:rPr>
              <a:t>bilan ta’sirlashadi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500" b="1" dirty="0">
              <a:solidFill>
                <a:srgbClr val="4BACC6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2636838" y="2492376"/>
            <a:ext cx="7283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fr-FR" altLang="ru-RU" sz="4000" b="1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ru-RU" sz="4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ru-RU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fr-FR" alt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altLang="ru-RU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Na[Al(OH)</a:t>
            </a:r>
            <a:r>
              <a:rPr lang="fr-FR" altLang="ru-RU" sz="4000" b="1" baseline="-2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altLang="ru-RU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altLang="ru-RU" sz="4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5015880" y="5395071"/>
            <a:ext cx="504056" cy="432048"/>
          </a:xfrm>
          <a:prstGeom prst="cub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6026425" y="5179047"/>
            <a:ext cx="504056" cy="43204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6517419" y="5776303"/>
            <a:ext cx="268766" cy="245674"/>
          </a:xfrm>
          <a:prstGeom prst="cube">
            <a:avLst/>
          </a:prstGeom>
          <a:ln>
            <a:solidFill>
              <a:srgbClr val="FFC000"/>
            </a:solidFill>
          </a:ln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7536417" y="5721037"/>
            <a:ext cx="504056" cy="432048"/>
          </a:xfrm>
          <a:prstGeom prst="cube">
            <a:avLst/>
          </a:prstGeom>
          <a:solidFill>
            <a:srgbClr val="FF5050"/>
          </a:solidFill>
          <a:ln>
            <a:solidFill>
              <a:schemeClr val="tx2"/>
            </a:solidFill>
          </a:ln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841876" y="5637214"/>
            <a:ext cx="169863" cy="331787"/>
          </a:xfrm>
          <a:custGeom>
            <a:avLst/>
            <a:gdLst>
              <a:gd name="connsiteX0" fmla="*/ 0 w 170522"/>
              <a:gd name="connsiteY0" fmla="*/ 331764 h 331764"/>
              <a:gd name="connsiteX1" fmla="*/ 39188 w 170522"/>
              <a:gd name="connsiteY1" fmla="*/ 135821 h 331764"/>
              <a:gd name="connsiteX2" fmla="*/ 52251 w 170522"/>
              <a:gd name="connsiteY2" fmla="*/ 96632 h 331764"/>
              <a:gd name="connsiteX3" fmla="*/ 117565 w 170522"/>
              <a:gd name="connsiteY3" fmla="*/ 31318 h 331764"/>
              <a:gd name="connsiteX4" fmla="*/ 169817 w 170522"/>
              <a:gd name="connsiteY4" fmla="*/ 5192 h 331764"/>
              <a:gd name="connsiteX5" fmla="*/ 130628 w 170522"/>
              <a:gd name="connsiteY5" fmla="*/ 5192 h 3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22" h="331764">
                <a:moveTo>
                  <a:pt x="0" y="331764"/>
                </a:moveTo>
                <a:cubicBezTo>
                  <a:pt x="16104" y="186830"/>
                  <a:pt x="595" y="251603"/>
                  <a:pt x="39188" y="135821"/>
                </a:cubicBezTo>
                <a:cubicBezTo>
                  <a:pt x="43542" y="122758"/>
                  <a:pt x="44613" y="108089"/>
                  <a:pt x="52251" y="96632"/>
                </a:cubicBezTo>
                <a:cubicBezTo>
                  <a:pt x="81726" y="52421"/>
                  <a:pt x="70674" y="58113"/>
                  <a:pt x="117565" y="31318"/>
                </a:cubicBezTo>
                <a:cubicBezTo>
                  <a:pt x="134472" y="21657"/>
                  <a:pt x="161108" y="22609"/>
                  <a:pt x="169817" y="5192"/>
                </a:cubicBezTo>
                <a:cubicBezTo>
                  <a:pt x="175659" y="-6492"/>
                  <a:pt x="143691" y="5192"/>
                  <a:pt x="130628" y="51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481639" y="5335589"/>
            <a:ext cx="561975" cy="333375"/>
          </a:xfrm>
          <a:custGeom>
            <a:avLst/>
            <a:gdLst>
              <a:gd name="connsiteX0" fmla="*/ 0 w 561703"/>
              <a:gd name="connsiteY0" fmla="*/ 307176 h 333302"/>
              <a:gd name="connsiteX1" fmla="*/ 65314 w 561703"/>
              <a:gd name="connsiteY1" fmla="*/ 320239 h 333302"/>
              <a:gd name="connsiteX2" fmla="*/ 104503 w 561703"/>
              <a:gd name="connsiteY2" fmla="*/ 333302 h 333302"/>
              <a:gd name="connsiteX3" fmla="*/ 222068 w 561703"/>
              <a:gd name="connsiteY3" fmla="*/ 320239 h 333302"/>
              <a:gd name="connsiteX4" fmla="*/ 248194 w 561703"/>
              <a:gd name="connsiteY4" fmla="*/ 215736 h 333302"/>
              <a:gd name="connsiteX5" fmla="*/ 261257 w 561703"/>
              <a:gd name="connsiteY5" fmla="*/ 176548 h 333302"/>
              <a:gd name="connsiteX6" fmla="*/ 339634 w 561703"/>
              <a:gd name="connsiteY6" fmla="*/ 150422 h 333302"/>
              <a:gd name="connsiteX7" fmla="*/ 378823 w 561703"/>
              <a:gd name="connsiteY7" fmla="*/ 137359 h 333302"/>
              <a:gd name="connsiteX8" fmla="*/ 404948 w 561703"/>
              <a:gd name="connsiteY8" fmla="*/ 58982 h 333302"/>
              <a:gd name="connsiteX9" fmla="*/ 418011 w 561703"/>
              <a:gd name="connsiteY9" fmla="*/ 6731 h 333302"/>
              <a:gd name="connsiteX10" fmla="*/ 561703 w 561703"/>
              <a:gd name="connsiteY10" fmla="*/ 6731 h 3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703" h="333302">
                <a:moveTo>
                  <a:pt x="0" y="307176"/>
                </a:moveTo>
                <a:cubicBezTo>
                  <a:pt x="21771" y="311530"/>
                  <a:pt x="43774" y="314854"/>
                  <a:pt x="65314" y="320239"/>
                </a:cubicBezTo>
                <a:cubicBezTo>
                  <a:pt x="78672" y="323579"/>
                  <a:pt x="90733" y="333302"/>
                  <a:pt x="104503" y="333302"/>
                </a:cubicBezTo>
                <a:cubicBezTo>
                  <a:pt x="143933" y="333302"/>
                  <a:pt x="182880" y="324593"/>
                  <a:pt x="222068" y="320239"/>
                </a:cubicBezTo>
                <a:cubicBezTo>
                  <a:pt x="230777" y="285405"/>
                  <a:pt x="236839" y="249800"/>
                  <a:pt x="248194" y="215736"/>
                </a:cubicBezTo>
                <a:cubicBezTo>
                  <a:pt x="252548" y="202673"/>
                  <a:pt x="250052" y="184551"/>
                  <a:pt x="261257" y="176548"/>
                </a:cubicBezTo>
                <a:cubicBezTo>
                  <a:pt x="283666" y="160541"/>
                  <a:pt x="313508" y="159131"/>
                  <a:pt x="339634" y="150422"/>
                </a:cubicBezTo>
                <a:lnTo>
                  <a:pt x="378823" y="137359"/>
                </a:lnTo>
                <a:cubicBezTo>
                  <a:pt x="387531" y="111233"/>
                  <a:pt x="398269" y="85699"/>
                  <a:pt x="404948" y="58982"/>
                </a:cubicBezTo>
                <a:cubicBezTo>
                  <a:pt x="409302" y="41565"/>
                  <a:pt x="400979" y="12408"/>
                  <a:pt x="418011" y="6731"/>
                </a:cubicBezTo>
                <a:cubicBezTo>
                  <a:pt x="463450" y="-8415"/>
                  <a:pt x="513806" y="6731"/>
                  <a:pt x="561703" y="673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527801" y="5446714"/>
            <a:ext cx="161925" cy="352425"/>
          </a:xfrm>
          <a:custGeom>
            <a:avLst/>
            <a:gdLst>
              <a:gd name="connsiteX0" fmla="*/ 0 w 162261"/>
              <a:gd name="connsiteY0" fmla="*/ 0 h 352698"/>
              <a:gd name="connsiteX1" fmla="*/ 65315 w 162261"/>
              <a:gd name="connsiteY1" fmla="*/ 39189 h 352698"/>
              <a:gd name="connsiteX2" fmla="*/ 117566 w 162261"/>
              <a:gd name="connsiteY2" fmla="*/ 52252 h 352698"/>
              <a:gd name="connsiteX3" fmla="*/ 156755 w 162261"/>
              <a:gd name="connsiteY3" fmla="*/ 65315 h 352698"/>
              <a:gd name="connsiteX4" fmla="*/ 156755 w 162261"/>
              <a:gd name="connsiteY4" fmla="*/ 352698 h 35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61" h="352698">
                <a:moveTo>
                  <a:pt x="0" y="0"/>
                </a:moveTo>
                <a:cubicBezTo>
                  <a:pt x="21772" y="13063"/>
                  <a:pt x="42113" y="28877"/>
                  <a:pt x="65315" y="39189"/>
                </a:cubicBezTo>
                <a:cubicBezTo>
                  <a:pt x="81721" y="46480"/>
                  <a:pt x="100304" y="47320"/>
                  <a:pt x="117566" y="52252"/>
                </a:cubicBezTo>
                <a:cubicBezTo>
                  <a:pt x="130806" y="56035"/>
                  <a:pt x="154974" y="51661"/>
                  <a:pt x="156755" y="65315"/>
                </a:cubicBezTo>
                <a:cubicBezTo>
                  <a:pt x="169145" y="160305"/>
                  <a:pt x="156755" y="256904"/>
                  <a:pt x="156755" y="3526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657976" y="6021389"/>
            <a:ext cx="1279525" cy="350837"/>
          </a:xfrm>
          <a:custGeom>
            <a:avLst/>
            <a:gdLst>
              <a:gd name="connsiteX0" fmla="*/ 13063 w 1280160"/>
              <a:gd name="connsiteY0" fmla="*/ 0 h 350376"/>
              <a:gd name="connsiteX1" fmla="*/ 26126 w 1280160"/>
              <a:gd name="connsiteY1" fmla="*/ 65314 h 350376"/>
              <a:gd name="connsiteX2" fmla="*/ 0 w 1280160"/>
              <a:gd name="connsiteY2" fmla="*/ 274320 h 350376"/>
              <a:gd name="connsiteX3" fmla="*/ 26126 w 1280160"/>
              <a:gd name="connsiteY3" fmla="*/ 313509 h 350376"/>
              <a:gd name="connsiteX4" fmla="*/ 300446 w 1280160"/>
              <a:gd name="connsiteY4" fmla="*/ 326572 h 350376"/>
              <a:gd name="connsiteX5" fmla="*/ 391886 w 1280160"/>
              <a:gd name="connsiteY5" fmla="*/ 287383 h 350376"/>
              <a:gd name="connsiteX6" fmla="*/ 431074 w 1280160"/>
              <a:gd name="connsiteY6" fmla="*/ 261257 h 350376"/>
              <a:gd name="connsiteX7" fmla="*/ 522514 w 1280160"/>
              <a:gd name="connsiteY7" fmla="*/ 248194 h 350376"/>
              <a:gd name="connsiteX8" fmla="*/ 587828 w 1280160"/>
              <a:gd name="connsiteY8" fmla="*/ 235132 h 350376"/>
              <a:gd name="connsiteX9" fmla="*/ 627017 w 1280160"/>
              <a:gd name="connsiteY9" fmla="*/ 222069 h 350376"/>
              <a:gd name="connsiteX10" fmla="*/ 731520 w 1280160"/>
              <a:gd name="connsiteY10" fmla="*/ 195943 h 350376"/>
              <a:gd name="connsiteX11" fmla="*/ 783771 w 1280160"/>
              <a:gd name="connsiteY11" fmla="*/ 182880 h 350376"/>
              <a:gd name="connsiteX12" fmla="*/ 1280160 w 1280160"/>
              <a:gd name="connsiteY12" fmla="*/ 182880 h 3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0160" h="350376">
                <a:moveTo>
                  <a:pt x="13063" y="0"/>
                </a:moveTo>
                <a:cubicBezTo>
                  <a:pt x="17417" y="21771"/>
                  <a:pt x="26126" y="43111"/>
                  <a:pt x="26126" y="65314"/>
                </a:cubicBezTo>
                <a:cubicBezTo>
                  <a:pt x="26126" y="206505"/>
                  <a:pt x="27592" y="191545"/>
                  <a:pt x="0" y="274320"/>
                </a:cubicBezTo>
                <a:cubicBezTo>
                  <a:pt x="8709" y="287383"/>
                  <a:pt x="15025" y="302408"/>
                  <a:pt x="26126" y="313509"/>
                </a:cubicBezTo>
                <a:cubicBezTo>
                  <a:pt x="97627" y="385010"/>
                  <a:pt x="214651" y="331338"/>
                  <a:pt x="300446" y="326572"/>
                </a:cubicBezTo>
                <a:cubicBezTo>
                  <a:pt x="344410" y="311917"/>
                  <a:pt x="346691" y="313209"/>
                  <a:pt x="391886" y="287383"/>
                </a:cubicBezTo>
                <a:cubicBezTo>
                  <a:pt x="405517" y="279594"/>
                  <a:pt x="416037" y="265768"/>
                  <a:pt x="431074" y="261257"/>
                </a:cubicBezTo>
                <a:cubicBezTo>
                  <a:pt x="460565" y="252410"/>
                  <a:pt x="492143" y="253256"/>
                  <a:pt x="522514" y="248194"/>
                </a:cubicBezTo>
                <a:cubicBezTo>
                  <a:pt x="544414" y="244544"/>
                  <a:pt x="566288" y="240517"/>
                  <a:pt x="587828" y="235132"/>
                </a:cubicBezTo>
                <a:cubicBezTo>
                  <a:pt x="601187" y="231792"/>
                  <a:pt x="613733" y="225692"/>
                  <a:pt x="627017" y="222069"/>
                </a:cubicBezTo>
                <a:cubicBezTo>
                  <a:pt x="661658" y="212621"/>
                  <a:pt x="696686" y="204652"/>
                  <a:pt x="731520" y="195943"/>
                </a:cubicBezTo>
                <a:cubicBezTo>
                  <a:pt x="748937" y="191589"/>
                  <a:pt x="765818" y="182880"/>
                  <a:pt x="783771" y="182880"/>
                </a:cubicBezTo>
                <a:lnTo>
                  <a:pt x="1280160" y="1828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35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14" grpId="0" animBg="1" autoUpdateAnimBg="0"/>
      <p:bldP spid="25" grpId="0" animBg="1" autoUpdateAnimBg="0"/>
      <p:bldP spid="2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66900" y="2498726"/>
            <a:ext cx="8458200" cy="2341563"/>
            <a:chOff x="-3" y="-1069"/>
            <a:chExt cx="1886" cy="1475"/>
          </a:xfrm>
        </p:grpSpPr>
        <p:grpSp>
          <p:nvGrpSpPr>
            <p:cNvPr id="18444" name="Group 9"/>
            <p:cNvGrpSpPr>
              <a:grpSpLocks/>
            </p:cNvGrpSpPr>
            <p:nvPr/>
          </p:nvGrpSpPr>
          <p:grpSpPr bwMode="auto">
            <a:xfrm>
              <a:off x="0" y="-1069"/>
              <a:ext cx="1880" cy="1472"/>
              <a:chOff x="0" y="-1069"/>
              <a:chExt cx="1880" cy="1472"/>
            </a:xfrm>
          </p:grpSpPr>
          <p:sp>
            <p:nvSpPr>
              <p:cNvPr id="15383" name="Rectangle 10"/>
              <p:cNvSpPr>
                <a:spLocks noChangeArrowheads="1"/>
              </p:cNvSpPr>
              <p:nvPr/>
            </p:nvSpPr>
            <p:spPr bwMode="auto">
              <a:xfrm>
                <a:off x="41" y="-1069"/>
                <a:ext cx="1798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fr-FR" sz="4400" b="1" dirty="0">
                    <a:solidFill>
                      <a:srgbClr val="FF5050"/>
                    </a:solidFill>
                    <a:latin typeface="Times New Roman" pitchFamily="18" charset="0"/>
                    <a:cs typeface="Times New Roman" pitchFamily="18" charset="0"/>
                  </a:rPr>
                  <a:t>Ca</a:t>
                </a:r>
                <a:r>
                  <a:rPr lang="fr-FR" sz="44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4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r>
                  <a:rPr lang="fr-FR" sz="4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FR" sz="4400" b="1" baseline="-250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4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4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fr-FR" sz="4400" b="1" baseline="-300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ru-RU" sz="44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↓</a:t>
                </a:r>
                <a:r>
                  <a:rPr lang="fr-FR" sz="4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</a:t>
                </a:r>
                <a:r>
                  <a:rPr lang="fr-FR" sz="4400" b="1" dirty="0">
                    <a:solidFill>
                      <a:srgbClr val="FF5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4400" b="1" dirty="0">
                    <a:solidFill>
                      <a:srgbClr val="FF505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fr-FR" sz="4400" b="1" baseline="-30000" dirty="0">
                    <a:solidFill>
                      <a:srgbClr val="FF5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400" b="1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4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400" b="1" baseline="-300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pPr eaLnBrk="0" hangingPunct="0">
                  <a:defRPr/>
                </a:pPr>
                <a:endParaRPr lang="ru-RU" sz="4000" b="1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5384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82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03675" y="4776788"/>
            <a:ext cx="2133600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5050"/>
                </a:solidFill>
                <a:latin typeface="Tahoma" pitchFamily="34" charset="0"/>
              </a:rPr>
              <a:t> </a:t>
            </a:r>
            <a:r>
              <a:rPr lang="ru-RU" sz="3600" b="1" dirty="0">
                <a:solidFill>
                  <a:srgbClr val="FF5050"/>
                </a:solidFill>
                <a:latin typeface="Tahoma" pitchFamily="34" charset="0"/>
              </a:rPr>
              <a:t>Н</a:t>
            </a:r>
            <a:r>
              <a:rPr lang="ru-RU" sz="3600" b="1" baseline="-30000" dirty="0">
                <a:solidFill>
                  <a:srgbClr val="FF5050"/>
                </a:solidFill>
                <a:latin typeface="Tahoma" pitchFamily="34" charset="0"/>
              </a:rPr>
              <a:t>2 </a:t>
            </a:r>
            <a:r>
              <a:rPr lang="fr-FR" sz="3600" b="1" dirty="0">
                <a:solidFill>
                  <a:srgbClr val="FF5050"/>
                </a:solidFill>
                <a:latin typeface="Tahoma" pitchFamily="34" charset="0"/>
              </a:rPr>
              <a:t>C</a:t>
            </a:r>
            <a:r>
              <a:rPr lang="ru-RU" sz="3600" b="1" dirty="0">
                <a:solidFill>
                  <a:srgbClr val="FF5050"/>
                </a:solidFill>
                <a:latin typeface="Tahoma" pitchFamily="34" charset="0"/>
              </a:rPr>
              <a:t>O</a:t>
            </a:r>
            <a:r>
              <a:rPr lang="fr-FR" sz="3600" b="1" baseline="-30000" dirty="0">
                <a:solidFill>
                  <a:srgbClr val="FF5050"/>
                </a:solidFill>
                <a:latin typeface="Tahoma" pitchFamily="34" charset="0"/>
              </a:rPr>
              <a:t>3</a:t>
            </a:r>
            <a:endParaRPr lang="ru-RU" sz="3600" b="1" baseline="-30000" dirty="0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000626" y="4776788"/>
            <a:ext cx="936625" cy="7159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24313" y="3773488"/>
            <a:ext cx="2019300" cy="49371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rgbClr val="FF0000"/>
                </a:solidFill>
                <a:cs typeface="Times New Roman" pitchFamily="18" charset="0"/>
              </a:rPr>
              <a:t>kislotali oksid</a:t>
            </a:r>
            <a:endParaRPr lang="ru-RU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526214" y="3751264"/>
            <a:ext cx="1531937" cy="51117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rgbClr val="FF0000"/>
                </a:solidFill>
                <a:cs typeface="Times New Roman" pitchFamily="18" charset="0"/>
              </a:rPr>
              <a:t>tuz</a:t>
            </a:r>
            <a:endParaRPr lang="ru-RU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328025" y="3760789"/>
            <a:ext cx="1531938" cy="511175"/>
          </a:xfrm>
          <a:prstGeom prst="round2Diag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cs typeface="Times New Roman" pitchFamily="18" charset="0"/>
              </a:rPr>
              <a:t>suv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79650" y="3781425"/>
            <a:ext cx="1435100" cy="50958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cs typeface="Times New Roman" pitchFamily="18" charset="0"/>
              </a:rPr>
              <a:t>ishqor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521527" y="908049"/>
            <a:ext cx="6822498" cy="1055608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Asoslar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kislotali oksidlar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bilan ta’sirlashadi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24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10" grpId="0" autoUpdateAnimBg="0"/>
      <p:bldP spid="29711" grpId="0" animBg="1"/>
      <p:bldP spid="2971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66900" y="2498726"/>
            <a:ext cx="8458200" cy="2341563"/>
            <a:chOff x="-3" y="-1069"/>
            <a:chExt cx="1886" cy="1475"/>
          </a:xfrm>
        </p:grpSpPr>
        <p:grpSp>
          <p:nvGrpSpPr>
            <p:cNvPr id="19473" name="Group 9"/>
            <p:cNvGrpSpPr>
              <a:grpSpLocks/>
            </p:cNvGrpSpPr>
            <p:nvPr/>
          </p:nvGrpSpPr>
          <p:grpSpPr bwMode="auto">
            <a:xfrm>
              <a:off x="0" y="-1069"/>
              <a:ext cx="1880" cy="1472"/>
              <a:chOff x="0" y="-1069"/>
              <a:chExt cx="1880" cy="1472"/>
            </a:xfrm>
          </p:grpSpPr>
          <p:sp>
            <p:nvSpPr>
              <p:cNvPr id="15383" name="Rectangle 10"/>
              <p:cNvSpPr>
                <a:spLocks noChangeArrowheads="1"/>
              </p:cNvSpPr>
              <p:nvPr/>
            </p:nvSpPr>
            <p:spPr bwMode="auto">
              <a:xfrm>
                <a:off x="36" y="-1069"/>
                <a:ext cx="1749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fr-FR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solidFill>
                      <a:srgbClr val="94387A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4000" b="1" dirty="0">
                    <a:solidFill>
                      <a:srgbClr val="94387A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FR" sz="4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ru-RU" sz="4000" b="1" baseline="-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fr-FR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4000" b="1" dirty="0">
                    <a:solidFill>
                      <a:srgbClr val="94387A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r>
                  <a:rPr lang="ru-RU" sz="4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ru-RU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000" b="1" dirty="0">
                    <a:solidFill>
                      <a:srgbClr val="94387A"/>
                    </a:solidFill>
                    <a:latin typeface="Times New Roman" pitchFamily="18" charset="0"/>
                    <a:cs typeface="Times New Roman" pitchFamily="18" charset="0"/>
                  </a:rPr>
                  <a:t>Cu(OH)</a:t>
                </a:r>
                <a:r>
                  <a:rPr lang="fr-FR" sz="4000" b="1" baseline="-25000" dirty="0">
                    <a:solidFill>
                      <a:srgbClr val="94387A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fr-FR" sz="4000" b="1" dirty="0">
                    <a:solidFill>
                      <a:srgbClr val="94387A"/>
                    </a:solidFill>
                    <a:latin typeface="Times New Roman"/>
                    <a:cs typeface="Times New Roman"/>
                  </a:rPr>
                  <a:t>↓</a:t>
                </a:r>
                <a:r>
                  <a:rPr lang="ru-RU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fr-FR" sz="4000" b="1" dirty="0">
                    <a:solidFill>
                      <a:srgbClr val="8064A2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KC</a:t>
                </a:r>
                <a:r>
                  <a:rPr lang="fr-FR" sz="4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solidFill>
                    <a:srgbClr val="000000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9476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24313" y="3773488"/>
            <a:ext cx="2019300" cy="49371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ishqor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526214" y="3751264"/>
            <a:ext cx="1531937" cy="511175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3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yangi tuz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328025" y="3760789"/>
            <a:ext cx="1531938" cy="511175"/>
          </a:xfrm>
          <a:prstGeom prst="round2DiagRect">
            <a:avLst/>
          </a:prstGeom>
          <a:solidFill>
            <a:srgbClr val="CCFFFF"/>
          </a:solidFill>
          <a:ln w="22225" cmpd="sng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suv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79650" y="3781425"/>
            <a:ext cx="1435100" cy="50958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tuz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855913" y="908051"/>
            <a:ext cx="6488112" cy="1192213"/>
          </a:xfrm>
          <a:prstGeom prst="round2Diag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3600" b="1" dirty="0">
                <a:solidFill>
                  <a:srgbClr val="4BACC6">
                    <a:lumMod val="75000"/>
                  </a:srgbClr>
                </a:solidFill>
                <a:cs typeface="Times New Roman" pitchFamily="18" charset="0"/>
              </a:rPr>
              <a:t>Ishqorlar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Tahoma" pitchFamily="34" charset="0"/>
              </a:rPr>
              <a:t>tuzlar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</a:rPr>
              <a:t>bilan ta’sirlashadi</a:t>
            </a:r>
            <a:endParaRPr lang="ru-RU" sz="2800" b="1" dirty="0">
              <a:solidFill>
                <a:srgbClr val="4BACC6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511676" y="5589589"/>
            <a:ext cx="144463" cy="142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3635375" y="5554664"/>
            <a:ext cx="388938" cy="466725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865439" y="5122863"/>
            <a:ext cx="422275" cy="4318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057651" y="4887913"/>
            <a:ext cx="398463" cy="469900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889501" y="5554663"/>
            <a:ext cx="144463" cy="144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570288" y="4764089"/>
            <a:ext cx="144462" cy="1428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flipH="1" flipV="1">
            <a:off x="2711450" y="4764089"/>
            <a:ext cx="153988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flipH="1" flipV="1">
            <a:off x="4889501" y="5122863"/>
            <a:ext cx="212725" cy="1444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4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1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90800" y="2895600"/>
            <a:ext cx="7772400" cy="1066800"/>
            <a:chOff x="-3" y="-3"/>
            <a:chExt cx="1886" cy="409"/>
          </a:xfrm>
        </p:grpSpPr>
        <p:grpSp>
          <p:nvGrpSpPr>
            <p:cNvPr id="20489" name="Group 6"/>
            <p:cNvGrpSpPr>
              <a:grpSpLocks/>
            </p:cNvGrpSpPr>
            <p:nvPr/>
          </p:nvGrpSpPr>
          <p:grpSpPr bwMode="auto">
            <a:xfrm>
              <a:off x="0" y="0"/>
              <a:ext cx="1880" cy="403"/>
              <a:chOff x="0" y="0"/>
              <a:chExt cx="1880" cy="403"/>
            </a:xfrm>
          </p:grpSpPr>
          <p:sp>
            <p:nvSpPr>
              <p:cNvPr id="16397" name="Rectangle 7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79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>
                  <a:defRPr/>
                </a:pPr>
                <a:r>
                  <a:rPr lang="ru-RU" sz="4000" b="1" dirty="0" err="1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Cu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(OH)</a:t>
                </a:r>
                <a:r>
                  <a:rPr lang="ru-RU" sz="4000" b="1" baseline="-30000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  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  </a:t>
                </a:r>
                <a:r>
                  <a:rPr lang="ru-RU" sz="4000" b="1" dirty="0" err="1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CuO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 + H</a:t>
                </a:r>
                <a:r>
                  <a:rPr lang="ru-RU" sz="4000" b="1" baseline="-30000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4000" b="1" dirty="0">
                    <a:solidFill>
                      <a:srgbClr val="66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pPr eaLnBrk="0" hangingPunct="0">
                  <a:defRPr/>
                </a:pPr>
                <a:endParaRPr lang="ru-RU" sz="4000" b="1" dirty="0">
                  <a:solidFill>
                    <a:srgbClr val="6600FF"/>
                  </a:solidFill>
                  <a:latin typeface="Tahoma" pitchFamily="34" charset="0"/>
                </a:endParaRPr>
              </a:p>
            </p:txBody>
          </p:sp>
          <p:sp>
            <p:nvSpPr>
              <p:cNvPr id="1639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-3" y="-3"/>
              <a:ext cx="1886" cy="4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8" name="Text Box 10"/>
          <p:cNvSpPr>
            <a:spLocks noChangeArrowheads="1"/>
          </p:cNvSpPr>
          <p:nvPr/>
        </p:nvSpPr>
        <p:spPr bwMode="auto">
          <a:xfrm>
            <a:off x="2425701" y="3930650"/>
            <a:ext cx="1509713" cy="647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ru-RU" altLang="ru-RU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 rot="16200000">
            <a:off x="4427538" y="3778251"/>
            <a:ext cx="357188" cy="909637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159376" y="4024313"/>
            <a:ext cx="2378075" cy="577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6600FF"/>
                </a:solidFill>
                <a:cs typeface="Times New Roman" pitchFamily="18" charset="0"/>
              </a:rPr>
              <a:t>metall oksidi</a:t>
            </a:r>
            <a:endParaRPr lang="ru-RU" sz="2800" b="1" dirty="0">
              <a:solidFill>
                <a:srgbClr val="6600FF"/>
              </a:solidFill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8229600" y="4043364"/>
            <a:ext cx="1538288" cy="579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CC3300"/>
                </a:solidFill>
                <a:cs typeface="Times New Roman" pitchFamily="18" charset="0"/>
              </a:rPr>
              <a:t>suv</a:t>
            </a:r>
            <a:endParaRPr lang="ru-RU" sz="2800" b="1" dirty="0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537450" y="3954464"/>
            <a:ext cx="6921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6600FF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52739" y="1000125"/>
            <a:ext cx="6486525" cy="1055688"/>
          </a:xfrm>
          <a:prstGeom prst="round2DiagRect">
            <a:avLst/>
          </a:prstGeom>
          <a:ln w="190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Suvda erimaydigan asoslar qizdirilganda parchalanadi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18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 autoUpdateAnimBg="0"/>
      <p:bldP spid="32779" grpId="0" animBg="1"/>
      <p:bldP spid="32780" grpId="0" animBg="1" autoUpdateAnimBg="0"/>
      <p:bldP spid="32782" grpId="0" animBg="1" autoUpdateAnimBg="0"/>
      <p:bldP spid="3278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92314" y="333375"/>
          <a:ext cx="8351837" cy="6027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75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Suvda eriydigan asoslar (ishqorlar)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Suvda erimaydigan asoslar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Indikatorlarga ta’siri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37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Lakmus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fr-FR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ko’k</a:t>
                      </a:r>
                    </a:p>
                    <a:p>
                      <a:r>
                        <a:rPr lang="fr-FR" sz="1800" b="1" dirty="0" smtClean="0">
                          <a:solidFill>
                            <a:srgbClr val="F480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Metilzarg’aldoq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fr-FR" sz="1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sariq</a:t>
                      </a:r>
                    </a:p>
                    <a:p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Fenolftalein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fr-FR" sz="18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pushti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Kislotalar bilan ta’sirlashishi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1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1800" b="1" baseline="-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NaNO</a:t>
                      </a:r>
                      <a:r>
                        <a:rPr lang="ru-RU" sz="1800" b="1" baseline="-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ru-RU" sz="1800" b="1" baseline="-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1800" b="1" baseline="-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1800" b="1" baseline="-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="1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800" b="1" baseline="-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27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Kislotali va amfoter oksidlar bilan ta’sirlashishi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KOH </a:t>
                      </a:r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ru-RU" sz="1800" b="1" baseline="-300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800" b="1" baseline="-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ru-RU" sz="1800" b="1" baseline="-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800" b="1" baseline="-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fr-FR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r>
                        <a:rPr lang="fr-F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fr-FR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fr-FR" sz="1800" b="1" baseline="-25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r>
                        <a:rPr lang="fr-FR" sz="1800" b="1" baseline="-25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 </a:t>
                      </a:r>
                      <a:r>
                        <a:rPr lang="fr-FR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800" b="1" baseline="-25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18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57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Tuzlar bilan ta’sirlashishi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03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94387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800" b="1" dirty="0" smtClean="0">
                          <a:solidFill>
                            <a:srgbClr val="94387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ru-RU" sz="1800" b="1" baseline="-30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fr-FR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fr-FR" sz="1800" b="1" dirty="0" smtClean="0">
                          <a:solidFill>
                            <a:srgbClr val="4F81BD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94387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</a:t>
                      </a:r>
                      <a:r>
                        <a:rPr lang="ru-RU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rgbClr val="94387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Cu(OH)</a:t>
                      </a:r>
                      <a:r>
                        <a:rPr lang="fr-FR" sz="1800" b="1" baseline="-25000" dirty="0" smtClean="0">
                          <a:solidFill>
                            <a:srgbClr val="94387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fr-FR" sz="1800" b="1" dirty="0" smtClean="0">
                          <a:solidFill>
                            <a:srgbClr val="94387A"/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r>
                        <a:rPr lang="ru-RU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fr-FR" sz="1800" b="1" dirty="0" smtClean="0">
                          <a:solidFill>
                            <a:srgbClr val="8064A2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KC</a:t>
                      </a:r>
                      <a:r>
                        <a:rPr lang="fr-FR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6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Termik</a:t>
                      </a:r>
                      <a:r>
                        <a:rPr lang="fr-FR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parchalanishi</a:t>
                      </a: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3034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  <a:r>
                        <a:rPr lang="ru-RU" sz="1800" b="1" baseline="-3000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  <a:r>
                        <a:rPr lang="ru-RU" sz="1800" b="1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H</a:t>
                      </a:r>
                      <a:r>
                        <a:rPr lang="ru-RU" sz="1800" b="1" baseline="-3000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1425" marR="91425" marT="45690" marB="456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7800975" y="2060575"/>
            <a:ext cx="431800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575050" y="6092825"/>
            <a:ext cx="433388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24813" y="4076700"/>
            <a:ext cx="431800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980363" y="5013325"/>
            <a:ext cx="431800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09379"/>
            <a:ext cx="5358493" cy="3339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812" y="0"/>
            <a:ext cx="5699759" cy="511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70" y="3558382"/>
            <a:ext cx="5376182" cy="26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ru-RU" sz="40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tarkibi:</a:t>
            </a:r>
            <a:endParaRPr lang="ru-RU" altLang="ru-RU" sz="40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7688" y="2326141"/>
            <a:ext cx="2880320" cy="2880320"/>
          </a:xfrm>
          <a:prstGeom prst="ellipse">
            <a:avLst/>
          </a:prstGeom>
          <a:solidFill>
            <a:srgbClr val="FDF3ED"/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9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68008" y="2353326"/>
            <a:ext cx="2932366" cy="28803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6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endParaRPr lang="ru-RU" sz="9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513" y="4283076"/>
            <a:ext cx="584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6600" dirty="0"/>
          </a:p>
        </p:txBody>
      </p:sp>
      <p:sp>
        <p:nvSpPr>
          <p:cNvPr id="19466" name="Прямоугольник 7"/>
          <p:cNvSpPr>
            <a:spLocks noChangeArrowheads="1"/>
          </p:cNvSpPr>
          <p:nvPr/>
        </p:nvSpPr>
        <p:spPr bwMode="auto">
          <a:xfrm>
            <a:off x="4768851" y="5976939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r>
              <a:rPr lang="fr-FR" altLang="ru-RU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 qoldig’i</a:t>
            </a:r>
            <a:endParaRPr lang="ru-RU" altLang="ru-RU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ru-RU" sz="40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tarkibi:</a:t>
            </a:r>
            <a:endParaRPr lang="ru-RU" altLang="ru-RU" sz="40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7688" y="2326141"/>
            <a:ext cx="2880320" cy="2880320"/>
          </a:xfrm>
          <a:prstGeom prst="ellipse">
            <a:avLst/>
          </a:prstGeom>
          <a:solidFill>
            <a:srgbClr val="FDF3ED"/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9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68008" y="2353326"/>
            <a:ext cx="2932366" cy="28803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6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endParaRPr lang="ru-RU" sz="9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513" y="4283076"/>
            <a:ext cx="584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6600" dirty="0"/>
          </a:p>
        </p:txBody>
      </p:sp>
      <p:sp>
        <p:nvSpPr>
          <p:cNvPr id="2" name="Дуга 1"/>
          <p:cNvSpPr/>
          <p:nvPr/>
        </p:nvSpPr>
        <p:spPr>
          <a:xfrm flipH="1">
            <a:off x="6024564" y="1916114"/>
            <a:ext cx="4643437" cy="4060825"/>
          </a:xfrm>
          <a:prstGeom prst="arc">
            <a:avLst>
              <a:gd name="adj1" fmla="val 17591323"/>
              <a:gd name="adj2" fmla="val 1185857"/>
            </a:avLst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" name="Прямоугольник 2"/>
          <p:cNvSpPr>
            <a:spLocks noChangeArrowheads="1"/>
          </p:cNvSpPr>
          <p:nvPr/>
        </p:nvSpPr>
        <p:spPr bwMode="auto">
          <a:xfrm>
            <a:off x="7561263" y="1803400"/>
            <a:ext cx="1568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Valentlik</a:t>
            </a:r>
            <a:endParaRPr lang="ru-RU" altLang="ru-RU" sz="2800"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018628">
            <a:off x="7389813" y="1979613"/>
            <a:ext cx="252413" cy="20478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3" name="Прямоугольник 7"/>
          <p:cNvSpPr>
            <a:spLocks noChangeArrowheads="1"/>
          </p:cNvSpPr>
          <p:nvPr/>
        </p:nvSpPr>
        <p:spPr bwMode="auto">
          <a:xfrm>
            <a:off x="4768851" y="5976939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r>
              <a:rPr lang="fr-FR" altLang="ru-RU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 qoldig’i</a:t>
            </a:r>
            <a:endParaRPr lang="ru-RU" altLang="ru-RU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549" y="673264"/>
            <a:ext cx="113772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Kimyo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moddalarni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ular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asosidagi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o‘zgarishlarni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chuqur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o‘rganadi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8" y="2276872"/>
            <a:ext cx="4824536" cy="2680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7" y="2276872"/>
            <a:ext cx="479573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59150" y="1806575"/>
            <a:ext cx="6192838" cy="2160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38BF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2313" y="3248025"/>
            <a:ext cx="557212" cy="565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19738" y="3248025"/>
            <a:ext cx="558800" cy="565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066926"/>
            <a:ext cx="428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295526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1"/>
          <p:cNvSpPr>
            <a:spLocks noChangeArrowheads="1"/>
          </p:cNvSpPr>
          <p:nvPr/>
        </p:nvSpPr>
        <p:spPr bwMode="auto">
          <a:xfrm>
            <a:off x="4008438" y="620714"/>
            <a:ext cx="568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olinishi</a:t>
            </a:r>
            <a:endParaRPr lang="ru-RU" altLang="ru-RU" sz="4400" b="1"/>
          </a:p>
        </p:txBody>
      </p:sp>
      <p:sp>
        <p:nvSpPr>
          <p:cNvPr id="22536" name="Прямоугольник 3"/>
          <p:cNvSpPr>
            <a:spLocks noChangeArrowheads="1"/>
          </p:cNvSpPr>
          <p:nvPr/>
        </p:nvSpPr>
        <p:spPr bwMode="auto">
          <a:xfrm>
            <a:off x="3359151" y="4362451"/>
            <a:ext cx="4176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 </a:t>
            </a:r>
          </a:p>
          <a:p>
            <a:pPr eaLnBrk="1" hangingPunct="1"/>
            <a:endParaRPr lang="en-US" altLang="ru-RU" sz="3600" b="1">
              <a:solidFill>
                <a:srgbClr val="38BF13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ctr" eaLnBrk="1" hangingPunct="1"/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ru-RU" sz="3600" b="1" baseline="-2500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Cl</a:t>
            </a:r>
          </a:p>
          <a:p>
            <a:pPr eaLnBrk="1" hangingPunct="1"/>
            <a:endParaRPr lang="en-US" altLang="ru-RU" sz="3600" b="1">
              <a:solidFill>
                <a:srgbClr val="38BF13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06576"/>
            <a:ext cx="10366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7585075" y="2290763"/>
            <a:ext cx="450850" cy="1149350"/>
          </a:xfrm>
          <a:prstGeom prst="rightBrace">
            <a:avLst>
              <a:gd name="adj1" fmla="val 8333"/>
              <a:gd name="adj2" fmla="val 5227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43876" y="2324100"/>
            <a:ext cx="1108075" cy="1081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Прямоугольник 8"/>
          <p:cNvSpPr>
            <a:spLocks noChangeArrowheads="1"/>
          </p:cNvSpPr>
          <p:nvPr/>
        </p:nvSpPr>
        <p:spPr bwMode="auto">
          <a:xfrm>
            <a:off x="7591425" y="5561014"/>
            <a:ext cx="260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(Xlorid kislota)</a:t>
            </a:r>
            <a:endParaRPr lang="ru-RU" altLang="ru-RU" sz="2800"/>
          </a:p>
        </p:txBody>
      </p:sp>
      <p:sp>
        <p:nvSpPr>
          <p:cNvPr id="22541" name="Прямоугольник 39"/>
          <p:cNvSpPr>
            <a:spLocks noChangeArrowheads="1"/>
          </p:cNvSpPr>
          <p:nvPr/>
        </p:nvSpPr>
        <p:spPr bwMode="auto">
          <a:xfrm>
            <a:off x="7392988" y="4508501"/>
            <a:ext cx="260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(Sulfid kislota)</a:t>
            </a:r>
            <a:endParaRPr lang="ru-RU" altLang="ru-RU" sz="2800"/>
          </a:p>
        </p:txBody>
      </p:sp>
      <p:sp>
        <p:nvSpPr>
          <p:cNvPr id="22542" name="Прямоугольник 42"/>
          <p:cNvSpPr>
            <a:spLocks noChangeArrowheads="1"/>
          </p:cNvSpPr>
          <p:nvPr/>
        </p:nvSpPr>
        <p:spPr bwMode="auto">
          <a:xfrm>
            <a:off x="4475164" y="3273425"/>
            <a:ext cx="280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altLang="ru-RU" sz="28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8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54410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1031E-6 L 0.04792 -2.6103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1799E-6 L -0.04566 -3.71799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1484314"/>
            <a:ext cx="1031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5550" y="1789114"/>
            <a:ext cx="7080250" cy="336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3200" b="1" kern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fr-F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H</a:t>
            </a:r>
            <a:r>
              <a:rPr lang="fr-FR" sz="3200" b="1" kern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SO</a:t>
            </a:r>
            <a:r>
              <a:rPr lang="fr-FR" sz="3200" b="1" kern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4</a:t>
            </a:r>
          </a:p>
          <a:p>
            <a:pPr algn="ctr"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kern="0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200" b="1" kern="0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ru-RU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HNO</a:t>
            </a:r>
            <a:r>
              <a:rPr lang="fr-FR" sz="3200" b="1" kern="0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200" b="1" kern="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3200" b="1" kern="0" baseline="-2500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200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 </a:t>
            </a:r>
            <a:r>
              <a:rPr lang="fr-FR" sz="3200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fr-FR" sz="3200" b="1" kern="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fr-FR" sz="3200" b="1" kern="0" baseline="-2500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CO</a:t>
            </a:r>
            <a:r>
              <a:rPr lang="fr-FR" sz="3200" b="1" kern="0" baseline="-25000" dirty="0">
                <a:solidFill>
                  <a:srgbClr val="38BF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3</a:t>
            </a:r>
          </a:p>
          <a:p>
            <a:pPr algn="ctr"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fr-FR" sz="3200" b="1" kern="0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fr-FR" sz="3200" b="1" kern="0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fr-F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fr-FR" sz="3200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fr-F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H</a:t>
            </a:r>
            <a:r>
              <a:rPr lang="fr-FR" sz="3200" b="1" kern="0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fr-FR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PO</a:t>
            </a:r>
            <a:r>
              <a:rPr lang="fr-FR" sz="3200" b="1" kern="0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4</a:t>
            </a:r>
          </a:p>
          <a:p>
            <a:pPr algn="ctr"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SO</a:t>
            </a:r>
            <a:r>
              <a:rPr lang="fr-FR" sz="32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fr-FR" sz="32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fr-FR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fr-FR" sz="32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SO</a:t>
            </a:r>
            <a:r>
              <a:rPr lang="fr-FR" sz="32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3</a:t>
            </a:r>
          </a:p>
          <a:p>
            <a:pPr defTabSz="449263">
              <a:spcBef>
                <a:spcPts val="45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200" b="1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              Cl</a:t>
            </a:r>
            <a:r>
              <a:rPr lang="fr-FR" sz="3200" b="1" kern="0" baseline="-25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fr-FR" sz="3200" b="1" kern="0" baseline="-25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fr-FR" sz="3200" b="1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fr-FR" sz="32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fr-FR" sz="3200" b="1" kern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HClO</a:t>
            </a:r>
            <a:r>
              <a:rPr lang="fr-FR" sz="3200" b="1" kern="0" baseline="-25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4538" y="488951"/>
            <a:ext cx="6291262" cy="11922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Kislotali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keladigan</a:t>
            </a:r>
            <a:r>
              <a:rPr lang="en-US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kislotalar</a:t>
            </a:r>
            <a:r>
              <a:rPr lang="en-US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formulasi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67325" y="5445126"/>
            <a:ext cx="105410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286376" y="5445126"/>
            <a:ext cx="982663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379914" y="5445126"/>
            <a:ext cx="3311525" cy="868363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3200" b="1">
                <a:solidFill>
                  <a:srgbClr val="0D0D0D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SiO</a:t>
            </a:r>
            <a:r>
              <a:rPr lang="en-US" altLang="ru-RU" sz="3200" b="1" baseline="-25000">
                <a:solidFill>
                  <a:srgbClr val="0D0D0D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</a:t>
            </a:r>
            <a:r>
              <a:rPr lang="en-US" altLang="ru-RU" sz="3200" b="1">
                <a:solidFill>
                  <a:srgbClr val="0D0D0D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 </a:t>
            </a:r>
            <a:r>
              <a:rPr lang="fr-FR" altLang="ru-RU" sz="3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→   H</a:t>
            </a:r>
            <a:r>
              <a:rPr lang="fr-FR" altLang="ru-RU" sz="3200" b="1" baseline="-250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</a:t>
            </a:r>
            <a:r>
              <a:rPr lang="fr-FR" altLang="ru-RU" sz="32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SiO</a:t>
            </a:r>
            <a:r>
              <a:rPr lang="fr-FR" altLang="ru-RU" sz="3200" b="1" baseline="-250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3</a:t>
            </a:r>
            <a:r>
              <a:rPr lang="en-US" altLang="ru-RU" sz="3200" b="1">
                <a:solidFill>
                  <a:srgbClr val="0D0D0D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/>
            </a:r>
            <a:br>
              <a:rPr lang="en-US" altLang="ru-RU" sz="3200" b="1">
                <a:solidFill>
                  <a:srgbClr val="0D0D0D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</a:br>
            <a:endParaRPr lang="ru-RU" altLang="ru-RU" sz="24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538664"/>
            <a:ext cx="1905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06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59150" y="1806575"/>
            <a:ext cx="6192838" cy="2160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38BF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2313" y="3248025"/>
            <a:ext cx="557212" cy="565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519738" y="3248025"/>
            <a:ext cx="558800" cy="565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066926"/>
            <a:ext cx="428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295526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4008438" y="620714"/>
            <a:ext cx="599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olinishi</a:t>
            </a:r>
            <a:endParaRPr lang="ru-RU" altLang="ru-RU" sz="4400" b="1">
              <a:solidFill>
                <a:srgbClr val="000000"/>
              </a:solidFill>
            </a:endParaRP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208214" y="4362451"/>
            <a:ext cx="5183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600" b="1" baseline="-2500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</a:t>
            </a:r>
            <a:r>
              <a:rPr lang="en-US" altLang="ru-RU" sz="3600" b="1" baseline="-2500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eaLnBrk="1" hangingPunct="1"/>
            <a:endParaRPr lang="en-US" altLang="ru-RU" sz="3600" b="1">
              <a:solidFill>
                <a:srgbClr val="38BF13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ctr" eaLnBrk="1" hangingPunct="1"/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600" b="1" baseline="-2500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ru-RU" sz="36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ru-RU" sz="36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</a:t>
            </a:r>
            <a:r>
              <a:rPr lang="en-US" altLang="ru-RU" sz="3600" b="1" baseline="-2500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  <a:p>
            <a:pPr eaLnBrk="1" hangingPunct="1"/>
            <a:endParaRPr lang="en-US" altLang="ru-RU" sz="3600" b="1">
              <a:solidFill>
                <a:srgbClr val="38BF13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06576"/>
            <a:ext cx="10366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7585075" y="2290763"/>
            <a:ext cx="450850" cy="1149350"/>
          </a:xfrm>
          <a:prstGeom prst="rightBrace">
            <a:avLst>
              <a:gd name="adj1" fmla="val 8333"/>
              <a:gd name="adj2" fmla="val 5227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43876" y="2324100"/>
            <a:ext cx="1108075" cy="1081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Прямоугольник 8"/>
          <p:cNvSpPr>
            <a:spLocks noChangeArrowheads="1"/>
          </p:cNvSpPr>
          <p:nvPr/>
        </p:nvSpPr>
        <p:spPr bwMode="auto">
          <a:xfrm>
            <a:off x="7372350" y="5561014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(Karbonat kislota)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24589" name="Прямоугольник 39"/>
          <p:cNvSpPr>
            <a:spLocks noChangeArrowheads="1"/>
          </p:cNvSpPr>
          <p:nvPr/>
        </p:nvSpPr>
        <p:spPr bwMode="auto">
          <a:xfrm>
            <a:off x="7392988" y="4437064"/>
            <a:ext cx="260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(Fosfat kislota)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24590" name="Прямоугольник 42"/>
          <p:cNvSpPr>
            <a:spLocks noChangeArrowheads="1"/>
          </p:cNvSpPr>
          <p:nvPr/>
        </p:nvSpPr>
        <p:spPr bwMode="auto">
          <a:xfrm>
            <a:off x="4475164" y="3273425"/>
            <a:ext cx="280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altLang="ru-RU" sz="28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8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88214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1031E-6 L 0.04792 -2.6103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1799E-6 L -0.04566 -3.71799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86126" y="2036764"/>
            <a:ext cx="5978525" cy="2192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38BF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4330700" y="3644900"/>
            <a:ext cx="410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altLang="ru-RU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altLang="ru-RU" sz="3200" b="1">
                <a:solidFill>
                  <a:srgbClr val="9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altLang="ru-RU" sz="32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altLang="ru-RU" sz="3200" b="1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</a:t>
            </a:r>
            <a:r>
              <a:rPr lang="fr-FR" altLang="ru-RU" sz="3200" b="1">
                <a:solidFill>
                  <a:srgbClr val="9828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altLang="ru-RU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altLang="ru-RU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75" y="2550686"/>
            <a:ext cx="668283" cy="720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86" y="2121383"/>
            <a:ext cx="669925" cy="7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9" y="2190750"/>
            <a:ext cx="6302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6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48" y="2594689"/>
            <a:ext cx="65246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Прямоугольник 2"/>
          <p:cNvSpPr>
            <a:spLocks noChangeArrowheads="1"/>
          </p:cNvSpPr>
          <p:nvPr/>
        </p:nvSpPr>
        <p:spPr bwMode="auto">
          <a:xfrm>
            <a:off x="2894014" y="5013325"/>
            <a:ext cx="7305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Na</a:t>
            </a:r>
            <a:r>
              <a:rPr lang="en-US" altLang="ru-RU" sz="3200" b="1">
                <a:solidFill>
                  <a:srgbClr val="FFC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Cl</a:t>
            </a:r>
            <a:r>
              <a:rPr lang="en-US" altLang="ru-RU" sz="3200" b="1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+  </a:t>
            </a:r>
            <a:r>
              <a:rPr lang="en-US" altLang="ru-RU" sz="3200" b="1">
                <a:solidFill>
                  <a:srgbClr val="98283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</a:t>
            </a:r>
            <a:r>
              <a:rPr lang="en-US" altLang="ru-RU" sz="3200" b="1" baseline="-25000">
                <a:solidFill>
                  <a:srgbClr val="98283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</a:t>
            </a:r>
            <a:r>
              <a:rPr lang="en-US" altLang="ru-RU" sz="3200" b="1">
                <a:solidFill>
                  <a:srgbClr val="38BF1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SO</a:t>
            </a:r>
            <a:r>
              <a:rPr lang="en-US" altLang="ru-RU" sz="3200" b="1" baseline="-25000">
                <a:solidFill>
                  <a:srgbClr val="38BF1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altLang="ru-RU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ru-RU" sz="3200" b="1" baseline="-2500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ru-RU" sz="3200" b="1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=  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Na</a:t>
            </a:r>
            <a:r>
              <a:rPr lang="en-US" altLang="ru-RU" sz="3200" b="1" baseline="-2500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</a:t>
            </a:r>
            <a:r>
              <a:rPr lang="en-US" altLang="ru-RU" sz="3200" b="1">
                <a:solidFill>
                  <a:srgbClr val="38BF1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SO</a:t>
            </a:r>
            <a:r>
              <a:rPr lang="en-US" altLang="ru-RU" sz="3200" b="1" baseline="-25000">
                <a:solidFill>
                  <a:srgbClr val="38BF1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altLang="ru-RU" sz="3200" b="1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+  2</a:t>
            </a:r>
            <a:r>
              <a:rPr lang="en-US" altLang="ru-RU" sz="3200" b="1">
                <a:solidFill>
                  <a:srgbClr val="982833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</a:t>
            </a:r>
            <a:r>
              <a:rPr lang="en-US" altLang="ru-RU" sz="3200" b="1">
                <a:solidFill>
                  <a:srgbClr val="FFC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Cl</a:t>
            </a:r>
            <a:endParaRPr lang="ru-RU" altLang="ru-RU" sz="3200">
              <a:solidFill>
                <a:srgbClr val="FFC000"/>
              </a:solidFill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25609" name="Прямоугольник 3"/>
          <p:cNvSpPr>
            <a:spLocks noChangeArrowheads="1"/>
          </p:cNvSpPr>
          <p:nvPr/>
        </p:nvSpPr>
        <p:spPr bwMode="auto">
          <a:xfrm>
            <a:off x="8262938" y="5641976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(Xlorid kislota)</a:t>
            </a:r>
            <a:endParaRPr lang="ru-RU" altLang="ru-RU" sz="2400"/>
          </a:p>
        </p:txBody>
      </p:sp>
      <p:sp>
        <p:nvSpPr>
          <p:cNvPr id="25610" name="Прямоугольник 12"/>
          <p:cNvSpPr>
            <a:spLocks noChangeArrowheads="1"/>
          </p:cNvSpPr>
          <p:nvPr/>
        </p:nvSpPr>
        <p:spPr bwMode="auto">
          <a:xfrm>
            <a:off x="3670300" y="452438"/>
            <a:ext cx="5892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olinishi</a:t>
            </a:r>
            <a:endParaRPr lang="ru-RU" altLang="ru-RU" sz="4400" b="1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480550" y="2457450"/>
            <a:ext cx="871538" cy="1081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06576"/>
            <a:ext cx="10366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01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03698 0.04012 C -0.04479 0.04908 -0.05642 0.05401 -0.0684 0.05401 C -0.08229 0.05401 -0.09323 0.04908 -0.10104 0.04012 L -0.13785 -1.481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3559 -0.025 C 0.04323 -0.03055 0.05434 -0.03333 0.06615 -0.03333 C 0.07952 -0.03333 0.09011 -0.03055 0.09775 -0.025 L 0.13386 -1.48148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451226" y="260351"/>
            <a:ext cx="6677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4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fizik xossalari</a:t>
            </a:r>
            <a:endParaRPr lang="ru-RU" altLang="ru-RU" sz="4000" b="1">
              <a:solidFill>
                <a:srgbClr val="990033"/>
              </a:solidFill>
            </a:endParaRPr>
          </a:p>
        </p:txBody>
      </p:sp>
      <p:pic>
        <p:nvPicPr>
          <p:cNvPr id="26627" name="Picture 4" descr="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97025"/>
            <a:ext cx="1270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3431704" y="1501576"/>
          <a:ext cx="6408712" cy="192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82976" y="3573463"/>
            <a:ext cx="1871663" cy="27749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ru-RU" sz="32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ru-RU" sz="3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3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3200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464426" y="4005264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3200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ru-RU" sz="3200" baseline="-25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3200" baseline="-25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8" t="-523"/>
          <a:stretch>
            <a:fillRect/>
          </a:stretch>
        </p:blipFill>
        <p:spPr>
          <a:xfrm>
            <a:off x="3287714" y="2349500"/>
            <a:ext cx="5826125" cy="2973388"/>
          </a:xfrm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773238"/>
            <a:ext cx="1036637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71813" y="2349501"/>
            <a:ext cx="792162" cy="639763"/>
          </a:xfrm>
          <a:prstGeom prst="cloud">
            <a:avLst/>
          </a:prstGeom>
          <a:solidFill>
            <a:srgbClr val="F9F3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ru-RU" altLang="ru-RU" sz="3200" baseline="-25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87713" y="469900"/>
            <a:ext cx="6934200" cy="1295400"/>
          </a:xfrm>
          <a:prstGeom prst="round2DiagRect">
            <a:avLst/>
          </a:prstGeom>
          <a:solidFill>
            <a:srgbClr val="FDF3ED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6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</a:t>
            </a:r>
            <a:r>
              <a:rPr lang="fr-FR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bilan </a:t>
            </a:r>
            <a:r>
              <a:rPr lang="fr-FR" sz="36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ishlaganda</a:t>
            </a:r>
            <a:r>
              <a:rPr lang="fr-FR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fr-FR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qilinadigan</a:t>
            </a:r>
            <a:r>
              <a:rPr lang="fr-FR" sz="3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qoidalar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исл+Инд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1773238"/>
            <a:ext cx="4824412" cy="3617912"/>
          </a:xfrm>
        </p:spPr>
      </p:pic>
      <p:sp>
        <p:nvSpPr>
          <p:cNvPr id="30723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3051175" y="476251"/>
            <a:ext cx="7570788" cy="708025"/>
          </a:xfr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fr-FR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kimyoviy xossalari</a:t>
            </a:r>
            <a:endParaRPr lang="ru-RU" altLang="ru-RU" sz="40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2855913" y="5624514"/>
            <a:ext cx="694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Indikator bilan kislotaning ta`siri.</a:t>
            </a:r>
            <a:endParaRPr lang="ru-RU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16114"/>
            <a:ext cx="12795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2116138" y="1708150"/>
            <a:ext cx="1655762" cy="4572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ru-RU" sz="2400" b="1" dirty="0">
                <a:solidFill>
                  <a:srgbClr val="8064A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Lakmus</a:t>
            </a:r>
            <a:endParaRPr lang="ru-RU" altLang="ru-RU" sz="2400" b="1" dirty="0">
              <a:solidFill>
                <a:srgbClr val="8064A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4481513" y="1708150"/>
            <a:ext cx="2520950" cy="4572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ru-RU" sz="2400" b="1" dirty="0">
                <a:solidFill>
                  <a:srgbClr val="F79646"/>
                </a:solidFill>
                <a:latin typeface="Calibri" panose="020F0502020204030204" pitchFamily="34" charset="0"/>
              </a:rPr>
              <a:t>Metilzarg’aldog’i</a:t>
            </a:r>
            <a:endParaRPr lang="ru-RU" altLang="ru-RU" sz="2400" b="1" dirty="0">
              <a:solidFill>
                <a:srgbClr val="F79646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>
            <a:off x="7608889" y="1698626"/>
            <a:ext cx="2149475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Fenolftalein</a:t>
            </a:r>
            <a:endParaRPr lang="ru-RU" alt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2590800" y="3352800"/>
            <a:ext cx="685800" cy="3295650"/>
          </a:xfrm>
          <a:prstGeom prst="can">
            <a:avLst>
              <a:gd name="adj" fmla="val 50000"/>
            </a:avLst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2590800" y="4559300"/>
            <a:ext cx="685800" cy="2070100"/>
          </a:xfrm>
          <a:prstGeom prst="ca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Капля 30"/>
          <p:cNvSpPr/>
          <p:nvPr/>
        </p:nvSpPr>
        <p:spPr>
          <a:xfrm rot="18900000">
            <a:off x="2687638" y="2757489"/>
            <a:ext cx="512762" cy="484187"/>
          </a:xfrm>
          <a:prstGeom prst="teardrop">
            <a:avLst>
              <a:gd name="adj" fmla="val 153782"/>
            </a:avLst>
          </a:prstGeom>
          <a:solidFill>
            <a:srgbClr val="8439B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5389563" y="3373438"/>
            <a:ext cx="685800" cy="3294062"/>
          </a:xfrm>
          <a:prstGeom prst="can">
            <a:avLst>
              <a:gd name="adj" fmla="val 50000"/>
            </a:avLst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5389563" y="4578350"/>
            <a:ext cx="685800" cy="2071688"/>
          </a:xfrm>
          <a:prstGeom prst="ca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Капля 33"/>
          <p:cNvSpPr/>
          <p:nvPr/>
        </p:nvSpPr>
        <p:spPr>
          <a:xfrm rot="18900000">
            <a:off x="5486401" y="2778125"/>
            <a:ext cx="512763" cy="484188"/>
          </a:xfrm>
          <a:prstGeom prst="teardrop">
            <a:avLst>
              <a:gd name="adj" fmla="val 153782"/>
            </a:avLst>
          </a:prstGeom>
          <a:solidFill>
            <a:srgbClr val="ED80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8153400" y="3352800"/>
            <a:ext cx="685800" cy="3295650"/>
          </a:xfrm>
          <a:prstGeom prst="can">
            <a:avLst>
              <a:gd name="adj" fmla="val 50000"/>
            </a:avLst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8153400" y="4559300"/>
            <a:ext cx="685800" cy="2070100"/>
          </a:xfrm>
          <a:prstGeom prst="ca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Капля 36"/>
          <p:cNvSpPr/>
          <p:nvPr/>
        </p:nvSpPr>
        <p:spPr>
          <a:xfrm rot="18900000">
            <a:off x="8250238" y="2757489"/>
            <a:ext cx="512762" cy="484187"/>
          </a:xfrm>
          <a:prstGeom prst="teardrop">
            <a:avLst>
              <a:gd name="adj" fmla="val 15378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2590800" y="4559300"/>
            <a:ext cx="685800" cy="2070100"/>
          </a:xfrm>
          <a:prstGeom prst="can">
            <a:avLst>
              <a:gd name="adj" fmla="val 50000"/>
            </a:avLst>
          </a:prstGeom>
          <a:solidFill>
            <a:srgbClr val="C42E2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399088" y="4568825"/>
            <a:ext cx="685800" cy="2070100"/>
          </a:xfrm>
          <a:prstGeom prst="can">
            <a:avLst>
              <a:gd name="adj" fmla="val 50000"/>
            </a:avLst>
          </a:prstGeom>
          <a:solidFill>
            <a:srgbClr val="FF717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8153400" y="4559300"/>
            <a:ext cx="685800" cy="2070100"/>
          </a:xfrm>
          <a:prstGeom prst="ca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761" name="Прямоугольник 19"/>
          <p:cNvSpPr>
            <a:spLocks noChangeArrowheads="1"/>
          </p:cNvSpPr>
          <p:nvPr/>
        </p:nvSpPr>
        <p:spPr bwMode="auto">
          <a:xfrm>
            <a:off x="2933700" y="349251"/>
            <a:ext cx="757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kimyoviy xossalari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1546226"/>
            <a:ext cx="1031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12"/>
          <p:cNvSpPr>
            <a:spLocks noChangeArrowheads="1"/>
          </p:cNvSpPr>
          <p:nvPr/>
        </p:nvSpPr>
        <p:spPr bwMode="auto">
          <a:xfrm>
            <a:off x="2927351" y="349251"/>
            <a:ext cx="757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kimyoviy xossalari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9375" y="1268414"/>
            <a:ext cx="7886700" cy="5184775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en-US" sz="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fr-F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r-FR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fr-FR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endParaRPr lang="fr-FR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sz="2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kern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3200" b="1" kern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3200" b="1" kern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b="1" kern="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ru-RU" sz="3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3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ru-RU" sz="3200" b="1" kern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fr-FR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kern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  <a:defRPr/>
            </a:pPr>
            <a:r>
              <a:rPr lang="fr-FR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sz="3200" b="1" kern="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asosli</a:t>
            </a:r>
            <a:r>
              <a:rPr lang="fr-FR" sz="3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</a:t>
            </a:r>
            <a:endParaRPr lang="fr-FR" sz="3200" b="1" kern="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kern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="1" kern="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NaHSO</a:t>
            </a:r>
            <a:r>
              <a:rPr lang="en-US" sz="32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r-FR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endParaRPr lang="fr-FR" sz="3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sz="3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fr-FR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3200" b="1" kern="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fr-FR" sz="3200" b="1" kern="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lang="fr-FR" sz="3200" b="1" kern="0" dirty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lang="fr-FR" sz="32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SiO</a:t>
            </a:r>
            <a:r>
              <a:rPr lang="fr-FR" sz="3200" b="1" kern="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 +H</a:t>
            </a:r>
            <a:r>
              <a:rPr lang="fr-FR" sz="3200" b="1" kern="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lang="fr-FR" sz="32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ru-RU" sz="32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kern="0" dirty="0">
                <a:solidFill>
                  <a:srgbClr val="000000"/>
                </a:solidFill>
                <a:latin typeface="Arial"/>
              </a:rPr>
            </a:br>
            <a:endParaRPr lang="ru-RU" sz="22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845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74976" y="2606676"/>
            <a:ext cx="6480175" cy="2767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4" y="4129088"/>
            <a:ext cx="6302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3989388"/>
            <a:ext cx="669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481513"/>
            <a:ext cx="6524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27"/>
          <p:cNvSpPr>
            <a:spLocks noChangeArrowheads="1"/>
          </p:cNvSpPr>
          <p:nvPr/>
        </p:nvSpPr>
        <p:spPr bwMode="auto">
          <a:xfrm>
            <a:off x="2844800" y="349251"/>
            <a:ext cx="757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 kimyoviy xossalari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1088" y="955675"/>
            <a:ext cx="799306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Metallarning</a:t>
            </a: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faollik</a:t>
            </a: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qatori</a:t>
            </a:r>
            <a:endParaRPr lang="fr-F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K Ba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Mg Al Zn Fe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Hg Ag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Zn</a:t>
            </a:r>
            <a:r>
              <a:rPr lang="en-US" sz="3200" b="1" dirty="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Cl</a:t>
            </a:r>
            <a:r>
              <a:rPr lang="en-US" sz="3200" b="1" baseline="-25000" dirty="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38BF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+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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520239" y="3541714"/>
            <a:ext cx="871537" cy="1081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9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11892 -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4568E-6 L 0.03177 0.04013 C 0.03854 0.04908 0.04861 0.05401 0.05902 0.05401 C 0.07083 0.05401 0.08038 0.04908 0.08715 0.04013 L 0.11909 -2.34568E-6 " pathEditMode="relative" rAng="0" ptsTypes="FffFF">
                                      <p:cBhvr>
                                        <p:cTn id="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58" y="167985"/>
            <a:ext cx="8327858" cy="2761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65" y="2929712"/>
            <a:ext cx="4607458" cy="361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105" y="2929712"/>
            <a:ext cx="4673638" cy="36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90b61cc30a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2159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819400" y="1885950"/>
            <a:ext cx="6553200" cy="2686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417"/>
              </a:avLst>
            </a:prstTxWarp>
          </a:bodyPr>
          <a:lstStyle/>
          <a:p>
            <a:pPr algn="ctr"/>
            <a:r>
              <a:rPr lang="en-US" sz="3600" b="1" i="1" kern="10" dirty="0" err="1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6F660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Comic Sans MS" panose="030F0702030302020204" pitchFamily="66" charset="0"/>
              </a:rPr>
              <a:t>Tuzlar</a:t>
            </a:r>
            <a:endParaRPr lang="ru-RU" sz="3600" b="1" i="1" kern="10" dirty="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B6F660"/>
              </a:solidFill>
              <a:effectLst>
                <a:outerShdw blurRad="50800" dist="40000" dir="5400000" algn="tl" rotWithShape="0">
                  <a:srgbClr val="000000">
                    <a:alpha val="32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88" y="517526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Tuzlar</a:t>
            </a:r>
            <a:r>
              <a:rPr lang="fr-FR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deb - </a:t>
            </a:r>
            <a:r>
              <a:rPr lang="fr-FR" sz="54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metall atomlari 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(yoki NH</a:t>
            </a:r>
            <a:r>
              <a:rPr lang="fr-FR" sz="5400" baseline="-25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5400" baseline="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va </a:t>
            </a:r>
            <a:r>
              <a:rPr lang="fr-FR" sz="5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kislota qoldig’idan  </a:t>
            </a:r>
            <a:r>
              <a:rPr lang="fr-FR" sz="5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iborat murakkab moddalarga aytiladi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005264"/>
            <a:ext cx="172878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663575" y="692086"/>
            <a:ext cx="1821728" cy="991755"/>
          </a:xfrm>
        </p:spPr>
        <p:txBody>
          <a:bodyPr/>
          <a:lstStyle/>
          <a:p>
            <a:r>
              <a:rPr lang="fr-FR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618" y="1844676"/>
            <a:ext cx="8936182" cy="39326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72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aseline="-25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19514" y="1958975"/>
            <a:ext cx="1081087" cy="1081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672263" y="485775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b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64425" y="1738314"/>
            <a:ext cx="1727200" cy="1620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10245">
            <a:off x="2776538" y="3101975"/>
            <a:ext cx="322262" cy="99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421250">
            <a:off x="4651376" y="3046414"/>
            <a:ext cx="290513" cy="10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10245">
            <a:off x="6578600" y="3173414"/>
            <a:ext cx="311150" cy="998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421250">
            <a:off x="8661401" y="3362325"/>
            <a:ext cx="290513" cy="1036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565564" y="4125914"/>
            <a:ext cx="1901536" cy="1169987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Metall atomi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53151" y="4359276"/>
            <a:ext cx="1814514" cy="936625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Metall atomi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994149" y="4197350"/>
            <a:ext cx="1814514" cy="974728"/>
          </a:xfrm>
          <a:prstGeom prst="round2Diag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002060"/>
                </a:solidFill>
              </a:rPr>
              <a:t>Kislota qoldig’i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494714" y="4383858"/>
            <a:ext cx="1854632" cy="948556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002060"/>
                </a:solidFill>
              </a:rPr>
              <a:t>Kislota qoldig’i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59225" y="238125"/>
            <a:ext cx="8596668" cy="1320800"/>
          </a:xfrm>
        </p:spPr>
        <p:txBody>
          <a:bodyPr/>
          <a:lstStyle/>
          <a:p>
            <a:r>
              <a:rPr lang="fr-FR" altLang="ru-RU" b="1" dirty="0" smtClean="0">
                <a:solidFill>
                  <a:srgbClr val="C00000"/>
                </a:solidFill>
              </a:rPr>
              <a:t>Tuzlarning umumiy formulasi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229" y="1558925"/>
            <a:ext cx="8596668" cy="388077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fr-FR" sz="6000" b="1" baseline="-25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6000" b="1" baseline="-25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KQ </a:t>
            </a:r>
            <a:r>
              <a:rPr lang="fr-FR" sz="6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0" indent="0" algn="ctr">
              <a:buNone/>
              <a:defRPr/>
            </a:pPr>
            <a:endParaRPr lang="fr-FR" sz="4800" b="1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r-FR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n- kislota qoldig’i valentligi</a:t>
            </a:r>
          </a:p>
          <a:p>
            <a:pPr marL="0" indent="0">
              <a:buNone/>
              <a:defRPr/>
            </a:pPr>
            <a:r>
              <a:rPr lang="fr-FR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m- metall atomi valentligi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24563" y="1558925"/>
            <a:ext cx="1295400" cy="1187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Grp="1" noChangeArrowheads="1" noChangeShapeType="1" noTextEdit="1"/>
          </p:cNvSpPr>
          <p:nvPr/>
        </p:nvSpPr>
        <p:spPr bwMode="auto">
          <a:xfrm>
            <a:off x="4295775" y="981076"/>
            <a:ext cx="3455988" cy="115252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fr-FR" sz="3600" b="1" i="1" kern="1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6F660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Comic Sans MS"/>
              </a:rPr>
              <a:t>Tuzlar</a:t>
            </a:r>
            <a:endParaRPr lang="ru-RU" sz="3600" b="1" i="1" kern="1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B6F660"/>
              </a:solidFill>
              <a:effectLst>
                <a:outerShdw blurRad="50800" dist="40000" dir="5400000" algn="tl" rotWithShape="0">
                  <a:srgbClr val="000000">
                    <a:alpha val="32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08213" y="2420939"/>
            <a:ext cx="1871662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dirty="0">
                <a:solidFill>
                  <a:srgbClr val="FF0000"/>
                </a:solidFill>
              </a:rPr>
              <a:t>O’rta tuzlar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16501" y="3644901"/>
            <a:ext cx="1871663" cy="1871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rgbClr val="002060"/>
                </a:solidFill>
              </a:rPr>
              <a:t>Nordon tuzlar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88288" y="2420939"/>
            <a:ext cx="1871662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rgbClr val="00B050"/>
                </a:solidFill>
              </a:rPr>
              <a:t>Asosli tuzlar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224338" y="2205038"/>
            <a:ext cx="576262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24563" y="2420939"/>
            <a:ext cx="0" cy="91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64426" y="2205038"/>
            <a:ext cx="5762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O’rta  tuzlarning  o’qilishi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773239"/>
            <a:ext cx="8229600" cy="4352925"/>
          </a:xfrm>
        </p:spPr>
        <p:txBody>
          <a:bodyPr/>
          <a:lstStyle/>
          <a:p>
            <a:pPr marL="0" indent="0">
              <a:buNone/>
              <a:defRPr/>
            </a:pPr>
            <a:endParaRPr lang="fr-FR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r-FR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fr-FR" sz="48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48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Litiy karbonat</a:t>
            </a:r>
          </a:p>
          <a:p>
            <a:pPr marL="0" indent="0">
              <a:buNone/>
              <a:defRPr/>
            </a:pPr>
            <a:endParaRPr lang="fr-FR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fr-FR" sz="4800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fr-FR" sz="4800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4800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–Temir (III)- sulfat</a:t>
            </a:r>
          </a:p>
          <a:p>
            <a:pPr marL="0" indent="0">
              <a:buNone/>
              <a:defRPr/>
            </a:pPr>
            <a:endParaRPr lang="fr-FR" sz="4800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sz="4800" baseline="-2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Nordon  tuzlarning  o’qilishi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KHSO</a:t>
            </a:r>
            <a:r>
              <a:rPr lang="fr-FR" sz="4000" b="1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kaliy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gidro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sulfat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buFont typeface="Arial" charset="0"/>
              <a:buChar char="•"/>
              <a:defRPr/>
            </a:pPr>
            <a:r>
              <a:rPr lang="fr-FR" sz="4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NaH</a:t>
            </a:r>
            <a:r>
              <a:rPr lang="fr-FR" sz="4400" b="1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4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4400" b="1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4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natriy </a:t>
            </a:r>
            <a:r>
              <a:rPr lang="fr-F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digidro</a:t>
            </a:r>
            <a:r>
              <a:rPr lang="fr-FR" sz="4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sulfat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Asosli  tuzlarning  o’qilishi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Mg(OH)Br – Magniy       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gidrokso</a:t>
            </a:r>
            <a:r>
              <a:rPr lang="fr-FR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bromid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algn="ctr">
              <a:buNone/>
              <a:defRPr/>
            </a:pPr>
            <a:r>
              <a:rPr lang="fr-F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Al(OH)SO4 – alyuminiy   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gidrokso</a:t>
            </a:r>
            <a:r>
              <a:rPr lang="fr-FR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sulfat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4014" y="476250"/>
            <a:ext cx="8181975" cy="12954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fr-FR" altLang="ru-RU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Temir (III) – sulfat tuzi formulasini yozish</a:t>
            </a:r>
            <a:r>
              <a:rPr lang="ru-RU" altLang="ru-RU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300663" y="6111876"/>
            <a:ext cx="2286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47D3AA-CC19-4285-95F6-6169DBE4438A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7339014" y="2052638"/>
            <a:ext cx="3108325" cy="2984500"/>
            <a:chOff x="158" y="1293"/>
            <a:chExt cx="1958" cy="1880"/>
          </a:xfrm>
        </p:grpSpPr>
        <p:sp>
          <p:nvSpPr>
            <p:cNvPr id="34829" name="Rectangle 123"/>
            <p:cNvSpPr>
              <a:spLocks noChangeArrowheads="1"/>
            </p:cNvSpPr>
            <p:nvPr/>
          </p:nvSpPr>
          <p:spPr bwMode="auto">
            <a:xfrm>
              <a:off x="1870" y="2984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0" name="Rectangle 121"/>
            <p:cNvSpPr>
              <a:spLocks noChangeArrowheads="1"/>
            </p:cNvSpPr>
            <p:nvPr/>
          </p:nvSpPr>
          <p:spPr bwMode="auto">
            <a:xfrm>
              <a:off x="1626" y="2984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1" name="Rectangle 119"/>
            <p:cNvSpPr>
              <a:spLocks noChangeArrowheads="1"/>
            </p:cNvSpPr>
            <p:nvPr/>
          </p:nvSpPr>
          <p:spPr bwMode="auto">
            <a:xfrm>
              <a:off x="1381" y="2984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2" name="Rectangle 117"/>
            <p:cNvSpPr>
              <a:spLocks noChangeArrowheads="1"/>
            </p:cNvSpPr>
            <p:nvPr/>
          </p:nvSpPr>
          <p:spPr bwMode="auto">
            <a:xfrm>
              <a:off x="1137" y="2984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28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3" name="Rectangle 115"/>
            <p:cNvSpPr>
              <a:spLocks noChangeArrowheads="1"/>
            </p:cNvSpPr>
            <p:nvPr/>
          </p:nvSpPr>
          <p:spPr bwMode="auto">
            <a:xfrm>
              <a:off x="892" y="2984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21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4" name="Rectangle 113"/>
            <p:cNvSpPr>
              <a:spLocks noChangeArrowheads="1"/>
            </p:cNvSpPr>
            <p:nvPr/>
          </p:nvSpPr>
          <p:spPr bwMode="auto">
            <a:xfrm>
              <a:off x="647" y="2984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5" name="Rectangle 111"/>
            <p:cNvSpPr>
              <a:spLocks noChangeArrowheads="1"/>
            </p:cNvSpPr>
            <p:nvPr/>
          </p:nvSpPr>
          <p:spPr bwMode="auto">
            <a:xfrm>
              <a:off x="403" y="2984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6" name="Rectangle 109"/>
            <p:cNvSpPr>
              <a:spLocks noChangeArrowheads="1"/>
            </p:cNvSpPr>
            <p:nvPr/>
          </p:nvSpPr>
          <p:spPr bwMode="auto">
            <a:xfrm>
              <a:off x="158" y="2984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</a:p>
          </p:txBody>
        </p:sp>
        <p:sp>
          <p:nvSpPr>
            <p:cNvPr id="34837" name="Rectangle 72"/>
            <p:cNvSpPr>
              <a:spLocks noChangeArrowheads="1"/>
            </p:cNvSpPr>
            <p:nvPr/>
          </p:nvSpPr>
          <p:spPr bwMode="auto">
            <a:xfrm>
              <a:off x="1870" y="281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8" name="Rectangle 71"/>
            <p:cNvSpPr>
              <a:spLocks noChangeArrowheads="1"/>
            </p:cNvSpPr>
            <p:nvPr/>
          </p:nvSpPr>
          <p:spPr bwMode="auto">
            <a:xfrm>
              <a:off x="1626" y="281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39" name="Rectangle 70"/>
            <p:cNvSpPr>
              <a:spLocks noChangeArrowheads="1"/>
            </p:cNvSpPr>
            <p:nvPr/>
          </p:nvSpPr>
          <p:spPr bwMode="auto">
            <a:xfrm>
              <a:off x="1381" y="281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0" name="Rectangle 69"/>
            <p:cNvSpPr>
              <a:spLocks noChangeArrowheads="1"/>
            </p:cNvSpPr>
            <p:nvPr/>
          </p:nvSpPr>
          <p:spPr bwMode="auto">
            <a:xfrm>
              <a:off x="1137" y="281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1" name="Rectangle 68"/>
            <p:cNvSpPr>
              <a:spLocks noChangeArrowheads="1"/>
            </p:cNvSpPr>
            <p:nvPr/>
          </p:nvSpPr>
          <p:spPr bwMode="auto">
            <a:xfrm>
              <a:off x="892" y="281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2" name="Rectangle 67"/>
            <p:cNvSpPr>
              <a:spLocks noChangeArrowheads="1"/>
            </p:cNvSpPr>
            <p:nvPr/>
          </p:nvSpPr>
          <p:spPr bwMode="auto">
            <a:xfrm>
              <a:off x="647" y="281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3" name="Rectangle 66"/>
            <p:cNvSpPr>
              <a:spLocks noChangeArrowheads="1"/>
            </p:cNvSpPr>
            <p:nvPr/>
          </p:nvSpPr>
          <p:spPr bwMode="auto">
            <a:xfrm>
              <a:off x="403" y="281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4" name="Rectangle 65"/>
            <p:cNvSpPr>
              <a:spLocks noChangeArrowheads="1"/>
            </p:cNvSpPr>
            <p:nvPr/>
          </p:nvSpPr>
          <p:spPr bwMode="auto">
            <a:xfrm>
              <a:off x="158" y="281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</a:p>
          </p:txBody>
        </p:sp>
        <p:sp>
          <p:nvSpPr>
            <p:cNvPr id="34845" name="Rectangle 64"/>
            <p:cNvSpPr>
              <a:spLocks noChangeArrowheads="1"/>
            </p:cNvSpPr>
            <p:nvPr/>
          </p:nvSpPr>
          <p:spPr bwMode="auto">
            <a:xfrm>
              <a:off x="1870" y="2640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1626" y="2640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7" name="Rectangle 62"/>
            <p:cNvSpPr>
              <a:spLocks noChangeArrowheads="1"/>
            </p:cNvSpPr>
            <p:nvPr/>
          </p:nvSpPr>
          <p:spPr bwMode="auto">
            <a:xfrm>
              <a:off x="1381" y="2640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8" name="Rectangle 61"/>
            <p:cNvSpPr>
              <a:spLocks noChangeArrowheads="1"/>
            </p:cNvSpPr>
            <p:nvPr/>
          </p:nvSpPr>
          <p:spPr bwMode="auto">
            <a:xfrm>
              <a:off x="1137" y="2640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49" name="Rectangle 60"/>
            <p:cNvSpPr>
              <a:spLocks noChangeArrowheads="1"/>
            </p:cNvSpPr>
            <p:nvPr/>
          </p:nvSpPr>
          <p:spPr bwMode="auto">
            <a:xfrm>
              <a:off x="892" y="2640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0" name="Rectangle 59"/>
            <p:cNvSpPr>
              <a:spLocks noChangeArrowheads="1"/>
            </p:cNvSpPr>
            <p:nvPr/>
          </p:nvSpPr>
          <p:spPr bwMode="auto">
            <a:xfrm>
              <a:off x="647" y="2640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1" name="Rectangle 58"/>
            <p:cNvSpPr>
              <a:spLocks noChangeArrowheads="1"/>
            </p:cNvSpPr>
            <p:nvPr/>
          </p:nvSpPr>
          <p:spPr bwMode="auto">
            <a:xfrm>
              <a:off x="403" y="2640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2" name="Rectangle 57"/>
            <p:cNvSpPr>
              <a:spLocks noChangeArrowheads="1"/>
            </p:cNvSpPr>
            <p:nvPr/>
          </p:nvSpPr>
          <p:spPr bwMode="auto">
            <a:xfrm>
              <a:off x="158" y="2640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  <p:sp>
          <p:nvSpPr>
            <p:cNvPr id="34853" name="Rectangle 56"/>
            <p:cNvSpPr>
              <a:spLocks noChangeArrowheads="1"/>
            </p:cNvSpPr>
            <p:nvPr/>
          </p:nvSpPr>
          <p:spPr bwMode="auto">
            <a:xfrm>
              <a:off x="1870" y="2468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28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4" name="Rectangle 55"/>
            <p:cNvSpPr>
              <a:spLocks noChangeArrowheads="1"/>
            </p:cNvSpPr>
            <p:nvPr/>
          </p:nvSpPr>
          <p:spPr bwMode="auto">
            <a:xfrm>
              <a:off x="1626" y="2468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5" name="Rectangle 54"/>
            <p:cNvSpPr>
              <a:spLocks noChangeArrowheads="1"/>
            </p:cNvSpPr>
            <p:nvPr/>
          </p:nvSpPr>
          <p:spPr bwMode="auto">
            <a:xfrm>
              <a:off x="1381" y="2468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6" name="Rectangle 53"/>
            <p:cNvSpPr>
              <a:spLocks noChangeArrowheads="1"/>
            </p:cNvSpPr>
            <p:nvPr/>
          </p:nvSpPr>
          <p:spPr bwMode="auto">
            <a:xfrm>
              <a:off x="1137" y="2468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7" name="Rectangle 52"/>
            <p:cNvSpPr>
              <a:spLocks noChangeArrowheads="1"/>
            </p:cNvSpPr>
            <p:nvPr/>
          </p:nvSpPr>
          <p:spPr bwMode="auto">
            <a:xfrm>
              <a:off x="892" y="2468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8" name="Rectangle 51"/>
            <p:cNvSpPr>
              <a:spLocks noChangeArrowheads="1"/>
            </p:cNvSpPr>
            <p:nvPr/>
          </p:nvSpPr>
          <p:spPr bwMode="auto">
            <a:xfrm>
              <a:off x="647" y="2468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59" name="Rectangle 50"/>
            <p:cNvSpPr>
              <a:spLocks noChangeArrowheads="1"/>
            </p:cNvSpPr>
            <p:nvPr/>
          </p:nvSpPr>
          <p:spPr bwMode="auto">
            <a:xfrm>
              <a:off x="403" y="2468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0" name="Rectangle 49"/>
            <p:cNvSpPr>
              <a:spLocks noChangeArrowheads="1"/>
            </p:cNvSpPr>
            <p:nvPr/>
          </p:nvSpPr>
          <p:spPr bwMode="auto">
            <a:xfrm>
              <a:off x="158" y="2468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  <p:sp>
          <p:nvSpPr>
            <p:cNvPr id="34861" name="Rectangle 48"/>
            <p:cNvSpPr>
              <a:spLocks noChangeArrowheads="1"/>
            </p:cNvSpPr>
            <p:nvPr/>
          </p:nvSpPr>
          <p:spPr bwMode="auto">
            <a:xfrm>
              <a:off x="1870" y="2296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21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2" name="Rectangle 47"/>
            <p:cNvSpPr>
              <a:spLocks noChangeArrowheads="1"/>
            </p:cNvSpPr>
            <p:nvPr/>
          </p:nvSpPr>
          <p:spPr bwMode="auto">
            <a:xfrm>
              <a:off x="1626" y="2296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3" name="Rectangle 46"/>
            <p:cNvSpPr>
              <a:spLocks noChangeArrowheads="1"/>
            </p:cNvSpPr>
            <p:nvPr/>
          </p:nvSpPr>
          <p:spPr bwMode="auto">
            <a:xfrm>
              <a:off x="1381" y="2296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4" name="Rectangle 45"/>
            <p:cNvSpPr>
              <a:spLocks noChangeArrowheads="1"/>
            </p:cNvSpPr>
            <p:nvPr/>
          </p:nvSpPr>
          <p:spPr bwMode="auto">
            <a:xfrm>
              <a:off x="1137" y="2296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5" name="Rectangle 44"/>
            <p:cNvSpPr>
              <a:spLocks noChangeArrowheads="1"/>
            </p:cNvSpPr>
            <p:nvPr/>
          </p:nvSpPr>
          <p:spPr bwMode="auto">
            <a:xfrm>
              <a:off x="892" y="2296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6" name="Rectangle 43"/>
            <p:cNvSpPr>
              <a:spLocks noChangeArrowheads="1"/>
            </p:cNvSpPr>
            <p:nvPr/>
          </p:nvSpPr>
          <p:spPr bwMode="auto">
            <a:xfrm>
              <a:off x="647" y="2296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7" name="Rectangle 42"/>
            <p:cNvSpPr>
              <a:spLocks noChangeArrowheads="1"/>
            </p:cNvSpPr>
            <p:nvPr/>
          </p:nvSpPr>
          <p:spPr bwMode="auto">
            <a:xfrm>
              <a:off x="403" y="2296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68" name="Rectangle 41"/>
            <p:cNvSpPr>
              <a:spLocks noChangeArrowheads="1"/>
            </p:cNvSpPr>
            <p:nvPr/>
          </p:nvSpPr>
          <p:spPr bwMode="auto">
            <a:xfrm>
              <a:off x="158" y="2296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34869" name="Rectangle 40"/>
            <p:cNvSpPr>
              <a:spLocks noChangeArrowheads="1"/>
            </p:cNvSpPr>
            <p:nvPr/>
          </p:nvSpPr>
          <p:spPr bwMode="auto">
            <a:xfrm>
              <a:off x="1870" y="2124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0" name="Rectangle 39"/>
            <p:cNvSpPr>
              <a:spLocks noChangeArrowheads="1"/>
            </p:cNvSpPr>
            <p:nvPr/>
          </p:nvSpPr>
          <p:spPr bwMode="auto">
            <a:xfrm>
              <a:off x="1626" y="2124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1" name="Rectangle 38"/>
            <p:cNvSpPr>
              <a:spLocks noChangeArrowheads="1"/>
            </p:cNvSpPr>
            <p:nvPr/>
          </p:nvSpPr>
          <p:spPr bwMode="auto">
            <a:xfrm>
              <a:off x="1381" y="2124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10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2" name="Rectangle 37"/>
            <p:cNvSpPr>
              <a:spLocks noChangeArrowheads="1"/>
            </p:cNvSpPr>
            <p:nvPr/>
          </p:nvSpPr>
          <p:spPr bwMode="auto">
            <a:xfrm>
              <a:off x="1137" y="2124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3" name="Rectangle 36"/>
            <p:cNvSpPr>
              <a:spLocks noChangeArrowheads="1"/>
            </p:cNvSpPr>
            <p:nvPr/>
          </p:nvSpPr>
          <p:spPr bwMode="auto">
            <a:xfrm>
              <a:off x="892" y="2124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4" name="Rectangle 35"/>
            <p:cNvSpPr>
              <a:spLocks noChangeArrowheads="1"/>
            </p:cNvSpPr>
            <p:nvPr/>
          </p:nvSpPr>
          <p:spPr bwMode="auto">
            <a:xfrm>
              <a:off x="647" y="2124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5" name="Rectangle 34"/>
            <p:cNvSpPr>
              <a:spLocks noChangeArrowheads="1"/>
            </p:cNvSpPr>
            <p:nvPr/>
          </p:nvSpPr>
          <p:spPr bwMode="auto">
            <a:xfrm>
              <a:off x="403" y="2124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6" name="Rectangle 33"/>
            <p:cNvSpPr>
              <a:spLocks noChangeArrowheads="1"/>
            </p:cNvSpPr>
            <p:nvPr/>
          </p:nvSpPr>
          <p:spPr bwMode="auto">
            <a:xfrm>
              <a:off x="158" y="2124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34877" name="Rectangle 32"/>
            <p:cNvSpPr>
              <a:spLocks noChangeArrowheads="1"/>
            </p:cNvSpPr>
            <p:nvPr/>
          </p:nvSpPr>
          <p:spPr bwMode="auto">
            <a:xfrm>
              <a:off x="1870" y="195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8" name="Rectangle 31"/>
            <p:cNvSpPr>
              <a:spLocks noChangeArrowheads="1"/>
            </p:cNvSpPr>
            <p:nvPr/>
          </p:nvSpPr>
          <p:spPr bwMode="auto">
            <a:xfrm>
              <a:off x="1626" y="195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79" name="Rectangle 30"/>
            <p:cNvSpPr>
              <a:spLocks noChangeArrowheads="1"/>
            </p:cNvSpPr>
            <p:nvPr/>
          </p:nvSpPr>
          <p:spPr bwMode="auto">
            <a:xfrm>
              <a:off x="1381" y="195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80" name="Rectangle 29"/>
            <p:cNvSpPr>
              <a:spLocks noChangeArrowheads="1"/>
            </p:cNvSpPr>
            <p:nvPr/>
          </p:nvSpPr>
          <p:spPr bwMode="auto">
            <a:xfrm>
              <a:off x="1137" y="195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81" name="Rectangle 28"/>
            <p:cNvSpPr>
              <a:spLocks noChangeArrowheads="1"/>
            </p:cNvSpPr>
            <p:nvPr/>
          </p:nvSpPr>
          <p:spPr bwMode="auto">
            <a:xfrm>
              <a:off x="892" y="195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82" name="Rectangle 27"/>
            <p:cNvSpPr>
              <a:spLocks noChangeArrowheads="1"/>
            </p:cNvSpPr>
            <p:nvPr/>
          </p:nvSpPr>
          <p:spPr bwMode="auto">
            <a:xfrm>
              <a:off x="647" y="195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83" name="Rectangle 26"/>
            <p:cNvSpPr>
              <a:spLocks noChangeArrowheads="1"/>
            </p:cNvSpPr>
            <p:nvPr/>
          </p:nvSpPr>
          <p:spPr bwMode="auto">
            <a:xfrm>
              <a:off x="403" y="1952"/>
              <a:ext cx="2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en-US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84" name="Rectangle 25"/>
            <p:cNvSpPr>
              <a:spLocks noChangeArrowheads="1"/>
            </p:cNvSpPr>
            <p:nvPr/>
          </p:nvSpPr>
          <p:spPr bwMode="auto">
            <a:xfrm>
              <a:off x="158" y="1952"/>
              <a:ext cx="2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4885" name="Rectangle 24"/>
            <p:cNvSpPr>
              <a:spLocks noChangeArrowheads="1"/>
            </p:cNvSpPr>
            <p:nvPr/>
          </p:nvSpPr>
          <p:spPr bwMode="auto">
            <a:xfrm>
              <a:off x="1870" y="1763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</a:p>
          </p:txBody>
        </p:sp>
        <p:sp>
          <p:nvSpPr>
            <p:cNvPr id="34886" name="Rectangle 23"/>
            <p:cNvSpPr>
              <a:spLocks noChangeArrowheads="1"/>
            </p:cNvSpPr>
            <p:nvPr/>
          </p:nvSpPr>
          <p:spPr bwMode="auto">
            <a:xfrm>
              <a:off x="1626" y="1763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</a:p>
          </p:txBody>
        </p:sp>
        <p:sp>
          <p:nvSpPr>
            <p:cNvPr id="34887" name="Rectangle 22"/>
            <p:cNvSpPr>
              <a:spLocks noChangeArrowheads="1"/>
            </p:cNvSpPr>
            <p:nvPr/>
          </p:nvSpPr>
          <p:spPr bwMode="auto">
            <a:xfrm>
              <a:off x="1381" y="1763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  <p:sp>
          <p:nvSpPr>
            <p:cNvPr id="34888" name="Rectangle 21"/>
            <p:cNvSpPr>
              <a:spLocks noChangeArrowheads="1"/>
            </p:cNvSpPr>
            <p:nvPr/>
          </p:nvSpPr>
          <p:spPr bwMode="auto">
            <a:xfrm>
              <a:off x="1137" y="1763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  <p:sp>
          <p:nvSpPr>
            <p:cNvPr id="34889" name="Rectangle 20"/>
            <p:cNvSpPr>
              <a:spLocks noChangeArrowheads="1"/>
            </p:cNvSpPr>
            <p:nvPr/>
          </p:nvSpPr>
          <p:spPr bwMode="auto">
            <a:xfrm>
              <a:off x="892" y="1763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34890" name="Rectangle 19"/>
            <p:cNvSpPr>
              <a:spLocks noChangeArrowheads="1"/>
            </p:cNvSpPr>
            <p:nvPr/>
          </p:nvSpPr>
          <p:spPr bwMode="auto">
            <a:xfrm>
              <a:off x="647" y="1763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  <p:sp>
          <p:nvSpPr>
            <p:cNvPr id="34891" name="Rectangle 18"/>
            <p:cNvSpPr>
              <a:spLocks noChangeArrowheads="1"/>
            </p:cNvSpPr>
            <p:nvPr/>
          </p:nvSpPr>
          <p:spPr bwMode="auto">
            <a:xfrm>
              <a:off x="403" y="1763"/>
              <a:ext cx="24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kumimoji="0"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4892" name="Rectangle 17"/>
            <p:cNvSpPr>
              <a:spLocks noChangeArrowheads="1"/>
            </p:cNvSpPr>
            <p:nvPr/>
          </p:nvSpPr>
          <p:spPr bwMode="auto">
            <a:xfrm>
              <a:off x="158" y="1763"/>
              <a:ext cx="24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kumimoji="0" lang="ru-RU" altLang="ru-RU" sz="12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4893" name="Line 81"/>
            <p:cNvSpPr>
              <a:spLocks noChangeShapeType="1"/>
            </p:cNvSpPr>
            <p:nvPr/>
          </p:nvSpPr>
          <p:spPr bwMode="auto">
            <a:xfrm>
              <a:off x="159" y="1706"/>
              <a:ext cx="195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4" name="Line 82"/>
            <p:cNvSpPr>
              <a:spLocks noChangeShapeType="1"/>
            </p:cNvSpPr>
            <p:nvPr/>
          </p:nvSpPr>
          <p:spPr bwMode="auto">
            <a:xfrm>
              <a:off x="158" y="1952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5" name="Line 83"/>
            <p:cNvSpPr>
              <a:spLocks noChangeShapeType="1"/>
            </p:cNvSpPr>
            <p:nvPr/>
          </p:nvSpPr>
          <p:spPr bwMode="auto">
            <a:xfrm>
              <a:off x="158" y="2124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6" name="Line 84"/>
            <p:cNvSpPr>
              <a:spLocks noChangeShapeType="1"/>
            </p:cNvSpPr>
            <p:nvPr/>
          </p:nvSpPr>
          <p:spPr bwMode="auto">
            <a:xfrm>
              <a:off x="158" y="2296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7" name="Line 85"/>
            <p:cNvSpPr>
              <a:spLocks noChangeShapeType="1"/>
            </p:cNvSpPr>
            <p:nvPr/>
          </p:nvSpPr>
          <p:spPr bwMode="auto">
            <a:xfrm>
              <a:off x="158" y="2468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8" name="Line 86"/>
            <p:cNvSpPr>
              <a:spLocks noChangeShapeType="1"/>
            </p:cNvSpPr>
            <p:nvPr/>
          </p:nvSpPr>
          <p:spPr bwMode="auto">
            <a:xfrm>
              <a:off x="158" y="2640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99" name="Line 87"/>
            <p:cNvSpPr>
              <a:spLocks noChangeShapeType="1"/>
            </p:cNvSpPr>
            <p:nvPr/>
          </p:nvSpPr>
          <p:spPr bwMode="auto">
            <a:xfrm>
              <a:off x="158" y="2812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0" name="Line 89"/>
            <p:cNvSpPr>
              <a:spLocks noChangeShapeType="1"/>
            </p:cNvSpPr>
            <p:nvPr/>
          </p:nvSpPr>
          <p:spPr bwMode="auto">
            <a:xfrm>
              <a:off x="158" y="3173"/>
              <a:ext cx="195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1" name="Line 90"/>
            <p:cNvSpPr>
              <a:spLocks noChangeShapeType="1"/>
            </p:cNvSpPr>
            <p:nvPr/>
          </p:nvSpPr>
          <p:spPr bwMode="auto">
            <a:xfrm>
              <a:off x="158" y="1763"/>
              <a:ext cx="0" cy="14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2" name="Line 91"/>
            <p:cNvSpPr>
              <a:spLocks noChangeShapeType="1"/>
            </p:cNvSpPr>
            <p:nvPr/>
          </p:nvSpPr>
          <p:spPr bwMode="auto">
            <a:xfrm>
              <a:off x="403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3" name="Line 92"/>
            <p:cNvSpPr>
              <a:spLocks noChangeShapeType="1"/>
            </p:cNvSpPr>
            <p:nvPr/>
          </p:nvSpPr>
          <p:spPr bwMode="auto">
            <a:xfrm>
              <a:off x="647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4" name="Line 93"/>
            <p:cNvSpPr>
              <a:spLocks noChangeShapeType="1"/>
            </p:cNvSpPr>
            <p:nvPr/>
          </p:nvSpPr>
          <p:spPr bwMode="auto">
            <a:xfrm>
              <a:off x="892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5" name="Line 94"/>
            <p:cNvSpPr>
              <a:spLocks noChangeShapeType="1"/>
            </p:cNvSpPr>
            <p:nvPr/>
          </p:nvSpPr>
          <p:spPr bwMode="auto">
            <a:xfrm>
              <a:off x="1137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6" name="Line 95"/>
            <p:cNvSpPr>
              <a:spLocks noChangeShapeType="1"/>
            </p:cNvSpPr>
            <p:nvPr/>
          </p:nvSpPr>
          <p:spPr bwMode="auto">
            <a:xfrm>
              <a:off x="1381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7" name="Line 96"/>
            <p:cNvSpPr>
              <a:spLocks noChangeShapeType="1"/>
            </p:cNvSpPr>
            <p:nvPr/>
          </p:nvSpPr>
          <p:spPr bwMode="auto">
            <a:xfrm>
              <a:off x="1626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8" name="Line 97"/>
            <p:cNvSpPr>
              <a:spLocks noChangeShapeType="1"/>
            </p:cNvSpPr>
            <p:nvPr/>
          </p:nvSpPr>
          <p:spPr bwMode="auto">
            <a:xfrm>
              <a:off x="1870" y="1763"/>
              <a:ext cx="0" cy="1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09" name="Line 98"/>
            <p:cNvSpPr>
              <a:spLocks noChangeShapeType="1"/>
            </p:cNvSpPr>
            <p:nvPr/>
          </p:nvSpPr>
          <p:spPr bwMode="auto">
            <a:xfrm>
              <a:off x="2115" y="1763"/>
              <a:ext cx="0" cy="14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0" name="Line 110"/>
            <p:cNvSpPr>
              <a:spLocks noChangeShapeType="1"/>
            </p:cNvSpPr>
            <p:nvPr/>
          </p:nvSpPr>
          <p:spPr bwMode="auto">
            <a:xfrm>
              <a:off x="158" y="2984"/>
              <a:ext cx="1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911" name="Text Box 136"/>
            <p:cNvSpPr txBox="1">
              <a:spLocks noChangeArrowheads="1"/>
            </p:cNvSpPr>
            <p:nvPr/>
          </p:nvSpPr>
          <p:spPr bwMode="auto">
            <a:xfrm>
              <a:off x="158" y="1293"/>
              <a:ext cx="19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fr-FR" altLang="ru-RU" sz="2000">
                  <a:solidFill>
                    <a:srgbClr val="000000"/>
                  </a:solidFill>
                  <a:latin typeface="Verdana" panose="020B0604030504040204" pitchFamily="34" charset="0"/>
                </a:rPr>
                <a:t>EKUB</a:t>
              </a:r>
              <a:r>
                <a:rPr kumimoji="0" lang="ru-RU" altLang="ru-RU" sz="2000">
                  <a:solidFill>
                    <a:srgbClr val="000000"/>
                  </a:solidFill>
                  <a:latin typeface="Verdana" panose="020B0604030504040204" pitchFamily="34" charset="0"/>
                </a:rPr>
                <a:t>.</a:t>
              </a:r>
            </a:p>
          </p:txBody>
        </p:sp>
      </p:grp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419600" y="3143250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7200">
                <a:solidFill>
                  <a:srgbClr val="C00000"/>
                </a:solidFill>
              </a:rPr>
              <a:t>Fe</a:t>
            </a:r>
            <a:endParaRPr kumimoji="0" lang="ru-RU" altLang="ru-RU" sz="720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715000" y="314325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7200">
                <a:solidFill>
                  <a:srgbClr val="000000"/>
                </a:solidFill>
              </a:rPr>
              <a:t>SO</a:t>
            </a:r>
            <a:r>
              <a:rPr kumimoji="0" lang="en-US" altLang="ru-RU" sz="7200" baseline="-25000">
                <a:solidFill>
                  <a:srgbClr val="000000"/>
                </a:solidFill>
              </a:rPr>
              <a:t>4</a:t>
            </a:r>
            <a:endParaRPr kumimoji="0" lang="ru-RU" altLang="ru-RU" sz="7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5173664" y="2708276"/>
            <a:ext cx="47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6238875" y="2708276"/>
            <a:ext cx="47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988300" y="3473451"/>
            <a:ext cx="47801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endParaRPr kumimoji="0" lang="ru-RU" altLang="ru-RU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907" name="AutoShape 139"/>
          <p:cNvSpPr>
            <a:spLocks noChangeArrowheads="1"/>
          </p:cNvSpPr>
          <p:nvPr/>
        </p:nvSpPr>
        <p:spPr bwMode="auto">
          <a:xfrm>
            <a:off x="7493000" y="3698875"/>
            <a:ext cx="541338" cy="179388"/>
          </a:xfrm>
          <a:prstGeom prst="rightArrow">
            <a:avLst>
              <a:gd name="adj1" fmla="val 50000"/>
              <a:gd name="adj2" fmla="val 754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0" lang="ru-RU" altLang="ru-RU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909" name="AutoShape 141"/>
          <p:cNvSpPr>
            <a:spLocks noChangeArrowheads="1"/>
          </p:cNvSpPr>
          <p:nvPr/>
        </p:nvSpPr>
        <p:spPr bwMode="auto">
          <a:xfrm>
            <a:off x="8123239" y="3024188"/>
            <a:ext cx="134937" cy="53975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0" lang="ru-RU" altLang="ru-RU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2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25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5671E-6 L -0.24584 -0.222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11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2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8" grpId="1" animBg="1"/>
      <p:bldP spid="32907" grpId="0" animBg="1"/>
      <p:bldP spid="32907" grpId="1" animBg="1"/>
      <p:bldP spid="32909" grpId="0" animBg="1"/>
      <p:bldP spid="3290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300663" y="6111876"/>
            <a:ext cx="2286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525F46-84EB-41FC-B0D2-26B8BD814A29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00601" y="3124200"/>
            <a:ext cx="133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7200">
                <a:solidFill>
                  <a:srgbClr val="000000"/>
                </a:solidFill>
              </a:rPr>
              <a:t>Fe</a:t>
            </a:r>
            <a:endParaRPr kumimoji="0" lang="ru-RU" altLang="ru-RU" sz="7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10275" y="3143250"/>
            <a:ext cx="2287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7200">
                <a:solidFill>
                  <a:srgbClr val="000000"/>
                </a:solidFill>
              </a:rPr>
              <a:t>(</a:t>
            </a:r>
            <a:r>
              <a:rPr kumimoji="0" lang="en-US" altLang="ru-RU" sz="7200">
                <a:solidFill>
                  <a:srgbClr val="000000"/>
                </a:solidFill>
              </a:rPr>
              <a:t>SO</a:t>
            </a:r>
            <a:r>
              <a:rPr kumimoji="0" lang="en-US" altLang="ru-RU" sz="7200" baseline="-25000">
                <a:solidFill>
                  <a:srgbClr val="000000"/>
                </a:solidFill>
              </a:rPr>
              <a:t>4</a:t>
            </a:r>
            <a:r>
              <a:rPr kumimoji="0" lang="ru-RU" altLang="ru-RU" sz="7200">
                <a:solidFill>
                  <a:srgbClr val="000000"/>
                </a:solidFill>
              </a:rPr>
              <a:t>)</a:t>
            </a:r>
            <a:endParaRPr kumimoji="0" lang="ru-RU" altLang="ru-RU" sz="7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5173664" y="2708276"/>
            <a:ext cx="47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7315200" y="2708276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13288" y="4464051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kumimoji="0" lang="ru-RU" altLang="ru-RU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245600" y="4464051"/>
            <a:ext cx="478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5943600" y="2057401"/>
            <a:ext cx="9969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endParaRPr kumimoji="0" lang="ru-RU" altLang="ru-RU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15000" y="3886200"/>
            <a:ext cx="412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28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077200" y="3911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28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554288" y="4459289"/>
            <a:ext cx="47801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endParaRPr kumimoji="0" lang="ru-RU" altLang="ru-RU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086600" y="4459289"/>
            <a:ext cx="47801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endParaRPr kumimoji="0" lang="ru-RU" altLang="ru-RU" sz="3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543300" y="4464051"/>
            <a:ext cx="47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101014" y="4464051"/>
            <a:ext cx="47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116263" y="446405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61275" y="446405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217989" y="4464051"/>
            <a:ext cx="56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666164" y="4464051"/>
            <a:ext cx="56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36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5209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4323 -0.36829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18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4757 -0.36181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7448 -0.25672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-0.25024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9965 0.0953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842 0.08866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4" grpId="0"/>
      <p:bldP spid="29705" grpId="0"/>
      <p:bldP spid="29707" grpId="0"/>
      <p:bldP spid="29707" grpId="1"/>
      <p:bldP spid="29707" grpId="2"/>
      <p:bldP spid="29708" grpId="0"/>
      <p:bldP spid="29708" grpId="1"/>
      <p:bldP spid="29708" grpId="2"/>
      <p:bldP spid="29713" grpId="0" animBg="1"/>
      <p:bldP spid="29713" grpId="1" animBg="1"/>
      <p:bldP spid="29714" grpId="0" animBg="1"/>
      <p:bldP spid="29714" grpId="1" animBg="1"/>
      <p:bldP spid="29715" grpId="0"/>
      <p:bldP spid="29715" grpId="1"/>
      <p:bldP spid="29716" grpId="0"/>
      <p:bldP spid="29716" grpId="1"/>
      <p:bldP spid="29717" grpId="0"/>
      <p:bldP spid="29719" grpId="0"/>
      <p:bldP spid="29720" grpId="0"/>
      <p:bldP spid="29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410" y="0"/>
            <a:ext cx="2815590" cy="2930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65" y="99764"/>
            <a:ext cx="8102286" cy="1365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15" y="1199359"/>
            <a:ext cx="4346825" cy="34628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7577" y="1616805"/>
            <a:ext cx="4343400" cy="4306887"/>
          </a:xfrm>
          <a:prstGeom prst="rect">
            <a:avLst/>
          </a:prstGeom>
          <a:solidFill>
            <a:srgbClr val="E9E5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“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Kimyo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”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atamasi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qadimgi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Misrdan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kelib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chiqqan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Qadimda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Misrni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–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Qora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yer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ya’ni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Kemi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davlati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deb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atashgan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Qadimgi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Misr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koxinlari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kimyoviy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tajribalarning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ustalari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bo’lishgan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hamda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kimyo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fanini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asta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sekin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“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Misr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fani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” deb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atashgan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36" y="4114800"/>
            <a:ext cx="46699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"/>
            <a:ext cx="11704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4" y="691690"/>
            <a:ext cx="4755292" cy="474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77" y="691690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332" y="4156109"/>
            <a:ext cx="2364377" cy="2582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261257"/>
            <a:ext cx="9914708" cy="5068389"/>
          </a:xfrm>
          <a:prstGeom prst="rect">
            <a:avLst/>
          </a:prstGeom>
        </p:spPr>
      </p:pic>
      <p:pic>
        <p:nvPicPr>
          <p:cNvPr id="3074" name="Picture 2" descr="Kimyo - Channel statistics KIMYO ORGANIK ANORGANIK. Telegram Analy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055" y="4016238"/>
            <a:ext cx="2861945" cy="28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963" y="415926"/>
            <a:ext cx="5522912" cy="57626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Savol-javob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08214" y="1225550"/>
            <a:ext cx="7704137" cy="5632450"/>
          </a:xfrm>
        </p:spPr>
        <p:txBody>
          <a:bodyPr>
            <a:normAutofit/>
          </a:bodyPr>
          <a:lstStyle/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Moddalar tarkibiga ko’ra qanday turlarga bo’linadi?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Oddiy moddalar deb nimaga aytiladi?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Murakkab moddalar-chi?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Murakkab moddalarning turlarini ayting,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Oksid deb nimaga aytiladi?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Oksidlar qanday o’qiladi?</a:t>
            </a:r>
          </a:p>
          <a:p>
            <a:pPr marL="0" indent="444500">
              <a:spcBef>
                <a:spcPts val="1800"/>
              </a:spcBef>
              <a:buFont typeface="Wingdings"/>
              <a:buChar char=""/>
              <a:defRPr/>
            </a:pP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Oksidlarning qanday turlari bor?</a:t>
            </a:r>
          </a:p>
          <a:p>
            <a:pPr marL="274320" indent="-274320"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09A2C2-E49B-4CF8-BAEB-13AA429D8B5F}" type="slidenum">
              <a:rPr lang="en-US" altLang="ru-RU" sz="140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1700</Words>
  <Application>Microsoft Office PowerPoint</Application>
  <PresentationFormat>Широкоэкранный</PresentationFormat>
  <Paragraphs>484</Paragraphs>
  <Slides>60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8" baseType="lpstr">
      <vt:lpstr>Adobe Heiti Std R</vt:lpstr>
      <vt:lpstr>Angsana New</vt:lpstr>
      <vt:lpstr>Arial</vt:lpstr>
      <vt:lpstr>Calibri</vt:lpstr>
      <vt:lpstr>Comic Sans MS</vt:lpstr>
      <vt:lpstr>Constantia</vt:lpstr>
      <vt:lpstr>Courier New</vt:lpstr>
      <vt:lpstr>Georgia</vt:lpstr>
      <vt:lpstr>Goudy Stout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Аспект</vt:lpstr>
      <vt:lpstr>Презентация PowerPoint</vt:lpstr>
      <vt:lpstr>Mavzu:  Kirish. Anorganik birikmalarning muhim sinflari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Savol-javob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Demak, asoslar – tarkibida metall atomi va (bir nechta) gidroksoguruh (OH) bo`lgan moddalardir.</vt:lpstr>
      <vt:lpstr>Презентация PowerPoint</vt:lpstr>
      <vt:lpstr>Презентация PowerPoint</vt:lpstr>
      <vt:lpstr>“Aqliy hujim”</vt:lpstr>
      <vt:lpstr>Asoslarning turlari</vt:lpstr>
      <vt:lpstr>Презентация PowerPoint</vt:lpstr>
      <vt:lpstr>Презентация PowerPoint</vt:lpstr>
      <vt:lpstr>Suvda eriydigan asos (ishqor)larni olish</vt:lpstr>
      <vt:lpstr>Suvda erimaydigan asoslarni olish</vt:lpstr>
      <vt:lpstr>Asoslarning fizik xossalari</vt:lpstr>
      <vt:lpstr>Asoslarning kimyoviy xossalari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Kislotalarning tarkibi:</vt:lpstr>
      <vt:lpstr>Kislotalarning tarkibi: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Kislotalarning kimyoviy xossalari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HCl</vt:lpstr>
      <vt:lpstr>Tuzlarning umumiy formulasi</vt:lpstr>
      <vt:lpstr>Презентация PowerPoint</vt:lpstr>
      <vt:lpstr>O’rta  tuzlarning  o’qilishi</vt:lpstr>
      <vt:lpstr>Nordon  tuzlarning  o’qilishi</vt:lpstr>
      <vt:lpstr>Asosli  tuzlarning  o’qilishi</vt:lpstr>
      <vt:lpstr>Temir (III) – sulfat tuzi formulasini yozish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 LABORATORIYASIDA  ISHLATILADIGAN JIHOZLAR</dc:title>
  <dc:creator>USER</dc:creator>
  <cp:lastModifiedBy>komservis4526901</cp:lastModifiedBy>
  <cp:revision>57</cp:revision>
  <dcterms:created xsi:type="dcterms:W3CDTF">2020-08-21T07:21:21Z</dcterms:created>
  <dcterms:modified xsi:type="dcterms:W3CDTF">2022-09-12T03:09:53Z</dcterms:modified>
</cp:coreProperties>
</file>